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73" r:id="rId2"/>
    <p:sldId id="265" r:id="rId3"/>
    <p:sldId id="263" r:id="rId4"/>
    <p:sldId id="279" r:id="rId5"/>
    <p:sldId id="275" r:id="rId6"/>
    <p:sldId id="276" r:id="rId7"/>
    <p:sldId id="274" r:id="rId8"/>
    <p:sldId id="283" r:id="rId9"/>
    <p:sldId id="284" r:id="rId10"/>
    <p:sldId id="285" r:id="rId11"/>
    <p:sldId id="28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C793"/>
    <a:srgbClr val="5B9BD5"/>
    <a:srgbClr val="70AD47"/>
    <a:srgbClr val="4B732F"/>
    <a:srgbClr val="517D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 showGuides="1">
      <p:cViewPr varScale="1">
        <p:scale>
          <a:sx n="96" d="100"/>
          <a:sy n="96" d="100"/>
        </p:scale>
        <p:origin x="108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271665744656806"/>
          <c:y val="7.7466206268607549E-2"/>
          <c:w val="0.66265840228579131"/>
          <c:h val="0.433674898121125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70AD47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0AD47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5C38-4B23-91FB-A26ED7AFF9A9}"/>
              </c:ext>
            </c:extLst>
          </c:dPt>
          <c:dPt>
            <c:idx val="1"/>
            <c:invertIfNegative val="0"/>
            <c:bubble3D val="0"/>
            <c:spPr>
              <a:solidFill>
                <a:srgbClr val="70AD47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5C38-4B23-91FB-A26ED7AFF9A9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65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C38-4B23-91FB-A26ED7AFF9A9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30</a:t>
                    </a:r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5C38-4B23-91FB-A26ED7AFF9A9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116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5C38-4B23-91FB-A26ED7AFF9A9}"/>
                </c:ext>
              </c:extLst>
            </c:dLbl>
            <c:spPr>
              <a:noFill/>
              <a:ln w="25399"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Non-public HEIs</c:v>
                </c:pt>
                <c:pt idx="1">
                  <c:v>Foreign HEIs</c:v>
                </c:pt>
                <c:pt idx="2">
                  <c:v>Public HEIs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65</c:v>
                </c:pt>
                <c:pt idx="1">
                  <c:v>30</c:v>
                </c:pt>
                <c:pt idx="2">
                  <c:v>116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C38-4B23-91FB-A26ED7AFF9A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2026 (Plan)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75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5D3B-4C18-9A39-FDD8BF52C3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Non-public HEIs</c:v>
                </c:pt>
                <c:pt idx="1">
                  <c:v>Foreign HEIs</c:v>
                </c:pt>
                <c:pt idx="2">
                  <c:v>Public HEIs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75</c:v>
                </c:pt>
                <c:pt idx="1">
                  <c:v>38</c:v>
                </c:pt>
                <c:pt idx="2">
                  <c:v>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C38-4B23-91FB-A26ED7AFF9A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28"/>
        <c:overlap val="-25"/>
        <c:axId val="-750742944"/>
        <c:axId val="-750746208"/>
      </c:barChart>
      <c:catAx>
        <c:axId val="-750742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750746208"/>
        <c:crosses val="autoZero"/>
        <c:auto val="1"/>
        <c:lblAlgn val="ctr"/>
        <c:lblOffset val="100"/>
        <c:noMultiLvlLbl val="0"/>
      </c:catAx>
      <c:valAx>
        <c:axId val="-7507462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-750742944"/>
        <c:crosses val="autoZero"/>
        <c:crossBetween val="between"/>
      </c:valAx>
      <c:spPr>
        <a:noFill/>
        <a:ln w="25399">
          <a:noFill/>
        </a:ln>
        <a:effectLst/>
      </c:spPr>
    </c:plotArea>
    <c:legend>
      <c:legendPos val="l"/>
      <c:layout>
        <c:manualLayout>
          <c:xMode val="edge"/>
          <c:yMode val="edge"/>
          <c:x val="1.8886331055076706E-2"/>
          <c:y val="0.24997019464146789"/>
          <c:w val="0.24920538612385071"/>
          <c:h val="0.288787584557109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200"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332067111651471E-2"/>
          <c:y val="0.16408860973859229"/>
          <c:w val="0.96933586577669706"/>
          <c:h val="0.528860144395764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5B9BD5"/>
            </a:solidFill>
            <a:ln w="25399">
              <a:noFill/>
            </a:ln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7D13-4D7F-A82A-44A6F3A47F16}"/>
              </c:ext>
            </c:extLst>
          </c:dPt>
          <c:dPt>
            <c:idx val="1"/>
            <c:invertIfNegative val="0"/>
            <c:bubble3D val="0"/>
            <c:spPr>
              <a:solidFill>
                <a:srgbClr val="70AD47"/>
              </a:solidFill>
              <a:ln w="25399">
                <a:noFill/>
              </a:ln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7D13-4D7F-A82A-44A6F3A47F16}"/>
              </c:ext>
            </c:extLst>
          </c:dPt>
          <c:dLbls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/>
                      <a:t>211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D13-4D7F-A82A-44A6F3A47F16}"/>
                </c:ext>
              </c:extLst>
            </c:dLbl>
            <c:spPr>
              <a:noFill/>
              <a:ln w="25399">
                <a:noFill/>
              </a:ln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2016</c:v>
                </c:pt>
                <c:pt idx="1">
                  <c:v>2023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77</c:v>
                </c:pt>
                <c:pt idx="1">
                  <c:v>211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D13-4D7F-A82A-44A6F3A47F1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overlap val="-100"/>
        <c:axId val="-798166672"/>
        <c:axId val="-798154160"/>
      </c:barChart>
      <c:catAx>
        <c:axId val="-798166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-798154160"/>
        <c:crosses val="autoZero"/>
        <c:auto val="1"/>
        <c:lblAlgn val="ctr"/>
        <c:lblOffset val="100"/>
        <c:noMultiLvlLbl val="0"/>
      </c:catAx>
      <c:valAx>
        <c:axId val="-7981541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-798166672"/>
        <c:crosses val="autoZero"/>
        <c:crossBetween val="between"/>
      </c:valAx>
      <c:spPr>
        <a:noFill/>
        <a:ln w="2539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="1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230810917853689E-2"/>
          <c:y val="7.9380953571517865E-2"/>
          <c:w val="0.97153837816429267"/>
          <c:h val="0.47372211044900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5B9BD5"/>
            </a:solidFill>
            <a:ln w="25365">
              <a:noFill/>
            </a:ln>
            <a:scene3d>
              <a:camera prst="orthographicFront"/>
              <a:lightRig rig="threePt" dir="t"/>
            </a:scene3d>
            <a:sp3d prstMaterial="dkEdge">
              <a:bevelT w="152400" h="50800" prst="softRound"/>
            </a:sp3d>
          </c:spPr>
          <c:invertIfNegative val="0"/>
          <c:dPt>
            <c:idx val="0"/>
            <c:invertIfNegative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/>
                <a:lightRig rig="threePt" dir="t"/>
              </a:scene3d>
              <a:sp3d prstMaterial="dkEdge">
                <a:bevelT w="152400" h="50800" prst="softRound"/>
              </a:sp3d>
            </c:spPr>
            <c:extLst>
              <c:ext xmlns:c16="http://schemas.microsoft.com/office/drawing/2014/chart" uri="{C3380CC4-5D6E-409C-BE32-E72D297353CC}">
                <c16:uniqueId val="{00000001-B79C-4EF9-B414-9A7F7632ABEC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/>
              </a:solidFill>
              <a:ln w="25365">
                <a:noFill/>
              </a:ln>
              <a:scene3d>
                <a:camera prst="orthographicFront"/>
                <a:lightRig rig="threePt" dir="t"/>
              </a:scene3d>
              <a:sp3d prstMaterial="dkEdge">
                <a:bevelT w="152400" h="50800" prst="softRound"/>
              </a:sp3d>
            </c:spPr>
            <c:extLst>
              <c:ext xmlns:c16="http://schemas.microsoft.com/office/drawing/2014/chart" uri="{C3380CC4-5D6E-409C-BE32-E72D297353CC}">
                <c16:uniqueId val="{00000003-B79C-4EF9-B414-9A7F7632ABE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2016</c:v>
                </c:pt>
                <c:pt idx="1">
                  <c:v>2021</c:v>
                </c:pt>
                <c:pt idx="2">
                  <c:v>2026 (Plan)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5000</c:v>
                </c:pt>
                <c:pt idx="1">
                  <c:v>12900</c:v>
                </c:pt>
                <c:pt idx="2">
                  <c:v>30800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79C-4EF9-B414-9A7F7632ABE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6"/>
        <c:overlap val="-100"/>
        <c:axId val="-798162864"/>
        <c:axId val="-798163408"/>
      </c:barChart>
      <c:catAx>
        <c:axId val="-798162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12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-798163408"/>
        <c:crosses val="autoZero"/>
        <c:auto val="1"/>
        <c:lblAlgn val="ctr"/>
        <c:lblOffset val="100"/>
        <c:noMultiLvlLbl val="0"/>
      </c:catAx>
      <c:valAx>
        <c:axId val="-7981634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-79816286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 b="1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332065428958156E-2"/>
          <c:y val="0.13940593314160443"/>
          <c:w val="0.96933586914208369"/>
          <c:h val="0.4472428627297614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 w="25399">
              <a:noFill/>
            </a:ln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  <c:extLst>
              <c:ext xmlns:c16="http://schemas.microsoft.com/office/drawing/2014/chart" uri="{C3380CC4-5D6E-409C-BE32-E72D297353CC}">
                <c16:uniqueId val="{00000001-9AF9-40FD-B6C2-74E8B3B86907}"/>
              </c:ext>
            </c:extLst>
          </c:dPt>
          <c:dPt>
            <c:idx val="1"/>
            <c:invertIfNegative val="0"/>
            <c:bubble3D val="0"/>
            <c:spPr>
              <a:solidFill>
                <a:srgbClr val="FFC606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  <c:extLst>
              <c:ext xmlns:c16="http://schemas.microsoft.com/office/drawing/2014/chart" uri="{C3380CC4-5D6E-409C-BE32-E72D297353CC}">
                <c16:uniqueId val="{00000003-9AF9-40FD-B6C2-74E8B3B8690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/>
              </a:solidFill>
              <a:ln w="25399">
                <a:noFill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  <c:extLst>
              <c:ext xmlns:c16="http://schemas.microsoft.com/office/drawing/2014/chart" uri="{C3380CC4-5D6E-409C-BE32-E72D297353CC}">
                <c16:uniqueId val="{00000005-9AF9-40FD-B6C2-74E8B3B8690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/>
              </a:solidFill>
              <a:ln w="25399">
                <a:noFill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  <c:extLst>
              <c:ext xmlns:c16="http://schemas.microsoft.com/office/drawing/2014/chart" uri="{C3380CC4-5D6E-409C-BE32-E72D297353CC}">
                <c16:uniqueId val="{00000007-9AF9-40FD-B6C2-74E8B3B86907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 w="25399">
                <a:noFill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  <c:extLst>
              <c:ext xmlns:c16="http://schemas.microsoft.com/office/drawing/2014/chart" uri="{C3380CC4-5D6E-409C-BE32-E72D297353CC}">
                <c16:uniqueId val="{00000009-9AF9-40FD-B6C2-74E8B3B86907}"/>
              </c:ext>
            </c:extLst>
          </c:dPt>
          <c:dLbls>
            <c:dLbl>
              <c:idx val="0"/>
              <c:layout>
                <c:manualLayout>
                  <c:x val="-4.8063967711853119E-3"/>
                  <c:y val="-0.1439739912713540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988150757590919"/>
                      <c:h val="0.3063178324627751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AF9-40FD-B6C2-74E8B3B86907}"/>
                </c:ext>
              </c:extLst>
            </c:dLbl>
            <c:dLbl>
              <c:idx val="1"/>
              <c:layout>
                <c:manualLayout>
                  <c:x val="0"/>
                  <c:y val="-4.90543992043144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201014886849835"/>
                      <c:h val="0.3063178324627751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AF9-40FD-B6C2-74E8B3B86907}"/>
                </c:ext>
              </c:extLst>
            </c:dLbl>
            <c:dLbl>
              <c:idx val="2"/>
              <c:layout>
                <c:manualLayout>
                  <c:x val="4.8065860068548733E-3"/>
                  <c:y val="-5.543244509023485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9AF9-40FD-B6C2-74E8B3B869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2016</c:v>
                </c:pt>
                <c:pt idx="1">
                  <c:v>2022</c:v>
                </c:pt>
                <c:pt idx="2">
                  <c:v>2026 (Plan)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 formatCode="General">
                  <c:v>58022</c:v>
                </c:pt>
                <c:pt idx="1">
                  <c:v>190375</c:v>
                </c:pt>
                <c:pt idx="2" formatCode="General">
                  <c:v>308628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AF9-40FD-B6C2-74E8B3B8690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65"/>
        <c:overlap val="-100"/>
        <c:axId val="-798166128"/>
        <c:axId val="-798160688"/>
      </c:barChart>
      <c:catAx>
        <c:axId val="-798166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ru-RU"/>
          </a:p>
        </c:txPr>
        <c:crossAx val="-798160688"/>
        <c:crosses val="autoZero"/>
        <c:auto val="1"/>
        <c:lblAlgn val="ctr"/>
        <c:lblOffset val="100"/>
        <c:noMultiLvlLbl val="0"/>
      </c:catAx>
      <c:valAx>
        <c:axId val="-79816068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-798166128"/>
        <c:crosses val="autoZero"/>
        <c:crossBetween val="between"/>
      </c:valAx>
      <c:spPr>
        <a:noFill/>
        <a:ln w="25399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 b="1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271694827044269E-2"/>
          <c:y val="0"/>
          <c:w val="0.9807284056357678"/>
          <c:h val="1"/>
        </c:manualLayout>
      </c:layout>
      <c:line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38100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0.1420011201866565"/>
                  <c:y val="-7.9936428509610552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1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AA77532-1592-469A-B36B-8EB7E40479A7}" type="VALUE">
                      <a:rPr lang="en-US" b="1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[ЗНАЧЕНИЕ]</a:t>
                    </a:fld>
                    <a:r>
                      <a:rPr lang="en-US" b="1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5BAF-4B38-91A3-8836A282B7A2}"/>
                </c:ext>
              </c:extLst>
            </c:dLbl>
            <c:dLbl>
              <c:idx val="1"/>
              <c:layout>
                <c:manualLayout>
                  <c:x val="-8.177490864095982E-2"/>
                  <c:y val="0.14576124499413834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1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0ADF68F8-3CB9-46BA-86BE-E7EB43D0CCC7}" type="VALUE">
                      <a:rPr lang="en-US" b="1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[ЗНАЧЕНИЕ]</a:t>
                    </a:fld>
                    <a:r>
                      <a:rPr lang="en-US" b="1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414481445006005"/>
                      <c:h val="0.2484024515936145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5BAF-4B38-91A3-8836A282B7A2}"/>
                </c:ext>
              </c:extLst>
            </c:dLbl>
            <c:dLbl>
              <c:idx val="2"/>
              <c:layout>
                <c:manualLayout>
                  <c:x val="-8.2204070281205563E-2"/>
                  <c:y val="0.23328848710867736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1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7F02111-5E27-4D0B-8EC4-E9090F7F6B1F}" type="VALUE">
                      <a:rPr lang="en-US" b="1" smtClean="0">
                        <a:solidFill>
                          <a:schemeClr val="tx1"/>
                        </a:solidFill>
                      </a:rPr>
                      <a:pPr>
                        <a:defRPr b="1">
                          <a:solidFill>
                            <a:schemeClr val="tx1"/>
                          </a:solidFill>
                        </a:defRPr>
                      </a:pPr>
                      <a:t>[ЗНАЧЕНИЕ]</a:t>
                    </a:fld>
                    <a:r>
                      <a:rPr lang="en-US" b="1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5BAF-4B38-91A3-8836A282B7A2}"/>
                </c:ext>
              </c:extLst>
            </c:dLbl>
            <c:dLbl>
              <c:idx val="3"/>
              <c:layout>
                <c:manualLayout>
                  <c:x val="-3.4760961025049282E-2"/>
                  <c:y val="7.2255888254340733E-2"/>
                </c:manualLayout>
              </c:layout>
              <c:tx>
                <c:rich>
                  <a:bodyPr/>
                  <a:lstStyle/>
                  <a:p>
                    <a:fld id="{FD217C9C-91CF-402C-8702-FB265FB9B5CF}" type="VALUE">
                      <a:rPr lang="en-US" smtClean="0"/>
                      <a:pPr/>
                      <a:t>[ЗНАЧЕНИЕ]</a:t>
                    </a:fld>
                    <a:r>
                      <a:rPr lang="en-US"/>
                      <a:t>%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5BAF-4B38-91A3-8836A282B7A2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fld id="{DD441FCE-4DF9-4259-8DD0-FF123336488C}" type="VALUE">
                      <a:rPr lang="en-US" smtClean="0"/>
                      <a:pPr/>
                      <a:t>[ЗНАЧЕНИЕ]</a:t>
                    </a:fld>
                    <a:r>
                      <a:rPr lang="en-US"/>
                      <a:t>%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5BAF-4B38-91A3-8836A282B7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9</c:v>
                </c:pt>
                <c:pt idx="1">
                  <c:v>38</c:v>
                </c:pt>
                <c:pt idx="2">
                  <c:v>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BAF-4B38-91A3-8836A282B7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798167216"/>
        <c:axId val="-798154704"/>
      </c:lineChart>
      <c:catAx>
        <c:axId val="-79816721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798154704"/>
        <c:crosses val="autoZero"/>
        <c:auto val="1"/>
        <c:lblAlgn val="ctr"/>
        <c:lblOffset val="100"/>
        <c:noMultiLvlLbl val="0"/>
      </c:catAx>
      <c:valAx>
        <c:axId val="-7981547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798167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100"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217715417183606E-2"/>
          <c:y val="0.11508430142154201"/>
          <c:w val="0.97257571908741725"/>
          <c:h val="0.509334772992155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Number of faculty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  <c:extLst>
              <c:ext xmlns:c16="http://schemas.microsoft.com/office/drawing/2014/chart" uri="{C3380CC4-5D6E-409C-BE32-E72D297353CC}">
                <c16:uniqueId val="{00000001-1599-4551-B2C5-95DEEAC69C64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  <c:extLst>
              <c:ext xmlns:c16="http://schemas.microsoft.com/office/drawing/2014/chart" uri="{C3380CC4-5D6E-409C-BE32-E72D297353CC}">
                <c16:uniqueId val="{00000003-1599-4551-B2C5-95DEEAC69C64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c:spPr>
            <c:extLst>
              <c:ext xmlns:c16="http://schemas.microsoft.com/office/drawing/2014/chart" uri="{C3380CC4-5D6E-409C-BE32-E72D297353CC}">
                <c16:uniqueId val="{00000005-1599-4551-B2C5-95DEEAC69C64}"/>
              </c:ext>
            </c:extLst>
          </c:dPt>
          <c:dLbls>
            <c:spPr>
              <a:noFill/>
              <a:ln w="25399"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2016</c:v>
                </c:pt>
                <c:pt idx="1">
                  <c:v>2018</c:v>
                </c:pt>
                <c:pt idx="2">
                  <c:v>2020</c:v>
                </c:pt>
                <c:pt idx="3">
                  <c:v>2022</c:v>
                </c:pt>
                <c:pt idx="4">
                  <c:v>2026 (Plan)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24368</c:v>
                </c:pt>
                <c:pt idx="1">
                  <c:v>26297</c:v>
                </c:pt>
                <c:pt idx="2">
                  <c:v>29998</c:v>
                </c:pt>
                <c:pt idx="3">
                  <c:v>34539</c:v>
                </c:pt>
                <c:pt idx="4">
                  <c:v>46300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599-4551-B2C5-95DEEAC69C6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Academic degrees </c:v>
                </c:pt>
              </c:strCache>
            </c:strRef>
          </c:tx>
          <c:spPr>
            <a:solidFill>
              <a:srgbClr val="70AD47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52400" h="50800" prst="softRound"/>
            </a:sp3d>
          </c:spPr>
          <c:invertIfNegative val="0"/>
          <c:dLbls>
            <c:dLbl>
              <c:idx val="0"/>
              <c:layout>
                <c:manualLayout>
                  <c:x val="1.2932598682174427E-17"/>
                  <c:y val="1.9683625754861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1599-4551-B2C5-95DEEAC69C64}"/>
                </c:ext>
              </c:extLst>
            </c:dLbl>
            <c:dLbl>
              <c:idx val="1"/>
              <c:layout>
                <c:manualLayout>
                  <c:x val="8.4650714709761359E-3"/>
                  <c:y val="1.31224171699078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1599-4551-B2C5-95DEEAC69C64}"/>
                </c:ext>
              </c:extLst>
            </c:dLbl>
            <c:dLbl>
              <c:idx val="2"/>
              <c:layout>
                <c:manualLayout>
                  <c:x val="8.4650714709761359E-3"/>
                  <c:y val="1.9683625754861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1599-4551-B2C5-95DEEAC69C64}"/>
                </c:ext>
              </c:extLst>
            </c:dLbl>
            <c:dLbl>
              <c:idx val="3"/>
              <c:layout>
                <c:manualLayout>
                  <c:x val="8.4650714709760318E-3"/>
                  <c:y val="1.3122417169907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1599-4551-B2C5-95DEEAC69C64}"/>
                </c:ext>
              </c:extLst>
            </c:dLbl>
            <c:dLbl>
              <c:idx val="4"/>
              <c:layout>
                <c:manualLayout>
                  <c:x val="8.4650714709761359E-3"/>
                  <c:y val="1.9683625754861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1599-4551-B2C5-95DEEAC69C6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6350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2016</c:v>
                </c:pt>
                <c:pt idx="1">
                  <c:v>2018</c:v>
                </c:pt>
                <c:pt idx="2">
                  <c:v>2020</c:v>
                </c:pt>
                <c:pt idx="3">
                  <c:v>2022</c:v>
                </c:pt>
                <c:pt idx="4">
                  <c:v>2026 (Plan)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7766</c:v>
                </c:pt>
                <c:pt idx="1">
                  <c:v>9073</c:v>
                </c:pt>
                <c:pt idx="2">
                  <c:v>11362</c:v>
                </c:pt>
                <c:pt idx="3">
                  <c:v>13450</c:v>
                </c:pt>
                <c:pt idx="4">
                  <c:v>28706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599-4551-B2C5-95DEEAC69C6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60"/>
        <c:overlap val="-13"/>
        <c:axId val="-798157968"/>
        <c:axId val="-798155792"/>
      </c:barChart>
      <c:catAx>
        <c:axId val="-798157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798155792"/>
        <c:crosses val="autoZero"/>
        <c:auto val="1"/>
        <c:lblAlgn val="ctr"/>
        <c:lblOffset val="100"/>
        <c:noMultiLvlLbl val="0"/>
      </c:catAx>
      <c:valAx>
        <c:axId val="-79815579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-798157968"/>
        <c:crosses val="autoZero"/>
        <c:crossBetween val="between"/>
      </c:valAx>
      <c:spPr>
        <a:noFill/>
        <a:ln w="25399">
          <a:noFill/>
        </a:ln>
        <a:effectLst/>
      </c:spPr>
    </c:plotArea>
    <c:legend>
      <c:legendPos val="b"/>
      <c:layout>
        <c:manualLayout>
          <c:xMode val="edge"/>
          <c:yMode val="edge"/>
          <c:x val="1.0046329047326193E-2"/>
          <c:y val="0.79735615279759831"/>
          <c:w val="0.72405799973693841"/>
          <c:h val="0.1843368801643884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2000"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063016101137554E-2"/>
          <c:y val="3.5884131895901214E-2"/>
          <c:w val="0.98719691965560419"/>
          <c:h val="0.84525278877820209"/>
        </c:manualLayout>
      </c:layout>
      <c:lineChart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19050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3.3993892029579455E-2"/>
                  <c:y val="-0.13262455969242692"/>
                </c:manualLayout>
              </c:layout>
              <c:tx>
                <c:rich>
                  <a:bodyPr/>
                  <a:lstStyle/>
                  <a:p>
                    <a:fld id="{DAA77532-1592-469A-B36B-8EB7E40479A7}" type="VALUE">
                      <a:rPr lang="en-US" smtClean="0"/>
                      <a:pPr/>
                      <a:t>[ЗНАЧЕНИЕ]</a:t>
                    </a:fld>
                    <a:r>
                      <a:rPr lang="en-US"/>
                      <a:t>%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953E-4AF0-8AB4-78806BF26E8A}"/>
                </c:ext>
              </c:extLst>
            </c:dLbl>
            <c:dLbl>
              <c:idx val="1"/>
              <c:layout>
                <c:manualLayout>
                  <c:x val="2.8004488868620232E-2"/>
                  <c:y val="-0.15022706590789359"/>
                </c:manualLayout>
              </c:layout>
              <c:tx>
                <c:rich>
                  <a:bodyPr/>
                  <a:lstStyle/>
                  <a:p>
                    <a:fld id="{0ADF68F8-3CB9-46BA-86BE-E7EB43D0CCC7}" type="VALUE">
                      <a:rPr lang="en-US" smtClean="0"/>
                      <a:pPr/>
                      <a:t>[ЗНАЧЕНИЕ]</a:t>
                    </a:fld>
                    <a:r>
                      <a:rPr lang="en-US"/>
                      <a:t>%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953E-4AF0-8AB4-78806BF26E8A}"/>
                </c:ext>
              </c:extLst>
            </c:dLbl>
            <c:dLbl>
              <c:idx val="2"/>
              <c:layout>
                <c:manualLayout>
                  <c:x val="2.7125334595708803E-2"/>
                  <c:y val="-0.16225198002342503"/>
                </c:manualLayout>
              </c:layout>
              <c:tx>
                <c:rich>
                  <a:bodyPr/>
                  <a:lstStyle/>
                  <a:p>
                    <a:fld id="{97F02111-5E27-4D0B-8EC4-E9090F7F6B1F}" type="VALUE">
                      <a:rPr lang="en-US" smtClean="0"/>
                      <a:pPr/>
                      <a:t>[ЗНАЧЕНИЕ]</a:t>
                    </a:fld>
                    <a:r>
                      <a:rPr lang="en-US"/>
                      <a:t>%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953E-4AF0-8AB4-78806BF26E8A}"/>
                </c:ext>
              </c:extLst>
            </c:dLbl>
            <c:dLbl>
              <c:idx val="3"/>
              <c:layout>
                <c:manualLayout>
                  <c:x val="2.5834708018242669E-2"/>
                  <c:y val="-0.19559670656466482"/>
                </c:manualLayout>
              </c:layout>
              <c:tx>
                <c:rich>
                  <a:bodyPr/>
                  <a:lstStyle/>
                  <a:p>
                    <a:fld id="{FD217C9C-91CF-402C-8702-FB265FB9B5CF}" type="VALUE">
                      <a:rPr lang="en-US" smtClean="0"/>
                      <a:pPr/>
                      <a:t>[ЗНАЧЕНИЕ]</a:t>
                    </a:fld>
                    <a:r>
                      <a:rPr lang="en-US"/>
                      <a:t>%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53E-4AF0-8AB4-78806BF26E8A}"/>
                </c:ext>
              </c:extLst>
            </c:dLbl>
            <c:dLbl>
              <c:idx val="4"/>
              <c:layout>
                <c:manualLayout>
                  <c:x val="2.1709206883186092E-2"/>
                  <c:y val="-0.13329687106982621"/>
                </c:manualLayout>
              </c:layout>
              <c:tx>
                <c:rich>
                  <a:bodyPr/>
                  <a:lstStyle/>
                  <a:p>
                    <a:fld id="{BB30A43B-EE73-44D3-839B-4E812FCD1E99}" type="VALUE">
                      <a:rPr lang="en-US" smtClean="0"/>
                      <a:pPr/>
                      <a:t>[ЗНАЧЕНИЕ]</a:t>
                    </a:fld>
                    <a:r>
                      <a:rPr lang="en-US"/>
                      <a:t>%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953E-4AF0-8AB4-78806BF26E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31.9</c:v>
                </c:pt>
                <c:pt idx="1">
                  <c:v>34.5</c:v>
                </c:pt>
                <c:pt idx="2">
                  <c:v>37.799999999999997</c:v>
                </c:pt>
                <c:pt idx="3">
                  <c:v>38.9</c:v>
                </c:pt>
                <c:pt idx="4">
                  <c:v>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53E-4AF0-8AB4-78806BF26E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798151984"/>
        <c:axId val="-798157424"/>
      </c:lineChart>
      <c:catAx>
        <c:axId val="-79815198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-798157424"/>
        <c:crosses val="autoZero"/>
        <c:auto val="1"/>
        <c:lblAlgn val="ctr"/>
        <c:lblOffset val="100"/>
        <c:noMultiLvlLbl val="0"/>
      </c:catAx>
      <c:valAx>
        <c:axId val="-7981574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798151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CB115-AB17-42C0-91BC-C291AC19B5D5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7A7D-D46A-4FBF-B6C0-A17CA056FB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308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CB115-AB17-42C0-91BC-C291AC19B5D5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7A7D-D46A-4FBF-B6C0-A17CA056FB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9308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CB115-AB17-42C0-91BC-C291AC19B5D5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7A7D-D46A-4FBF-B6C0-A17CA056FB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1790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CB115-AB17-42C0-91BC-C291AC19B5D5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7A7D-D46A-4FBF-B6C0-A17CA056FB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230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CB115-AB17-42C0-91BC-C291AC19B5D5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7A7D-D46A-4FBF-B6C0-A17CA056FB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3949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CB115-AB17-42C0-91BC-C291AC19B5D5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7A7D-D46A-4FBF-B6C0-A17CA056FB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467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CB115-AB17-42C0-91BC-C291AC19B5D5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7A7D-D46A-4FBF-B6C0-A17CA056FB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10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CB115-AB17-42C0-91BC-C291AC19B5D5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7A7D-D46A-4FBF-B6C0-A17CA056FB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8314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CB115-AB17-42C0-91BC-C291AC19B5D5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7A7D-D46A-4FBF-B6C0-A17CA056FB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2807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CB115-AB17-42C0-91BC-C291AC19B5D5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7A7D-D46A-4FBF-B6C0-A17CA056FB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205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CB115-AB17-42C0-91BC-C291AC19B5D5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7A7D-D46A-4FBF-B6C0-A17CA056FB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0248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CB115-AB17-42C0-91BC-C291AC19B5D5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67A7D-D46A-4FBF-B6C0-A17CA056FB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348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13" Type="http://schemas.openxmlformats.org/officeDocument/2006/relationships/image" Target="../media/image77.png"/><Relationship Id="rId18" Type="http://schemas.openxmlformats.org/officeDocument/2006/relationships/image" Target="../media/image82.png"/><Relationship Id="rId26" Type="http://schemas.openxmlformats.org/officeDocument/2006/relationships/image" Target="../media/image90.png"/><Relationship Id="rId3" Type="http://schemas.openxmlformats.org/officeDocument/2006/relationships/image" Target="../media/image67.png"/><Relationship Id="rId21" Type="http://schemas.openxmlformats.org/officeDocument/2006/relationships/image" Target="../media/image85.png"/><Relationship Id="rId7" Type="http://schemas.openxmlformats.org/officeDocument/2006/relationships/image" Target="../media/image71.png"/><Relationship Id="rId12" Type="http://schemas.openxmlformats.org/officeDocument/2006/relationships/image" Target="../media/image76.png"/><Relationship Id="rId17" Type="http://schemas.openxmlformats.org/officeDocument/2006/relationships/image" Target="../media/image81.png"/><Relationship Id="rId25" Type="http://schemas.openxmlformats.org/officeDocument/2006/relationships/image" Target="../media/image89.png"/><Relationship Id="rId2" Type="http://schemas.openxmlformats.org/officeDocument/2006/relationships/image" Target="../media/image66.png"/><Relationship Id="rId16" Type="http://schemas.openxmlformats.org/officeDocument/2006/relationships/image" Target="../media/image80.png"/><Relationship Id="rId20" Type="http://schemas.openxmlformats.org/officeDocument/2006/relationships/image" Target="../media/image8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0.png"/><Relationship Id="rId11" Type="http://schemas.openxmlformats.org/officeDocument/2006/relationships/image" Target="../media/image75.png"/><Relationship Id="rId24" Type="http://schemas.openxmlformats.org/officeDocument/2006/relationships/image" Target="../media/image88.png"/><Relationship Id="rId5" Type="http://schemas.openxmlformats.org/officeDocument/2006/relationships/image" Target="../media/image69.jpg"/><Relationship Id="rId15" Type="http://schemas.openxmlformats.org/officeDocument/2006/relationships/image" Target="../media/image79.png"/><Relationship Id="rId23" Type="http://schemas.openxmlformats.org/officeDocument/2006/relationships/image" Target="../media/image87.png"/><Relationship Id="rId28" Type="http://schemas.openxmlformats.org/officeDocument/2006/relationships/image" Target="../media/image92.png"/><Relationship Id="rId10" Type="http://schemas.openxmlformats.org/officeDocument/2006/relationships/image" Target="../media/image74.png"/><Relationship Id="rId19" Type="http://schemas.openxmlformats.org/officeDocument/2006/relationships/image" Target="../media/image83.png"/><Relationship Id="rId4" Type="http://schemas.openxmlformats.org/officeDocument/2006/relationships/image" Target="../media/image68.png"/><Relationship Id="rId9" Type="http://schemas.openxmlformats.org/officeDocument/2006/relationships/image" Target="../media/image73.png"/><Relationship Id="rId14" Type="http://schemas.openxmlformats.org/officeDocument/2006/relationships/image" Target="../media/image78.png"/><Relationship Id="rId22" Type="http://schemas.openxmlformats.org/officeDocument/2006/relationships/image" Target="../media/image86.png"/><Relationship Id="rId27" Type="http://schemas.openxmlformats.org/officeDocument/2006/relationships/image" Target="../media/image9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26" Type="http://schemas.openxmlformats.org/officeDocument/2006/relationships/image" Target="../media/image31.png"/><Relationship Id="rId39" Type="http://schemas.openxmlformats.org/officeDocument/2006/relationships/image" Target="../media/image44.png"/><Relationship Id="rId21" Type="http://schemas.openxmlformats.org/officeDocument/2006/relationships/image" Target="../media/image26.png"/><Relationship Id="rId34" Type="http://schemas.openxmlformats.org/officeDocument/2006/relationships/image" Target="../media/image39.png"/><Relationship Id="rId42" Type="http://schemas.openxmlformats.org/officeDocument/2006/relationships/image" Target="../media/image47.png"/><Relationship Id="rId47" Type="http://schemas.openxmlformats.org/officeDocument/2006/relationships/image" Target="../media/image52.png"/><Relationship Id="rId50" Type="http://schemas.openxmlformats.org/officeDocument/2006/relationships/image" Target="../media/image55.png"/><Relationship Id="rId55" Type="http://schemas.openxmlformats.org/officeDocument/2006/relationships/image" Target="../media/image60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6" Type="http://schemas.openxmlformats.org/officeDocument/2006/relationships/image" Target="../media/image21.png"/><Relationship Id="rId29" Type="http://schemas.openxmlformats.org/officeDocument/2006/relationships/image" Target="../media/image34.png"/><Relationship Id="rId11" Type="http://schemas.openxmlformats.org/officeDocument/2006/relationships/image" Target="../media/image16.png"/><Relationship Id="rId24" Type="http://schemas.openxmlformats.org/officeDocument/2006/relationships/image" Target="../media/image29.png"/><Relationship Id="rId32" Type="http://schemas.openxmlformats.org/officeDocument/2006/relationships/image" Target="../media/image37.png"/><Relationship Id="rId37" Type="http://schemas.openxmlformats.org/officeDocument/2006/relationships/image" Target="../media/image42.png"/><Relationship Id="rId40" Type="http://schemas.openxmlformats.org/officeDocument/2006/relationships/image" Target="../media/image45.png"/><Relationship Id="rId45" Type="http://schemas.openxmlformats.org/officeDocument/2006/relationships/image" Target="../media/image50.png"/><Relationship Id="rId53" Type="http://schemas.openxmlformats.org/officeDocument/2006/relationships/image" Target="../media/image58.png"/><Relationship Id="rId58" Type="http://schemas.openxmlformats.org/officeDocument/2006/relationships/image" Target="../media/image63.png"/><Relationship Id="rId5" Type="http://schemas.openxmlformats.org/officeDocument/2006/relationships/image" Target="../media/image10.png"/><Relationship Id="rId19" Type="http://schemas.openxmlformats.org/officeDocument/2006/relationships/image" Target="../media/image24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Relationship Id="rId22" Type="http://schemas.openxmlformats.org/officeDocument/2006/relationships/image" Target="../media/image27.png"/><Relationship Id="rId27" Type="http://schemas.openxmlformats.org/officeDocument/2006/relationships/image" Target="../media/image32.png"/><Relationship Id="rId30" Type="http://schemas.openxmlformats.org/officeDocument/2006/relationships/image" Target="../media/image35.png"/><Relationship Id="rId35" Type="http://schemas.openxmlformats.org/officeDocument/2006/relationships/image" Target="../media/image40.png"/><Relationship Id="rId43" Type="http://schemas.openxmlformats.org/officeDocument/2006/relationships/image" Target="../media/image48.png"/><Relationship Id="rId48" Type="http://schemas.openxmlformats.org/officeDocument/2006/relationships/image" Target="../media/image53.png"/><Relationship Id="rId56" Type="http://schemas.openxmlformats.org/officeDocument/2006/relationships/image" Target="../media/image61.png"/><Relationship Id="rId8" Type="http://schemas.openxmlformats.org/officeDocument/2006/relationships/image" Target="../media/image13.png"/><Relationship Id="rId51" Type="http://schemas.openxmlformats.org/officeDocument/2006/relationships/image" Target="../media/image56.png"/><Relationship Id="rId3" Type="http://schemas.openxmlformats.org/officeDocument/2006/relationships/image" Target="../media/image8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5" Type="http://schemas.openxmlformats.org/officeDocument/2006/relationships/image" Target="../media/image30.png"/><Relationship Id="rId33" Type="http://schemas.openxmlformats.org/officeDocument/2006/relationships/image" Target="../media/image38.png"/><Relationship Id="rId38" Type="http://schemas.openxmlformats.org/officeDocument/2006/relationships/image" Target="../media/image43.png"/><Relationship Id="rId46" Type="http://schemas.openxmlformats.org/officeDocument/2006/relationships/image" Target="../media/image51.png"/><Relationship Id="rId59" Type="http://schemas.openxmlformats.org/officeDocument/2006/relationships/image" Target="../media/image64.png"/><Relationship Id="rId20" Type="http://schemas.openxmlformats.org/officeDocument/2006/relationships/image" Target="../media/image25.png"/><Relationship Id="rId41" Type="http://schemas.openxmlformats.org/officeDocument/2006/relationships/image" Target="../media/image46.png"/><Relationship Id="rId54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5" Type="http://schemas.openxmlformats.org/officeDocument/2006/relationships/image" Target="../media/image20.png"/><Relationship Id="rId23" Type="http://schemas.openxmlformats.org/officeDocument/2006/relationships/image" Target="../media/image28.png"/><Relationship Id="rId28" Type="http://schemas.openxmlformats.org/officeDocument/2006/relationships/image" Target="../media/image33.png"/><Relationship Id="rId36" Type="http://schemas.openxmlformats.org/officeDocument/2006/relationships/image" Target="../media/image41.png"/><Relationship Id="rId49" Type="http://schemas.openxmlformats.org/officeDocument/2006/relationships/image" Target="../media/image54.png"/><Relationship Id="rId57" Type="http://schemas.openxmlformats.org/officeDocument/2006/relationships/image" Target="../media/image62.png"/><Relationship Id="rId10" Type="http://schemas.openxmlformats.org/officeDocument/2006/relationships/image" Target="../media/image15.png"/><Relationship Id="rId31" Type="http://schemas.openxmlformats.org/officeDocument/2006/relationships/image" Target="../media/image36.png"/><Relationship Id="rId44" Type="http://schemas.openxmlformats.org/officeDocument/2006/relationships/image" Target="../media/image49.png"/><Relationship Id="rId52" Type="http://schemas.openxmlformats.org/officeDocument/2006/relationships/image" Target="../media/image57.png"/><Relationship Id="rId60" Type="http://schemas.openxmlformats.org/officeDocument/2006/relationships/image" Target="../media/image6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4857" y="68272"/>
            <a:ext cx="12087143" cy="670082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1">
                <a:shade val="50000"/>
                <a:alpha val="86000"/>
              </a:schemeClr>
            </a:solidFill>
          </a:ln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96C2A3-82AC-4AD6-9F30-A882E0C30349}"/>
              </a:ext>
            </a:extLst>
          </p:cNvPr>
          <p:cNvSpPr txBox="1">
            <a:spLocks/>
          </p:cNvSpPr>
          <p:nvPr/>
        </p:nvSpPr>
        <p:spPr>
          <a:xfrm>
            <a:off x="1688947" y="2235200"/>
            <a:ext cx="9144000" cy="23876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Bahnschrift" panose="020B0502040204020203" pitchFamily="34" charset="0"/>
              </a:rPr>
              <a:t>PRIORITIES OF HIGHER EDUCATION DEVELOPMENT IN UZBEKISTAN</a:t>
            </a:r>
            <a:endParaRPr lang="uz-Cyrl-UZ" b="1" dirty="0">
              <a:latin typeface="Bahnschrift" panose="020B0502040204020203" pitchFamily="34" charset="0"/>
            </a:endParaRPr>
          </a:p>
        </p:txBody>
      </p:sp>
      <p:sp>
        <p:nvSpPr>
          <p:cNvPr id="4" name="Блок-схема: ручной ввод 3">
            <a:extLst>
              <a:ext uri="{FF2B5EF4-FFF2-40B4-BE49-F238E27FC236}">
                <a16:creationId xmlns:a16="http://schemas.microsoft.com/office/drawing/2014/main" id="{16AB321E-6073-480F-A9C1-03FDB1B9562A}"/>
              </a:ext>
            </a:extLst>
          </p:cNvPr>
          <p:cNvSpPr/>
          <p:nvPr/>
        </p:nvSpPr>
        <p:spPr>
          <a:xfrm rot="5400000" flipH="1">
            <a:off x="1176152" y="-1003023"/>
            <a:ext cx="1025591" cy="3168181"/>
          </a:xfrm>
          <a:prstGeom prst="flowChartManualInput">
            <a:avLst/>
          </a:prstGeom>
          <a:solidFill>
            <a:srgbClr val="4472C4">
              <a:alpha val="73000"/>
            </a:srgbClr>
          </a:solidFill>
          <a:ln w="12700" cap="flat" cmpd="sng" algn="ctr">
            <a:noFill/>
            <a:prstDash val="solid"/>
            <a:miter lim="800000"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146624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0772A8FD-1DFB-430F-81C7-1618BEA672B1}"/>
              </a:ext>
            </a:extLst>
          </p:cNvPr>
          <p:cNvSpPr/>
          <p:nvPr/>
        </p:nvSpPr>
        <p:spPr>
          <a:xfrm>
            <a:off x="944176" y="227232"/>
            <a:ext cx="206394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46624"/>
            <a:r>
              <a:rPr lang="en-US" sz="1400" b="1" kern="0" dirty="0">
                <a:solidFill>
                  <a:prstClr val="white"/>
                </a:solidFill>
                <a:latin typeface="Bahnschrift" panose="020B0502040204020203" pitchFamily="34" charset="0"/>
              </a:rPr>
              <a:t>Ministry of Higher Education, Science and Innovations </a:t>
            </a:r>
            <a:endParaRPr kumimoji="0" lang="uz-Cyrl-UZ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hnschrift" panose="020B050204020402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88947" y="5222599"/>
            <a:ext cx="57198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Bahnschrift" panose="020B0502040204020203" pitchFamily="34" charset="0"/>
              </a:rPr>
              <a:t>Ministry of Higher Education, Science and Innovations</a:t>
            </a:r>
          </a:p>
          <a:p>
            <a:r>
              <a:rPr lang="en-US" dirty="0">
                <a:latin typeface="Bahnschrift" panose="020B0502040204020203" pitchFamily="34" charset="0"/>
              </a:rPr>
              <a:t>Republic of Uzbekistan</a:t>
            </a:r>
          </a:p>
          <a:p>
            <a:endParaRPr lang="en-US" dirty="0">
              <a:latin typeface="Bahnschrift" panose="020B0502040204020203" pitchFamily="34" charset="0"/>
            </a:endParaRPr>
          </a:p>
          <a:p>
            <a:r>
              <a:rPr lang="en-US" dirty="0">
                <a:latin typeface="Bahnschrift" panose="020B0502040204020203" pitchFamily="34" charset="0"/>
              </a:rPr>
              <a:t>Tashkent 2023 </a:t>
            </a:r>
            <a:endParaRPr lang="ru-RU" dirty="0">
              <a:latin typeface="Bahnschrift" panose="020B0502040204020203" pitchFamily="34" charset="0"/>
            </a:endParaRPr>
          </a:p>
        </p:txBody>
      </p:sp>
      <p:pic>
        <p:nvPicPr>
          <p:cNvPr id="1026" name="Picture 2" descr="O'zbekiston Respublikasi ekologiya va atrof muhitni muhofaza qilish davlat  qo'mitas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2500" y="68272"/>
            <a:ext cx="2250922" cy="11254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Герб Узбекистана — Википедия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89" y="203988"/>
            <a:ext cx="745987" cy="785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5949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56031" y="3185160"/>
            <a:ext cx="2228215" cy="1100455"/>
          </a:xfrm>
          <a:custGeom>
            <a:avLst/>
            <a:gdLst/>
            <a:ahLst/>
            <a:cxnLst/>
            <a:rect l="l" t="t" r="r" b="b"/>
            <a:pathLst>
              <a:path w="2228215" h="1100454">
                <a:moveTo>
                  <a:pt x="0" y="1100327"/>
                </a:moveTo>
                <a:lnTo>
                  <a:pt x="2228088" y="1100327"/>
                </a:lnTo>
                <a:lnTo>
                  <a:pt x="2228088" y="0"/>
                </a:lnTo>
                <a:lnTo>
                  <a:pt x="0" y="0"/>
                </a:lnTo>
                <a:lnTo>
                  <a:pt x="0" y="1100327"/>
                </a:lnTo>
                <a:close/>
              </a:path>
            </a:pathLst>
          </a:custGeom>
          <a:ln w="12700">
            <a:solidFill>
              <a:srgbClr val="F4B08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313688" y="1655064"/>
            <a:ext cx="1579245" cy="1249680"/>
          </a:xfrm>
          <a:custGeom>
            <a:avLst/>
            <a:gdLst/>
            <a:ahLst/>
            <a:cxnLst/>
            <a:rect l="l" t="t" r="r" b="b"/>
            <a:pathLst>
              <a:path w="1579245" h="1249680">
                <a:moveTo>
                  <a:pt x="0" y="1249679"/>
                </a:moveTo>
                <a:lnTo>
                  <a:pt x="1578864" y="1249679"/>
                </a:lnTo>
                <a:lnTo>
                  <a:pt x="1578864" y="0"/>
                </a:lnTo>
                <a:lnTo>
                  <a:pt x="0" y="0"/>
                </a:lnTo>
                <a:lnTo>
                  <a:pt x="0" y="1249679"/>
                </a:lnTo>
                <a:close/>
              </a:path>
            </a:pathLst>
          </a:custGeom>
          <a:ln w="12700">
            <a:solidFill>
              <a:srgbClr val="F4B08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64007" y="896874"/>
            <a:ext cx="10168255" cy="1855470"/>
            <a:chOff x="64007" y="896874"/>
            <a:chExt cx="10168255" cy="1855470"/>
          </a:xfrm>
        </p:grpSpPr>
        <p:sp>
          <p:nvSpPr>
            <p:cNvPr id="5" name="object 5"/>
            <p:cNvSpPr/>
            <p:nvPr/>
          </p:nvSpPr>
          <p:spPr>
            <a:xfrm>
              <a:off x="1665732" y="915924"/>
              <a:ext cx="8547735" cy="0"/>
            </a:xfrm>
            <a:custGeom>
              <a:avLst/>
              <a:gdLst/>
              <a:ahLst/>
              <a:cxnLst/>
              <a:rect l="l" t="t" r="r" b="b"/>
              <a:pathLst>
                <a:path w="8547735">
                  <a:moveTo>
                    <a:pt x="0" y="0"/>
                  </a:moveTo>
                  <a:lnTo>
                    <a:pt x="8547227" y="0"/>
                  </a:lnTo>
                </a:path>
              </a:pathLst>
            </a:custGeom>
            <a:ln w="38100">
              <a:solidFill>
                <a:srgbClr val="FFC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4007" y="2176272"/>
              <a:ext cx="1548765" cy="576580"/>
            </a:xfrm>
            <a:custGeom>
              <a:avLst/>
              <a:gdLst/>
              <a:ahLst/>
              <a:cxnLst/>
              <a:rect l="l" t="t" r="r" b="b"/>
              <a:pathLst>
                <a:path w="1548765" h="576580">
                  <a:moveTo>
                    <a:pt x="1548384" y="0"/>
                  </a:moveTo>
                  <a:lnTo>
                    <a:pt x="0" y="0"/>
                  </a:lnTo>
                  <a:lnTo>
                    <a:pt x="0" y="576072"/>
                  </a:lnTo>
                  <a:lnTo>
                    <a:pt x="1548384" y="576072"/>
                  </a:lnTo>
                  <a:lnTo>
                    <a:pt x="154838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2856102" y="575513"/>
            <a:ext cx="6705600" cy="2381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spc="-10" dirty="0">
                <a:latin typeface="Arial MT"/>
                <a:cs typeface="Arial MT"/>
              </a:rPr>
              <a:t>643</a:t>
            </a:r>
            <a:r>
              <a:rPr sz="1400" spc="15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scientific</a:t>
            </a:r>
            <a:r>
              <a:rPr sz="1400" spc="4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projects</a:t>
            </a:r>
            <a:r>
              <a:rPr sz="1400" spc="2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with</a:t>
            </a:r>
            <a:r>
              <a:rPr sz="1400" spc="35" dirty="0">
                <a:latin typeface="Arial MT"/>
                <a:cs typeface="Arial MT"/>
              </a:rPr>
              <a:t> </a:t>
            </a:r>
            <a:r>
              <a:rPr sz="1400" spc="-5" dirty="0">
                <a:latin typeface="Arial MT"/>
                <a:cs typeface="Arial MT"/>
              </a:rPr>
              <a:t>a</a:t>
            </a:r>
            <a:r>
              <a:rPr sz="1400" spc="20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total</a:t>
            </a:r>
            <a:r>
              <a:rPr sz="1400" spc="20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value</a:t>
            </a:r>
            <a:r>
              <a:rPr sz="1400" spc="1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of</a:t>
            </a:r>
            <a:r>
              <a:rPr sz="1400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904.1</a:t>
            </a:r>
            <a:r>
              <a:rPr sz="1400" spc="3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billion</a:t>
            </a:r>
            <a:r>
              <a:rPr sz="1400" spc="30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soums</a:t>
            </a:r>
            <a:r>
              <a:rPr sz="1400" spc="20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are</a:t>
            </a:r>
            <a:r>
              <a:rPr sz="1400" spc="1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being</a:t>
            </a:r>
            <a:r>
              <a:rPr sz="1400" spc="20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implemented</a:t>
            </a:r>
            <a:endParaRPr sz="1400">
              <a:latin typeface="Arial MT"/>
              <a:cs typeface="Arial MT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0" y="0"/>
            <a:ext cx="12192000" cy="591820"/>
            <a:chOff x="0" y="0"/>
            <a:chExt cx="12192000" cy="591820"/>
          </a:xfrm>
          <a:solidFill>
            <a:srgbClr val="3FC793"/>
          </a:solidFill>
        </p:grpSpPr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1063" y="21335"/>
              <a:ext cx="377952" cy="484632"/>
            </a:xfrm>
            <a:prstGeom prst="rect">
              <a:avLst/>
            </a:prstGeom>
            <a:grpFill/>
          </p:spPr>
        </p:pic>
        <p:sp>
          <p:nvSpPr>
            <p:cNvPr id="10" name="object 10"/>
            <p:cNvSpPr/>
            <p:nvPr/>
          </p:nvSpPr>
          <p:spPr>
            <a:xfrm>
              <a:off x="0" y="0"/>
              <a:ext cx="12192000" cy="591820"/>
            </a:xfrm>
            <a:custGeom>
              <a:avLst/>
              <a:gdLst/>
              <a:ahLst/>
              <a:cxnLst/>
              <a:rect l="l" t="t" r="r" b="b"/>
              <a:pathLst>
                <a:path w="12192000" h="591820">
                  <a:moveTo>
                    <a:pt x="12192000" y="0"/>
                  </a:moveTo>
                  <a:lnTo>
                    <a:pt x="0" y="0"/>
                  </a:lnTo>
                  <a:lnTo>
                    <a:pt x="0" y="591312"/>
                  </a:lnTo>
                  <a:lnTo>
                    <a:pt x="12192000" y="591312"/>
                  </a:lnTo>
                  <a:lnTo>
                    <a:pt x="12192000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360070" y="2208657"/>
            <a:ext cx="959485" cy="5073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4135">
              <a:lnSpc>
                <a:spcPts val="1255"/>
              </a:lnSpc>
              <a:spcBef>
                <a:spcPts val="105"/>
              </a:spcBef>
            </a:pPr>
            <a:r>
              <a:rPr sz="1050" spc="-5" dirty="0">
                <a:solidFill>
                  <a:srgbClr val="001F5F"/>
                </a:solidFill>
                <a:latin typeface="Arial MT"/>
                <a:cs typeface="Arial MT"/>
              </a:rPr>
              <a:t>practical</a:t>
            </a:r>
            <a:r>
              <a:rPr sz="1050" spc="-10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1050" dirty="0">
                <a:solidFill>
                  <a:srgbClr val="001F5F"/>
                </a:solidFill>
                <a:latin typeface="Arial MT"/>
                <a:cs typeface="Arial MT"/>
              </a:rPr>
              <a:t>–</a:t>
            </a:r>
            <a:r>
              <a:rPr sz="1050" spc="-30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1050" b="1" spc="-10" dirty="0">
                <a:solidFill>
                  <a:srgbClr val="800000"/>
                </a:solidFill>
                <a:latin typeface="Arial"/>
                <a:cs typeface="Arial"/>
              </a:rPr>
              <a:t>29</a:t>
            </a:r>
            <a:r>
              <a:rPr sz="1050" spc="-10" dirty="0">
                <a:solidFill>
                  <a:srgbClr val="001F5F"/>
                </a:solidFill>
                <a:latin typeface="Arial MT"/>
                <a:cs typeface="Arial MT"/>
              </a:rPr>
              <a:t>,</a:t>
            </a:r>
            <a:endParaRPr sz="1050">
              <a:latin typeface="Arial MT"/>
              <a:cs typeface="Arial MT"/>
            </a:endParaRPr>
          </a:p>
          <a:p>
            <a:pPr marL="12700">
              <a:lnSpc>
                <a:spcPts val="1255"/>
              </a:lnSpc>
            </a:pPr>
            <a:r>
              <a:rPr sz="1050" spc="-5" dirty="0">
                <a:solidFill>
                  <a:srgbClr val="001F5F"/>
                </a:solidFill>
                <a:latin typeface="Arial MT"/>
                <a:cs typeface="Arial MT"/>
              </a:rPr>
              <a:t>innovative</a:t>
            </a:r>
            <a:r>
              <a:rPr sz="1050" spc="-30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1050" dirty="0">
                <a:solidFill>
                  <a:srgbClr val="001F5F"/>
                </a:solidFill>
                <a:latin typeface="Arial MT"/>
                <a:cs typeface="Arial MT"/>
              </a:rPr>
              <a:t>–</a:t>
            </a:r>
            <a:r>
              <a:rPr sz="1050" spc="-25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1050" b="1" spc="-10" dirty="0">
                <a:solidFill>
                  <a:srgbClr val="800000"/>
                </a:solidFill>
                <a:latin typeface="Arial"/>
                <a:cs typeface="Arial"/>
              </a:rPr>
              <a:t>36</a:t>
            </a:r>
            <a:r>
              <a:rPr sz="1050" spc="-10" dirty="0">
                <a:solidFill>
                  <a:srgbClr val="001F5F"/>
                </a:solidFill>
                <a:latin typeface="Arial MT"/>
                <a:cs typeface="Arial MT"/>
              </a:rPr>
              <a:t>,</a:t>
            </a:r>
            <a:endParaRPr sz="1050">
              <a:latin typeface="Arial MT"/>
              <a:cs typeface="Arial MT"/>
            </a:endParaRPr>
          </a:p>
          <a:p>
            <a:pPr marL="125095">
              <a:lnSpc>
                <a:spcPct val="100000"/>
              </a:lnSpc>
              <a:spcBef>
                <a:spcPts val="15"/>
              </a:spcBef>
            </a:pPr>
            <a:r>
              <a:rPr sz="1050" dirty="0">
                <a:solidFill>
                  <a:srgbClr val="001F5F"/>
                </a:solidFill>
                <a:latin typeface="Arial MT"/>
                <a:cs typeface="Arial MT"/>
              </a:rPr>
              <a:t>foreign</a:t>
            </a:r>
            <a:r>
              <a:rPr sz="1050" spc="-60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1050" dirty="0">
                <a:solidFill>
                  <a:srgbClr val="001F5F"/>
                </a:solidFill>
                <a:latin typeface="Arial MT"/>
                <a:cs typeface="Arial MT"/>
              </a:rPr>
              <a:t>–</a:t>
            </a:r>
            <a:r>
              <a:rPr sz="1050" spc="-15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1050" b="1" spc="-15" dirty="0">
                <a:solidFill>
                  <a:srgbClr val="800000"/>
                </a:solidFill>
                <a:latin typeface="Arial"/>
                <a:cs typeface="Arial"/>
              </a:rPr>
              <a:t>21</a:t>
            </a:r>
            <a:endParaRPr sz="1050">
              <a:latin typeface="Arial"/>
              <a:cs typeface="Arial"/>
            </a:endParaRPr>
          </a:p>
        </p:txBody>
      </p:sp>
      <p:pic>
        <p:nvPicPr>
          <p:cNvPr id="13" name="object 1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37822" y="4840144"/>
            <a:ext cx="3368873" cy="1782438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1009294" y="6670649"/>
            <a:ext cx="8445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548130" y="6670649"/>
            <a:ext cx="8445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5" dirty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057780" y="6670649"/>
            <a:ext cx="14160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10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596642" y="6670649"/>
            <a:ext cx="14160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15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135629" y="6670649"/>
            <a:ext cx="14160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20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674109" y="6670649"/>
            <a:ext cx="14160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25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213097" y="6670649"/>
            <a:ext cx="14160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30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89889" y="6352438"/>
            <a:ext cx="35623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Х</a:t>
            </a:r>
            <a:r>
              <a:rPr sz="1000" b="1" spc="-10" dirty="0">
                <a:solidFill>
                  <a:srgbClr val="001F5F"/>
                </a:solidFill>
                <a:latin typeface="Calibri"/>
                <a:cs typeface="Calibri"/>
              </a:rPr>
              <a:t>ит</a:t>
            </a:r>
            <a:r>
              <a:rPr sz="1000" b="1" spc="5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000" b="1" dirty="0">
                <a:solidFill>
                  <a:srgbClr val="001F5F"/>
                </a:solidFill>
                <a:latin typeface="Calibri"/>
                <a:cs typeface="Calibri"/>
              </a:rPr>
              <a:t>й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54863" y="6016853"/>
            <a:ext cx="58356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15" dirty="0">
                <a:solidFill>
                  <a:srgbClr val="001F5F"/>
                </a:solidFill>
                <a:latin typeface="Calibri"/>
                <a:cs typeface="Calibri"/>
              </a:rPr>
              <a:t>Ҳ</a:t>
            </a:r>
            <a:r>
              <a:rPr sz="1000" b="1" spc="-10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н</a:t>
            </a:r>
            <a:r>
              <a:rPr sz="1000" b="1" spc="-10" dirty="0">
                <a:solidFill>
                  <a:srgbClr val="001F5F"/>
                </a:solidFill>
                <a:latin typeface="Calibri"/>
                <a:cs typeface="Calibri"/>
              </a:rPr>
              <a:t>ди</a:t>
            </a:r>
            <a:r>
              <a:rPr sz="1000" b="1" spc="5" dirty="0">
                <a:solidFill>
                  <a:srgbClr val="001F5F"/>
                </a:solidFill>
                <a:latin typeface="Calibri"/>
                <a:cs typeface="Calibri"/>
              </a:rPr>
              <a:t>с</a:t>
            </a:r>
            <a:r>
              <a:rPr sz="1000" b="1" spc="15" dirty="0">
                <a:solidFill>
                  <a:srgbClr val="001F5F"/>
                </a:solidFill>
                <a:latin typeface="Calibri"/>
                <a:cs typeface="Calibri"/>
              </a:rPr>
              <a:t>т</a:t>
            </a:r>
            <a:r>
              <a:rPr sz="1000" b="1" spc="5" dirty="0">
                <a:solidFill>
                  <a:srgbClr val="001F5F"/>
                </a:solidFill>
                <a:latin typeface="Calibri"/>
                <a:cs typeface="Calibri"/>
              </a:rPr>
              <a:t>…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38987" y="5680964"/>
            <a:ext cx="406400" cy="1797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Р</a:t>
            </a:r>
            <a:r>
              <a:rPr sz="1000" b="1" spc="5" dirty="0">
                <a:solidFill>
                  <a:srgbClr val="001F5F"/>
                </a:solidFill>
                <a:latin typeface="Calibri"/>
                <a:cs typeface="Calibri"/>
              </a:rPr>
              <a:t>осс</a:t>
            </a:r>
            <a:r>
              <a:rPr sz="1000" b="1" spc="-10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1000" b="1" spc="5" dirty="0">
                <a:solidFill>
                  <a:srgbClr val="001F5F"/>
                </a:solidFill>
                <a:latin typeface="Calibri"/>
                <a:cs typeface="Calibri"/>
              </a:rPr>
              <a:t>я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27100" y="5345938"/>
            <a:ext cx="41846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dirty="0">
                <a:solidFill>
                  <a:srgbClr val="001F5F"/>
                </a:solidFill>
                <a:latin typeface="Calibri"/>
                <a:cs typeface="Calibri"/>
              </a:rPr>
              <a:t>Туркия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06095" y="5010099"/>
            <a:ext cx="540385" cy="17970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000" b="1" dirty="0">
                <a:solidFill>
                  <a:srgbClr val="001F5F"/>
                </a:solidFill>
                <a:latin typeface="Calibri"/>
                <a:cs typeface="Calibri"/>
              </a:rPr>
              <a:t>Беларусь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302000" y="6333540"/>
            <a:ext cx="141605" cy="1651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900" b="1" spc="-5" dirty="0">
                <a:solidFill>
                  <a:srgbClr val="800000"/>
                </a:solidFill>
                <a:latin typeface="Calibri"/>
                <a:cs typeface="Calibri"/>
              </a:rPr>
              <a:t>20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625341" y="5998565"/>
            <a:ext cx="14160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5" dirty="0">
                <a:solidFill>
                  <a:srgbClr val="800000"/>
                </a:solidFill>
                <a:latin typeface="Calibri"/>
                <a:cs typeface="Calibri"/>
              </a:rPr>
              <a:t>23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363725" y="5662676"/>
            <a:ext cx="84455" cy="1651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900" b="1" spc="5" dirty="0">
                <a:solidFill>
                  <a:srgbClr val="800000"/>
                </a:solidFill>
                <a:latin typeface="Calibri"/>
                <a:cs typeface="Calibri"/>
              </a:rPr>
              <a:t>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579625" y="5327650"/>
            <a:ext cx="8445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5" dirty="0">
                <a:solidFill>
                  <a:srgbClr val="800000"/>
                </a:solidFill>
                <a:latin typeface="Calibri"/>
                <a:cs typeface="Calibri"/>
              </a:rPr>
              <a:t>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379721" y="4992115"/>
            <a:ext cx="14160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5" dirty="0">
                <a:solidFill>
                  <a:srgbClr val="800000"/>
                </a:solidFill>
                <a:latin typeface="Calibri"/>
                <a:cs typeface="Calibri"/>
              </a:rPr>
              <a:t>30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983996" y="4507738"/>
            <a:ext cx="3051810" cy="39433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488315" marR="5080" indent="-476250">
              <a:lnSpc>
                <a:spcPct val="101699"/>
              </a:lnSpc>
              <a:spcBef>
                <a:spcPts val="75"/>
              </a:spcBef>
            </a:pP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79</a:t>
            </a:r>
            <a:r>
              <a:rPr sz="1200" spc="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international</a:t>
            </a:r>
            <a:r>
              <a:rPr sz="1200" spc="2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joint</a:t>
            </a:r>
            <a:r>
              <a:rPr sz="1200" spc="2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scientific</a:t>
            </a:r>
            <a:r>
              <a:rPr sz="1200" spc="1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projects</a:t>
            </a:r>
            <a:r>
              <a:rPr sz="1200" spc="3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15" dirty="0">
                <a:solidFill>
                  <a:srgbClr val="585858"/>
                </a:solidFill>
                <a:latin typeface="Calibri"/>
                <a:cs typeface="Calibri"/>
              </a:rPr>
              <a:t>are</a:t>
            </a:r>
            <a:r>
              <a:rPr sz="1200" spc="2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being </a:t>
            </a:r>
            <a:r>
              <a:rPr sz="1200" spc="-254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585858"/>
                </a:solidFill>
                <a:latin typeface="Calibri"/>
                <a:cs typeface="Calibri"/>
              </a:rPr>
              <a:t>implemented</a:t>
            </a:r>
            <a:r>
              <a:rPr sz="1200" spc="10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(80.9</a:t>
            </a:r>
            <a:r>
              <a:rPr sz="1200" spc="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15" dirty="0">
                <a:solidFill>
                  <a:srgbClr val="585858"/>
                </a:solidFill>
                <a:latin typeface="Calibri"/>
                <a:cs typeface="Calibri"/>
              </a:rPr>
              <a:t>billion</a:t>
            </a:r>
            <a:r>
              <a:rPr sz="1200" spc="85" dirty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585858"/>
                </a:solidFill>
                <a:latin typeface="Calibri"/>
                <a:cs typeface="Calibri"/>
              </a:rPr>
              <a:t>soums)</a:t>
            </a:r>
            <a:endParaRPr sz="1200">
              <a:latin typeface="Calibri"/>
              <a:cs typeface="Calibri"/>
            </a:endParaRPr>
          </a:p>
        </p:txBody>
      </p:sp>
      <p:pic>
        <p:nvPicPr>
          <p:cNvPr id="32" name="object 3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0103" y="5288279"/>
            <a:ext cx="289560" cy="192024"/>
          </a:xfrm>
          <a:prstGeom prst="rect">
            <a:avLst/>
          </a:prstGeom>
        </p:spPr>
      </p:pic>
      <p:pic>
        <p:nvPicPr>
          <p:cNvPr id="33" name="object 3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0103" y="4962144"/>
            <a:ext cx="286512" cy="192024"/>
          </a:xfrm>
          <a:prstGeom prst="rect">
            <a:avLst/>
          </a:prstGeom>
        </p:spPr>
      </p:pic>
      <p:pic>
        <p:nvPicPr>
          <p:cNvPr id="34" name="object 3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0960" y="5649505"/>
            <a:ext cx="286512" cy="126454"/>
          </a:xfrm>
          <a:prstGeom prst="rect">
            <a:avLst/>
          </a:prstGeom>
        </p:spPr>
      </p:pic>
      <p:pic>
        <p:nvPicPr>
          <p:cNvPr id="35" name="object 35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0103" y="5937503"/>
            <a:ext cx="289560" cy="192024"/>
          </a:xfrm>
          <a:prstGeom prst="rect">
            <a:avLst/>
          </a:prstGeom>
        </p:spPr>
      </p:pic>
      <p:pic>
        <p:nvPicPr>
          <p:cNvPr id="36" name="object 36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3152" y="6275832"/>
            <a:ext cx="286512" cy="192023"/>
          </a:xfrm>
          <a:prstGeom prst="rect">
            <a:avLst/>
          </a:prstGeom>
        </p:spPr>
      </p:pic>
      <p:grpSp>
        <p:nvGrpSpPr>
          <p:cNvPr id="37" name="object 37"/>
          <p:cNvGrpSpPr/>
          <p:nvPr/>
        </p:nvGrpSpPr>
        <p:grpSpPr>
          <a:xfrm>
            <a:off x="48513" y="1743201"/>
            <a:ext cx="1717039" cy="1012825"/>
            <a:chOff x="48513" y="1743201"/>
            <a:chExt cx="1717039" cy="1012825"/>
          </a:xfrm>
        </p:grpSpPr>
        <p:sp>
          <p:nvSpPr>
            <p:cNvPr id="38" name="object 38"/>
            <p:cNvSpPr/>
            <p:nvPr/>
          </p:nvSpPr>
          <p:spPr>
            <a:xfrm>
              <a:off x="106679" y="1972055"/>
              <a:ext cx="1539240" cy="777240"/>
            </a:xfrm>
            <a:custGeom>
              <a:avLst/>
              <a:gdLst/>
              <a:ahLst/>
              <a:cxnLst/>
              <a:rect l="l" t="t" r="r" b="b"/>
              <a:pathLst>
                <a:path w="1539239" h="777239">
                  <a:moveTo>
                    <a:pt x="0" y="777239"/>
                  </a:moveTo>
                  <a:lnTo>
                    <a:pt x="1539239" y="777239"/>
                  </a:lnTo>
                  <a:lnTo>
                    <a:pt x="1539239" y="0"/>
                  </a:lnTo>
                  <a:lnTo>
                    <a:pt x="0" y="0"/>
                  </a:lnTo>
                  <a:lnTo>
                    <a:pt x="0" y="777239"/>
                  </a:lnTo>
                  <a:close/>
                </a:path>
              </a:pathLst>
            </a:custGeom>
            <a:ln w="12700">
              <a:solidFill>
                <a:srgbClr val="F4B08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4863" y="1749551"/>
              <a:ext cx="1704339" cy="387350"/>
            </a:xfrm>
            <a:custGeom>
              <a:avLst/>
              <a:gdLst/>
              <a:ahLst/>
              <a:cxnLst/>
              <a:rect l="l" t="t" r="r" b="b"/>
              <a:pathLst>
                <a:path w="1704339" h="387350">
                  <a:moveTo>
                    <a:pt x="1639316" y="0"/>
                  </a:moveTo>
                  <a:lnTo>
                    <a:pt x="0" y="0"/>
                  </a:lnTo>
                  <a:lnTo>
                    <a:pt x="0" y="387096"/>
                  </a:lnTo>
                  <a:lnTo>
                    <a:pt x="1703832" y="387096"/>
                  </a:lnTo>
                  <a:lnTo>
                    <a:pt x="1703832" y="64515"/>
                  </a:lnTo>
                  <a:lnTo>
                    <a:pt x="16393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4863" y="1749551"/>
              <a:ext cx="1704339" cy="387350"/>
            </a:xfrm>
            <a:custGeom>
              <a:avLst/>
              <a:gdLst/>
              <a:ahLst/>
              <a:cxnLst/>
              <a:rect l="l" t="t" r="r" b="b"/>
              <a:pathLst>
                <a:path w="1704339" h="387350">
                  <a:moveTo>
                    <a:pt x="0" y="0"/>
                  </a:moveTo>
                  <a:lnTo>
                    <a:pt x="1639316" y="0"/>
                  </a:lnTo>
                  <a:lnTo>
                    <a:pt x="1703832" y="64515"/>
                  </a:lnTo>
                  <a:lnTo>
                    <a:pt x="1703832" y="387096"/>
                  </a:lnTo>
                  <a:lnTo>
                    <a:pt x="0" y="387096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559714" y="1755775"/>
            <a:ext cx="107442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solidFill>
                  <a:srgbClr val="800000"/>
                </a:solidFill>
                <a:latin typeface="Calibri"/>
                <a:cs typeface="Calibri"/>
              </a:rPr>
              <a:t>86 projects</a:t>
            </a:r>
            <a:r>
              <a:rPr sz="1200" b="1" i="1" spc="-35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1200" b="1" i="1" dirty="0">
                <a:solidFill>
                  <a:srgbClr val="800000"/>
                </a:solidFill>
                <a:latin typeface="Calibri"/>
                <a:cs typeface="Calibri"/>
              </a:rPr>
              <a:t>were</a:t>
            </a:r>
            <a:endParaRPr sz="1200">
              <a:latin typeface="Calibri"/>
              <a:cs typeface="Calibri"/>
            </a:endParaRPr>
          </a:p>
          <a:p>
            <a:pPr marL="67310">
              <a:lnSpc>
                <a:spcPct val="100000"/>
              </a:lnSpc>
            </a:pPr>
            <a:r>
              <a:rPr sz="1200" b="1" i="1" spc="-5" dirty="0">
                <a:solidFill>
                  <a:srgbClr val="800000"/>
                </a:solidFill>
                <a:latin typeface="Calibri"/>
                <a:cs typeface="Calibri"/>
              </a:rPr>
              <a:t>complemented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42" name="object 42"/>
          <p:cNvGrpSpPr/>
          <p:nvPr/>
        </p:nvGrpSpPr>
        <p:grpSpPr>
          <a:xfrm>
            <a:off x="4715002" y="3794505"/>
            <a:ext cx="2164715" cy="2146300"/>
            <a:chOff x="4715002" y="3794505"/>
            <a:chExt cx="2164715" cy="2146300"/>
          </a:xfrm>
        </p:grpSpPr>
        <p:sp>
          <p:nvSpPr>
            <p:cNvPr id="43" name="object 43"/>
            <p:cNvSpPr/>
            <p:nvPr/>
          </p:nvSpPr>
          <p:spPr>
            <a:xfrm>
              <a:off x="4721352" y="4197095"/>
              <a:ext cx="2152015" cy="1737360"/>
            </a:xfrm>
            <a:custGeom>
              <a:avLst/>
              <a:gdLst/>
              <a:ahLst/>
              <a:cxnLst/>
              <a:rect l="l" t="t" r="r" b="b"/>
              <a:pathLst>
                <a:path w="2152015" h="1737360">
                  <a:moveTo>
                    <a:pt x="0" y="1737359"/>
                  </a:moveTo>
                  <a:lnTo>
                    <a:pt x="2151888" y="1737359"/>
                  </a:lnTo>
                  <a:lnTo>
                    <a:pt x="2151888" y="0"/>
                  </a:lnTo>
                  <a:lnTo>
                    <a:pt x="0" y="0"/>
                  </a:lnTo>
                  <a:lnTo>
                    <a:pt x="0" y="1737359"/>
                  </a:lnTo>
                  <a:close/>
                </a:path>
              </a:pathLst>
            </a:custGeom>
            <a:ln w="12700">
              <a:solidFill>
                <a:srgbClr val="F4B08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824984" y="3800855"/>
              <a:ext cx="2048510" cy="414655"/>
            </a:xfrm>
            <a:custGeom>
              <a:avLst/>
              <a:gdLst/>
              <a:ahLst/>
              <a:cxnLst/>
              <a:rect l="l" t="t" r="r" b="b"/>
              <a:pathLst>
                <a:path w="2048509" h="414654">
                  <a:moveTo>
                    <a:pt x="1979167" y="0"/>
                  </a:moveTo>
                  <a:lnTo>
                    <a:pt x="0" y="0"/>
                  </a:lnTo>
                  <a:lnTo>
                    <a:pt x="0" y="414528"/>
                  </a:lnTo>
                  <a:lnTo>
                    <a:pt x="2048256" y="414528"/>
                  </a:lnTo>
                  <a:lnTo>
                    <a:pt x="2048256" y="69088"/>
                  </a:lnTo>
                  <a:lnTo>
                    <a:pt x="197916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824984" y="3800855"/>
              <a:ext cx="2048510" cy="414655"/>
            </a:xfrm>
            <a:custGeom>
              <a:avLst/>
              <a:gdLst/>
              <a:ahLst/>
              <a:cxnLst/>
              <a:rect l="l" t="t" r="r" b="b"/>
              <a:pathLst>
                <a:path w="2048509" h="414654">
                  <a:moveTo>
                    <a:pt x="0" y="0"/>
                  </a:moveTo>
                  <a:lnTo>
                    <a:pt x="1979167" y="0"/>
                  </a:lnTo>
                  <a:lnTo>
                    <a:pt x="2048256" y="69088"/>
                  </a:lnTo>
                  <a:lnTo>
                    <a:pt x="2048256" y="414528"/>
                  </a:lnTo>
                  <a:lnTo>
                    <a:pt x="0" y="414528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6" name="object 46"/>
          <p:cNvGrpSpPr/>
          <p:nvPr/>
        </p:nvGrpSpPr>
        <p:grpSpPr>
          <a:xfrm>
            <a:off x="127888" y="950722"/>
            <a:ext cx="9290685" cy="1086485"/>
            <a:chOff x="127888" y="950722"/>
            <a:chExt cx="9290685" cy="1086485"/>
          </a:xfrm>
        </p:grpSpPr>
        <p:sp>
          <p:nvSpPr>
            <p:cNvPr id="47" name="object 47"/>
            <p:cNvSpPr/>
            <p:nvPr/>
          </p:nvSpPr>
          <p:spPr>
            <a:xfrm>
              <a:off x="7525511" y="957072"/>
              <a:ext cx="1887220" cy="628015"/>
            </a:xfrm>
            <a:custGeom>
              <a:avLst/>
              <a:gdLst/>
              <a:ahLst/>
              <a:cxnLst/>
              <a:rect l="l" t="t" r="r" b="b"/>
              <a:pathLst>
                <a:path w="1887220" h="628015">
                  <a:moveTo>
                    <a:pt x="0" y="0"/>
                  </a:moveTo>
                  <a:lnTo>
                    <a:pt x="1782064" y="0"/>
                  </a:lnTo>
                  <a:lnTo>
                    <a:pt x="1886712" y="104648"/>
                  </a:lnTo>
                  <a:lnTo>
                    <a:pt x="1886712" y="627888"/>
                  </a:lnTo>
                  <a:lnTo>
                    <a:pt x="0" y="627888"/>
                  </a:lnTo>
                  <a:lnTo>
                    <a:pt x="0" y="0"/>
                  </a:lnTo>
                  <a:close/>
                </a:path>
              </a:pathLst>
            </a:custGeom>
            <a:ln w="12699">
              <a:solidFill>
                <a:srgbClr val="2E549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8" name="object 4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31063" y="1798319"/>
              <a:ext cx="225551" cy="216407"/>
            </a:xfrm>
            <a:prstGeom prst="rect">
              <a:avLst/>
            </a:prstGeom>
          </p:spPr>
        </p:pic>
        <p:sp>
          <p:nvSpPr>
            <p:cNvPr id="49" name="object 49"/>
            <p:cNvSpPr/>
            <p:nvPr/>
          </p:nvSpPr>
          <p:spPr>
            <a:xfrm>
              <a:off x="131063" y="1798319"/>
              <a:ext cx="226060" cy="216535"/>
            </a:xfrm>
            <a:custGeom>
              <a:avLst/>
              <a:gdLst/>
              <a:ahLst/>
              <a:cxnLst/>
              <a:rect l="l" t="t" r="r" b="b"/>
              <a:pathLst>
                <a:path w="226060" h="216535">
                  <a:moveTo>
                    <a:pt x="0" y="216407"/>
                  </a:moveTo>
                  <a:lnTo>
                    <a:pt x="54102" y="0"/>
                  </a:lnTo>
                  <a:lnTo>
                    <a:pt x="225551" y="0"/>
                  </a:lnTo>
                  <a:lnTo>
                    <a:pt x="171450" y="216407"/>
                  </a:lnTo>
                  <a:lnTo>
                    <a:pt x="0" y="216407"/>
                  </a:lnTo>
                  <a:close/>
                </a:path>
              </a:pathLst>
            </a:custGeom>
            <a:ln w="635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0" name="object 5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67639" y="1831847"/>
              <a:ext cx="54864" cy="155448"/>
            </a:xfrm>
            <a:prstGeom prst="rect">
              <a:avLst/>
            </a:prstGeom>
          </p:spPr>
        </p:pic>
        <p:sp>
          <p:nvSpPr>
            <p:cNvPr id="51" name="object 51"/>
            <p:cNvSpPr/>
            <p:nvPr/>
          </p:nvSpPr>
          <p:spPr>
            <a:xfrm>
              <a:off x="167639" y="1831847"/>
              <a:ext cx="55244" cy="155575"/>
            </a:xfrm>
            <a:custGeom>
              <a:avLst/>
              <a:gdLst/>
              <a:ahLst/>
              <a:cxnLst/>
              <a:rect l="l" t="t" r="r" b="b"/>
              <a:pathLst>
                <a:path w="55245" h="155575">
                  <a:moveTo>
                    <a:pt x="0" y="155448"/>
                  </a:moveTo>
                  <a:lnTo>
                    <a:pt x="37871" y="0"/>
                  </a:lnTo>
                  <a:lnTo>
                    <a:pt x="54864" y="0"/>
                  </a:lnTo>
                  <a:lnTo>
                    <a:pt x="16992" y="155448"/>
                  </a:lnTo>
                  <a:lnTo>
                    <a:pt x="0" y="155448"/>
                  </a:lnTo>
                  <a:close/>
                </a:path>
              </a:pathLst>
            </a:custGeom>
            <a:ln w="635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2" name="object 5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43255" y="1831847"/>
              <a:ext cx="54864" cy="155448"/>
            </a:xfrm>
            <a:prstGeom prst="rect">
              <a:avLst/>
            </a:prstGeom>
          </p:spPr>
        </p:pic>
        <p:sp>
          <p:nvSpPr>
            <p:cNvPr id="53" name="object 53"/>
            <p:cNvSpPr/>
            <p:nvPr/>
          </p:nvSpPr>
          <p:spPr>
            <a:xfrm>
              <a:off x="143255" y="1831847"/>
              <a:ext cx="55244" cy="155575"/>
            </a:xfrm>
            <a:custGeom>
              <a:avLst/>
              <a:gdLst/>
              <a:ahLst/>
              <a:cxnLst/>
              <a:rect l="l" t="t" r="r" b="b"/>
              <a:pathLst>
                <a:path w="55244" h="155575">
                  <a:moveTo>
                    <a:pt x="0" y="155448"/>
                  </a:moveTo>
                  <a:lnTo>
                    <a:pt x="37871" y="0"/>
                  </a:lnTo>
                  <a:lnTo>
                    <a:pt x="54864" y="0"/>
                  </a:lnTo>
                  <a:lnTo>
                    <a:pt x="16992" y="155448"/>
                  </a:lnTo>
                  <a:lnTo>
                    <a:pt x="0" y="155448"/>
                  </a:lnTo>
                  <a:close/>
                </a:path>
              </a:pathLst>
            </a:custGeom>
            <a:ln w="635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4" name="object 54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10311" y="1837944"/>
              <a:ext cx="214109" cy="198882"/>
            </a:xfrm>
            <a:prstGeom prst="rect">
              <a:avLst/>
            </a:prstGeom>
          </p:spPr>
        </p:pic>
        <p:pic>
          <p:nvPicPr>
            <p:cNvPr id="55" name="object 55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37743" y="1865375"/>
              <a:ext cx="106679" cy="91439"/>
            </a:xfrm>
            <a:prstGeom prst="rect">
              <a:avLst/>
            </a:prstGeom>
          </p:spPr>
        </p:pic>
      </p:grpSp>
      <p:sp>
        <p:nvSpPr>
          <p:cNvPr id="56" name="object 56"/>
          <p:cNvSpPr txBox="1"/>
          <p:nvPr/>
        </p:nvSpPr>
        <p:spPr>
          <a:xfrm>
            <a:off x="5327141" y="3821429"/>
            <a:ext cx="14281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10" dirty="0">
                <a:solidFill>
                  <a:srgbClr val="001F5F"/>
                </a:solidFill>
                <a:latin typeface="Calibri"/>
                <a:cs typeface="Calibri"/>
              </a:rPr>
              <a:t>Ongoing</a:t>
            </a:r>
            <a:r>
              <a:rPr sz="1200" b="1" i="1" spc="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200" b="1" i="1" spc="-10" dirty="0">
                <a:solidFill>
                  <a:srgbClr val="001F5F"/>
                </a:solidFill>
                <a:latin typeface="Calibri"/>
                <a:cs typeface="Calibri"/>
              </a:rPr>
              <a:t>International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738621" y="4004309"/>
            <a:ext cx="6038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10" dirty="0">
                <a:solidFill>
                  <a:srgbClr val="001F5F"/>
                </a:solidFill>
                <a:latin typeface="Calibri"/>
                <a:cs typeface="Calibri"/>
              </a:rPr>
              <a:t>Contests: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58" name="object 58"/>
          <p:cNvGrpSpPr/>
          <p:nvPr/>
        </p:nvGrpSpPr>
        <p:grpSpPr>
          <a:xfrm>
            <a:off x="4571619" y="3873880"/>
            <a:ext cx="1024890" cy="2976880"/>
            <a:chOff x="4571619" y="3873880"/>
            <a:chExt cx="1024890" cy="2976880"/>
          </a:xfrm>
        </p:grpSpPr>
        <p:pic>
          <p:nvPicPr>
            <p:cNvPr id="59" name="object 5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700016" y="3877055"/>
              <a:ext cx="286512" cy="286512"/>
            </a:xfrm>
            <a:prstGeom prst="rect">
              <a:avLst/>
            </a:prstGeom>
          </p:spPr>
        </p:pic>
        <p:sp>
          <p:nvSpPr>
            <p:cNvPr id="60" name="object 60"/>
            <p:cNvSpPr/>
            <p:nvPr/>
          </p:nvSpPr>
          <p:spPr>
            <a:xfrm>
              <a:off x="4700016" y="3877055"/>
              <a:ext cx="287020" cy="287020"/>
            </a:xfrm>
            <a:custGeom>
              <a:avLst/>
              <a:gdLst/>
              <a:ahLst/>
              <a:cxnLst/>
              <a:rect l="l" t="t" r="r" b="b"/>
              <a:pathLst>
                <a:path w="287020" h="287020">
                  <a:moveTo>
                    <a:pt x="0" y="286512"/>
                  </a:moveTo>
                  <a:lnTo>
                    <a:pt x="71628" y="0"/>
                  </a:lnTo>
                  <a:lnTo>
                    <a:pt x="286512" y="0"/>
                  </a:lnTo>
                  <a:lnTo>
                    <a:pt x="214884" y="286512"/>
                  </a:lnTo>
                  <a:lnTo>
                    <a:pt x="0" y="286512"/>
                  </a:lnTo>
                  <a:close/>
                </a:path>
              </a:pathLst>
            </a:custGeom>
            <a:ln w="635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1" name="object 61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4678680" y="3941063"/>
              <a:ext cx="79248" cy="286512"/>
            </a:xfrm>
            <a:prstGeom prst="rect">
              <a:avLst/>
            </a:prstGeom>
          </p:spPr>
        </p:pic>
        <p:sp>
          <p:nvSpPr>
            <p:cNvPr id="62" name="object 62"/>
            <p:cNvSpPr/>
            <p:nvPr/>
          </p:nvSpPr>
          <p:spPr>
            <a:xfrm>
              <a:off x="4678680" y="3941063"/>
              <a:ext cx="79375" cy="287020"/>
            </a:xfrm>
            <a:custGeom>
              <a:avLst/>
              <a:gdLst/>
              <a:ahLst/>
              <a:cxnLst/>
              <a:rect l="l" t="t" r="r" b="b"/>
              <a:pathLst>
                <a:path w="79375" h="287020">
                  <a:moveTo>
                    <a:pt x="0" y="286512"/>
                  </a:moveTo>
                  <a:lnTo>
                    <a:pt x="54737" y="0"/>
                  </a:lnTo>
                  <a:lnTo>
                    <a:pt x="79248" y="0"/>
                  </a:lnTo>
                  <a:lnTo>
                    <a:pt x="24511" y="286512"/>
                  </a:lnTo>
                  <a:lnTo>
                    <a:pt x="0" y="286512"/>
                  </a:lnTo>
                  <a:close/>
                </a:path>
              </a:pathLst>
            </a:custGeom>
            <a:ln w="635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3" name="object 63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4642104" y="3941063"/>
              <a:ext cx="82296" cy="286512"/>
            </a:xfrm>
            <a:prstGeom prst="rect">
              <a:avLst/>
            </a:prstGeom>
          </p:spPr>
        </p:pic>
        <p:sp>
          <p:nvSpPr>
            <p:cNvPr id="64" name="object 64"/>
            <p:cNvSpPr/>
            <p:nvPr/>
          </p:nvSpPr>
          <p:spPr>
            <a:xfrm>
              <a:off x="4642104" y="3941063"/>
              <a:ext cx="82550" cy="287020"/>
            </a:xfrm>
            <a:custGeom>
              <a:avLst/>
              <a:gdLst/>
              <a:ahLst/>
              <a:cxnLst/>
              <a:rect l="l" t="t" r="r" b="b"/>
              <a:pathLst>
                <a:path w="82550" h="287020">
                  <a:moveTo>
                    <a:pt x="0" y="286512"/>
                  </a:moveTo>
                  <a:lnTo>
                    <a:pt x="56769" y="0"/>
                  </a:lnTo>
                  <a:lnTo>
                    <a:pt x="82296" y="0"/>
                  </a:lnTo>
                  <a:lnTo>
                    <a:pt x="25526" y="286512"/>
                  </a:lnTo>
                  <a:lnTo>
                    <a:pt x="0" y="286512"/>
                  </a:lnTo>
                  <a:close/>
                </a:path>
              </a:pathLst>
            </a:custGeom>
            <a:ln w="635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5" name="object 65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4754880" y="3974579"/>
              <a:ext cx="265950" cy="275094"/>
            </a:xfrm>
            <a:prstGeom prst="rect">
              <a:avLst/>
            </a:prstGeom>
          </p:spPr>
        </p:pic>
        <p:pic>
          <p:nvPicPr>
            <p:cNvPr id="66" name="object 66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4782312" y="4002023"/>
              <a:ext cx="158496" cy="167639"/>
            </a:xfrm>
            <a:prstGeom prst="rect">
              <a:avLst/>
            </a:prstGeom>
          </p:spPr>
        </p:pic>
        <p:sp>
          <p:nvSpPr>
            <p:cNvPr id="67" name="object 67"/>
            <p:cNvSpPr/>
            <p:nvPr/>
          </p:nvSpPr>
          <p:spPr>
            <a:xfrm>
              <a:off x="4581144" y="4334255"/>
              <a:ext cx="53340" cy="2506980"/>
            </a:xfrm>
            <a:custGeom>
              <a:avLst/>
              <a:gdLst/>
              <a:ahLst/>
              <a:cxnLst/>
              <a:rect l="l" t="t" r="r" b="b"/>
              <a:pathLst>
                <a:path w="53339" h="2506979">
                  <a:moveTo>
                    <a:pt x="0" y="3048"/>
                  </a:moveTo>
                  <a:lnTo>
                    <a:pt x="10286" y="2506691"/>
                  </a:lnTo>
                </a:path>
                <a:path w="53339" h="2506979">
                  <a:moveTo>
                    <a:pt x="42671" y="0"/>
                  </a:moveTo>
                  <a:lnTo>
                    <a:pt x="52958" y="2503644"/>
                  </a:lnTo>
                </a:path>
              </a:pathLst>
            </a:custGeom>
            <a:ln w="19050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8" name="object 68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5291327" y="4343400"/>
              <a:ext cx="286512" cy="192024"/>
            </a:xfrm>
            <a:prstGeom prst="rect">
              <a:avLst/>
            </a:prstGeom>
          </p:spPr>
        </p:pic>
        <p:pic>
          <p:nvPicPr>
            <p:cNvPr id="69" name="object 69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4849368" y="4343400"/>
              <a:ext cx="286512" cy="192024"/>
            </a:xfrm>
            <a:prstGeom prst="rect">
              <a:avLst/>
            </a:prstGeom>
          </p:spPr>
        </p:pic>
        <p:pic>
          <p:nvPicPr>
            <p:cNvPr id="70" name="object 70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4852416" y="4593336"/>
              <a:ext cx="289560" cy="192024"/>
            </a:xfrm>
            <a:prstGeom prst="rect">
              <a:avLst/>
            </a:prstGeom>
          </p:spPr>
        </p:pic>
        <p:pic>
          <p:nvPicPr>
            <p:cNvPr id="71" name="object 71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5373034" y="4600324"/>
              <a:ext cx="115529" cy="117087"/>
            </a:xfrm>
            <a:prstGeom prst="rect">
              <a:avLst/>
            </a:prstGeom>
          </p:spPr>
        </p:pic>
        <p:pic>
          <p:nvPicPr>
            <p:cNvPr id="72" name="object 7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303520" y="4834127"/>
              <a:ext cx="286512" cy="192024"/>
            </a:xfrm>
            <a:prstGeom prst="rect">
              <a:avLst/>
            </a:prstGeom>
          </p:spPr>
        </p:pic>
        <p:pic>
          <p:nvPicPr>
            <p:cNvPr id="73" name="object 73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4861560" y="4834127"/>
              <a:ext cx="286512" cy="192024"/>
            </a:xfrm>
            <a:prstGeom prst="rect">
              <a:avLst/>
            </a:prstGeom>
          </p:spPr>
        </p:pic>
        <p:pic>
          <p:nvPicPr>
            <p:cNvPr id="74" name="object 7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303520" y="5084063"/>
              <a:ext cx="286512" cy="192024"/>
            </a:xfrm>
            <a:prstGeom prst="rect">
              <a:avLst/>
            </a:prstGeom>
          </p:spPr>
        </p:pic>
        <p:pic>
          <p:nvPicPr>
            <p:cNvPr id="75" name="object 75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4861560" y="5084063"/>
              <a:ext cx="286512" cy="192024"/>
            </a:xfrm>
            <a:prstGeom prst="rect">
              <a:avLst/>
            </a:prstGeom>
          </p:spPr>
        </p:pic>
        <p:pic>
          <p:nvPicPr>
            <p:cNvPr id="76" name="object 76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4870704" y="5312663"/>
              <a:ext cx="289560" cy="192024"/>
            </a:xfrm>
            <a:prstGeom prst="rect">
              <a:avLst/>
            </a:prstGeom>
          </p:spPr>
        </p:pic>
        <p:pic>
          <p:nvPicPr>
            <p:cNvPr id="77" name="object 77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303520" y="5312663"/>
              <a:ext cx="289560" cy="192024"/>
            </a:xfrm>
            <a:prstGeom prst="rect">
              <a:avLst/>
            </a:prstGeom>
          </p:spPr>
        </p:pic>
        <p:pic>
          <p:nvPicPr>
            <p:cNvPr id="78" name="object 78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4870704" y="5562600"/>
              <a:ext cx="289560" cy="192024"/>
            </a:xfrm>
            <a:prstGeom prst="rect">
              <a:avLst/>
            </a:prstGeom>
          </p:spPr>
        </p:pic>
        <p:pic>
          <p:nvPicPr>
            <p:cNvPr id="79" name="object 79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5306568" y="5562600"/>
              <a:ext cx="289560" cy="204215"/>
            </a:xfrm>
            <a:prstGeom prst="rect">
              <a:avLst/>
            </a:prstGeom>
          </p:spPr>
        </p:pic>
      </p:grpSp>
      <p:sp>
        <p:nvSpPr>
          <p:cNvPr id="80" name="object 80"/>
          <p:cNvSpPr txBox="1"/>
          <p:nvPr/>
        </p:nvSpPr>
        <p:spPr>
          <a:xfrm>
            <a:off x="5660897" y="4244695"/>
            <a:ext cx="664845" cy="1047115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33655" marR="5080">
              <a:lnSpc>
                <a:spcPct val="150000"/>
              </a:lnSpc>
              <a:spcBef>
                <a:spcPts val="40"/>
              </a:spcBef>
            </a:pPr>
            <a:r>
              <a:rPr sz="1100" dirty="0">
                <a:solidFill>
                  <a:srgbClr val="001F5F"/>
                </a:solidFill>
                <a:latin typeface="Arial MT"/>
                <a:cs typeface="Arial MT"/>
              </a:rPr>
              <a:t>G</a:t>
            </a:r>
            <a:r>
              <a:rPr sz="1100" spc="5" dirty="0">
                <a:solidFill>
                  <a:srgbClr val="001F5F"/>
                </a:solidFill>
                <a:latin typeface="Arial MT"/>
                <a:cs typeface="Arial MT"/>
              </a:rPr>
              <a:t>e</a:t>
            </a:r>
            <a:r>
              <a:rPr sz="1100" spc="-10" dirty="0">
                <a:solidFill>
                  <a:srgbClr val="001F5F"/>
                </a:solidFill>
                <a:latin typeface="Arial MT"/>
                <a:cs typeface="Arial MT"/>
              </a:rPr>
              <a:t>rm</a:t>
            </a:r>
            <a:r>
              <a:rPr sz="1100" spc="5" dirty="0">
                <a:solidFill>
                  <a:srgbClr val="001F5F"/>
                </a:solidFill>
                <a:latin typeface="Arial MT"/>
                <a:cs typeface="Arial MT"/>
              </a:rPr>
              <a:t>an</a:t>
            </a:r>
            <a:r>
              <a:rPr sz="1100" dirty="0">
                <a:solidFill>
                  <a:srgbClr val="001F5F"/>
                </a:solidFill>
                <a:latin typeface="Arial MT"/>
                <a:cs typeface="Arial MT"/>
              </a:rPr>
              <a:t>y,  </a:t>
            </a:r>
            <a:r>
              <a:rPr sz="1100" spc="5" dirty="0">
                <a:solidFill>
                  <a:srgbClr val="001F5F"/>
                </a:solidFill>
                <a:latin typeface="Arial MT"/>
                <a:cs typeface="Arial MT"/>
              </a:rPr>
              <a:t>Japan, </a:t>
            </a:r>
            <a:r>
              <a:rPr sz="1100" spc="10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1100" dirty="0">
                <a:solidFill>
                  <a:srgbClr val="001F5F"/>
                </a:solidFill>
                <a:latin typeface="Arial MT"/>
                <a:cs typeface="Arial MT"/>
              </a:rPr>
              <a:t>China,</a:t>
            </a:r>
            <a:endParaRPr sz="11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1100" dirty="0">
                <a:solidFill>
                  <a:srgbClr val="001F5F"/>
                </a:solidFill>
                <a:latin typeface="Arial MT"/>
                <a:cs typeface="Arial MT"/>
              </a:rPr>
              <a:t>Turkey,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8158353" y="1041019"/>
            <a:ext cx="978535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49860" marR="5080" indent="-137160">
              <a:lnSpc>
                <a:spcPct val="100000"/>
              </a:lnSpc>
              <a:spcBef>
                <a:spcPts val="105"/>
              </a:spcBef>
            </a:pPr>
            <a:r>
              <a:rPr sz="1050" b="1" spc="-10" dirty="0">
                <a:solidFill>
                  <a:srgbClr val="001F5F"/>
                </a:solidFill>
                <a:latin typeface="Arial"/>
                <a:cs typeface="Arial"/>
              </a:rPr>
              <a:t>E</a:t>
            </a:r>
            <a:r>
              <a:rPr sz="1050" b="1" dirty="0">
                <a:solidFill>
                  <a:srgbClr val="001F5F"/>
                </a:solidFill>
                <a:latin typeface="Arial"/>
                <a:cs typeface="Arial"/>
              </a:rPr>
              <a:t>qu</a:t>
            </a:r>
            <a:r>
              <a:rPr sz="1050" b="1" spc="-10" dirty="0">
                <a:solidFill>
                  <a:srgbClr val="001F5F"/>
                </a:solidFill>
                <a:latin typeface="Arial"/>
                <a:cs typeface="Arial"/>
              </a:rPr>
              <a:t>i</a:t>
            </a:r>
            <a:r>
              <a:rPr sz="1050" b="1" dirty="0">
                <a:solidFill>
                  <a:srgbClr val="001F5F"/>
                </a:solidFill>
                <a:latin typeface="Arial"/>
                <a:cs typeface="Arial"/>
              </a:rPr>
              <a:t>pp</a:t>
            </a:r>
            <a:r>
              <a:rPr sz="1050" b="1" spc="-10" dirty="0">
                <a:solidFill>
                  <a:srgbClr val="001F5F"/>
                </a:solidFill>
                <a:latin typeface="Arial"/>
                <a:cs typeface="Arial"/>
              </a:rPr>
              <a:t>i</a:t>
            </a:r>
            <a:r>
              <a:rPr sz="1050" b="1" dirty="0">
                <a:solidFill>
                  <a:srgbClr val="001F5F"/>
                </a:solidFill>
                <a:latin typeface="Arial"/>
                <a:cs typeface="Arial"/>
              </a:rPr>
              <a:t>ng</a:t>
            </a:r>
            <a:r>
              <a:rPr sz="1050" b="1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1050" b="1" spc="15" dirty="0">
                <a:solidFill>
                  <a:srgbClr val="001F5F"/>
                </a:solidFill>
                <a:latin typeface="Arial"/>
                <a:cs typeface="Arial"/>
              </a:rPr>
              <a:t>w</a:t>
            </a:r>
            <a:r>
              <a:rPr sz="1050" b="1" spc="-10" dirty="0">
                <a:solidFill>
                  <a:srgbClr val="001F5F"/>
                </a:solidFill>
                <a:latin typeface="Arial"/>
                <a:cs typeface="Arial"/>
              </a:rPr>
              <a:t>i</a:t>
            </a:r>
            <a:r>
              <a:rPr sz="1050" b="1" spc="5" dirty="0">
                <a:solidFill>
                  <a:srgbClr val="001F5F"/>
                </a:solidFill>
                <a:latin typeface="Arial"/>
                <a:cs typeface="Arial"/>
              </a:rPr>
              <a:t>t</a:t>
            </a:r>
            <a:r>
              <a:rPr sz="1050" b="1" dirty="0">
                <a:solidFill>
                  <a:srgbClr val="001F5F"/>
                </a:solidFill>
                <a:latin typeface="Arial"/>
                <a:cs typeface="Arial"/>
              </a:rPr>
              <a:t>h  </a:t>
            </a:r>
            <a:r>
              <a:rPr sz="1050" b="1" spc="-5" dirty="0">
                <a:solidFill>
                  <a:srgbClr val="001F5F"/>
                </a:solidFill>
                <a:latin typeface="Arial"/>
                <a:cs typeface="Arial"/>
              </a:rPr>
              <a:t>laboratory </a:t>
            </a:r>
            <a:r>
              <a:rPr sz="1050" b="1" dirty="0">
                <a:solidFill>
                  <a:srgbClr val="001F5F"/>
                </a:solidFill>
                <a:latin typeface="Arial"/>
                <a:cs typeface="Arial"/>
              </a:rPr>
              <a:t> equipment</a:t>
            </a:r>
            <a:endParaRPr sz="1050">
              <a:latin typeface="Arial"/>
              <a:cs typeface="Arial"/>
            </a:endParaRPr>
          </a:p>
        </p:txBody>
      </p:sp>
      <p:grpSp>
        <p:nvGrpSpPr>
          <p:cNvPr id="82" name="object 82"/>
          <p:cNvGrpSpPr/>
          <p:nvPr/>
        </p:nvGrpSpPr>
        <p:grpSpPr>
          <a:xfrm>
            <a:off x="30226" y="959738"/>
            <a:ext cx="7886065" cy="805815"/>
            <a:chOff x="30226" y="959738"/>
            <a:chExt cx="7886065" cy="805815"/>
          </a:xfrm>
        </p:grpSpPr>
        <p:pic>
          <p:nvPicPr>
            <p:cNvPr id="83" name="object 83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7400544" y="1011935"/>
              <a:ext cx="512063" cy="259079"/>
            </a:xfrm>
            <a:prstGeom prst="rect">
              <a:avLst/>
            </a:prstGeom>
          </p:spPr>
        </p:pic>
        <p:sp>
          <p:nvSpPr>
            <p:cNvPr id="84" name="object 84"/>
            <p:cNvSpPr/>
            <p:nvPr/>
          </p:nvSpPr>
          <p:spPr>
            <a:xfrm>
              <a:off x="7400544" y="1011935"/>
              <a:ext cx="512445" cy="259079"/>
            </a:xfrm>
            <a:custGeom>
              <a:avLst/>
              <a:gdLst/>
              <a:ahLst/>
              <a:cxnLst/>
              <a:rect l="l" t="t" r="r" b="b"/>
              <a:pathLst>
                <a:path w="512445" h="259080">
                  <a:moveTo>
                    <a:pt x="0" y="259079"/>
                  </a:moveTo>
                  <a:lnTo>
                    <a:pt x="64770" y="0"/>
                  </a:lnTo>
                  <a:lnTo>
                    <a:pt x="512063" y="0"/>
                  </a:lnTo>
                  <a:lnTo>
                    <a:pt x="447294" y="259079"/>
                  </a:lnTo>
                  <a:lnTo>
                    <a:pt x="0" y="259079"/>
                  </a:lnTo>
                  <a:close/>
                </a:path>
              </a:pathLst>
            </a:custGeom>
            <a:ln w="6350">
              <a:solidFill>
                <a:srgbClr val="FFC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36576" y="1170431"/>
              <a:ext cx="2362200" cy="588645"/>
            </a:xfrm>
            <a:custGeom>
              <a:avLst/>
              <a:gdLst/>
              <a:ahLst/>
              <a:cxnLst/>
              <a:rect l="l" t="t" r="r" b="b"/>
              <a:pathLst>
                <a:path w="2362200" h="588644">
                  <a:moveTo>
                    <a:pt x="2362200" y="0"/>
                  </a:moveTo>
                  <a:lnTo>
                    <a:pt x="147066" y="0"/>
                  </a:lnTo>
                  <a:lnTo>
                    <a:pt x="0" y="588263"/>
                  </a:lnTo>
                  <a:lnTo>
                    <a:pt x="2215134" y="588263"/>
                  </a:lnTo>
                  <a:lnTo>
                    <a:pt x="23622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36576" y="1170431"/>
              <a:ext cx="2362200" cy="588645"/>
            </a:xfrm>
            <a:custGeom>
              <a:avLst/>
              <a:gdLst/>
              <a:ahLst/>
              <a:cxnLst/>
              <a:rect l="l" t="t" r="r" b="b"/>
              <a:pathLst>
                <a:path w="2362200" h="588644">
                  <a:moveTo>
                    <a:pt x="0" y="588263"/>
                  </a:moveTo>
                  <a:lnTo>
                    <a:pt x="147066" y="0"/>
                  </a:lnTo>
                  <a:lnTo>
                    <a:pt x="2362200" y="0"/>
                  </a:lnTo>
                  <a:lnTo>
                    <a:pt x="2215134" y="588263"/>
                  </a:lnTo>
                  <a:lnTo>
                    <a:pt x="0" y="588263"/>
                  </a:lnTo>
                  <a:close/>
                </a:path>
              </a:pathLst>
            </a:custGeom>
            <a:ln w="12700">
              <a:solidFill>
                <a:srgbClr val="2E549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426719" y="969263"/>
              <a:ext cx="1569720" cy="332740"/>
            </a:xfrm>
            <a:custGeom>
              <a:avLst/>
              <a:gdLst/>
              <a:ahLst/>
              <a:cxnLst/>
              <a:rect l="l" t="t" r="r" b="b"/>
              <a:pathLst>
                <a:path w="1569720" h="332740">
                  <a:moveTo>
                    <a:pt x="1569720" y="0"/>
                  </a:moveTo>
                  <a:lnTo>
                    <a:pt x="83057" y="0"/>
                  </a:lnTo>
                  <a:lnTo>
                    <a:pt x="0" y="332232"/>
                  </a:lnTo>
                  <a:lnTo>
                    <a:pt x="1486662" y="332232"/>
                  </a:lnTo>
                  <a:lnTo>
                    <a:pt x="1569720" y="0"/>
                  </a:lnTo>
                  <a:close/>
                </a:path>
              </a:pathLst>
            </a:custGeom>
            <a:solidFill>
              <a:srgbClr val="2E54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426719" y="969263"/>
              <a:ext cx="1569720" cy="332740"/>
            </a:xfrm>
            <a:custGeom>
              <a:avLst/>
              <a:gdLst/>
              <a:ahLst/>
              <a:cxnLst/>
              <a:rect l="l" t="t" r="r" b="b"/>
              <a:pathLst>
                <a:path w="1569720" h="332740">
                  <a:moveTo>
                    <a:pt x="0" y="332232"/>
                  </a:moveTo>
                  <a:lnTo>
                    <a:pt x="83057" y="0"/>
                  </a:lnTo>
                  <a:lnTo>
                    <a:pt x="1569720" y="0"/>
                  </a:lnTo>
                  <a:lnTo>
                    <a:pt x="1486662" y="332232"/>
                  </a:lnTo>
                  <a:lnTo>
                    <a:pt x="0" y="332232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9" name="object 89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637031" y="993635"/>
              <a:ext cx="1159002" cy="348246"/>
            </a:xfrm>
            <a:prstGeom prst="rect">
              <a:avLst/>
            </a:prstGeom>
          </p:spPr>
        </p:pic>
      </p:grpSp>
      <p:sp>
        <p:nvSpPr>
          <p:cNvPr id="90" name="object 90"/>
          <p:cNvSpPr txBox="1"/>
          <p:nvPr/>
        </p:nvSpPr>
        <p:spPr>
          <a:xfrm>
            <a:off x="393903" y="972692"/>
            <a:ext cx="1737995" cy="685165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340995">
              <a:lnSpc>
                <a:spcPct val="100000"/>
              </a:lnSpc>
              <a:spcBef>
                <a:spcPts val="535"/>
              </a:spcBef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Fundamental</a:t>
            </a:r>
            <a:endParaRPr sz="1200">
              <a:latin typeface="Arial"/>
              <a:cs typeface="Arial"/>
            </a:endParaRPr>
          </a:p>
          <a:p>
            <a:pPr marL="411480" marR="5080" indent="-399415">
              <a:lnSpc>
                <a:spcPct val="100000"/>
              </a:lnSpc>
              <a:spcBef>
                <a:spcPts val="439"/>
              </a:spcBef>
            </a:pPr>
            <a:r>
              <a:rPr sz="1200" b="1" spc="-5" dirty="0">
                <a:solidFill>
                  <a:srgbClr val="800000"/>
                </a:solidFill>
                <a:latin typeface="Arial"/>
                <a:cs typeface="Arial"/>
              </a:rPr>
              <a:t>180</a:t>
            </a:r>
            <a:r>
              <a:rPr sz="1200" b="1" dirty="0">
                <a:solidFill>
                  <a:srgbClr val="800000"/>
                </a:solidFill>
                <a:latin typeface="Arial"/>
                <a:cs typeface="Arial"/>
              </a:rPr>
              <a:t>,0</a:t>
            </a:r>
            <a:r>
              <a:rPr sz="1200" b="1" spc="-15" dirty="0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01F5F"/>
                </a:solidFill>
                <a:latin typeface="Arial MT"/>
                <a:cs typeface="Arial MT"/>
              </a:rPr>
              <a:t>b</a:t>
            </a:r>
            <a:r>
              <a:rPr sz="1200" spc="15" dirty="0">
                <a:solidFill>
                  <a:srgbClr val="001F5F"/>
                </a:solidFill>
                <a:latin typeface="Arial MT"/>
                <a:cs typeface="Arial MT"/>
              </a:rPr>
              <a:t>il</a:t>
            </a:r>
            <a:r>
              <a:rPr sz="1200" spc="-5" dirty="0">
                <a:solidFill>
                  <a:srgbClr val="001F5F"/>
                </a:solidFill>
                <a:latin typeface="Arial MT"/>
                <a:cs typeface="Arial MT"/>
              </a:rPr>
              <a:t>l</a:t>
            </a:r>
            <a:r>
              <a:rPr sz="1200" spc="-10" dirty="0">
                <a:solidFill>
                  <a:srgbClr val="001F5F"/>
                </a:solidFill>
                <a:latin typeface="Arial MT"/>
                <a:cs typeface="Arial MT"/>
              </a:rPr>
              <a:t>i</a:t>
            </a:r>
            <a:r>
              <a:rPr sz="1200" spc="-5" dirty="0">
                <a:solidFill>
                  <a:srgbClr val="001F5F"/>
                </a:solidFill>
                <a:latin typeface="Arial MT"/>
                <a:cs typeface="Arial MT"/>
              </a:rPr>
              <a:t>on</a:t>
            </a:r>
            <a:r>
              <a:rPr sz="1200" spc="-85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1200" spc="-5" dirty="0">
                <a:solidFill>
                  <a:srgbClr val="001F5F"/>
                </a:solidFill>
                <a:latin typeface="Arial MT"/>
                <a:cs typeface="Arial MT"/>
              </a:rPr>
              <a:t>sou</a:t>
            </a:r>
            <a:r>
              <a:rPr sz="1200" spc="-40" dirty="0">
                <a:solidFill>
                  <a:srgbClr val="001F5F"/>
                </a:solidFill>
                <a:latin typeface="Arial MT"/>
                <a:cs typeface="Arial MT"/>
              </a:rPr>
              <a:t>m</a:t>
            </a:r>
            <a:r>
              <a:rPr sz="1200" dirty="0">
                <a:solidFill>
                  <a:srgbClr val="001F5F"/>
                </a:solidFill>
                <a:latin typeface="Arial MT"/>
                <a:cs typeface="Arial MT"/>
              </a:rPr>
              <a:t>s</a:t>
            </a:r>
            <a:r>
              <a:rPr sz="1200" spc="25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1200" spc="-35" dirty="0">
                <a:solidFill>
                  <a:srgbClr val="001F5F"/>
                </a:solidFill>
                <a:latin typeface="Arial MT"/>
                <a:cs typeface="Arial MT"/>
              </a:rPr>
              <a:t>w</a:t>
            </a:r>
            <a:r>
              <a:rPr sz="1200" spc="-5" dirty="0">
                <a:solidFill>
                  <a:srgbClr val="001F5F"/>
                </a:solidFill>
                <a:latin typeface="Arial MT"/>
                <a:cs typeface="Arial MT"/>
              </a:rPr>
              <a:t>o</a:t>
            </a:r>
            <a:r>
              <a:rPr sz="1200" spc="5" dirty="0">
                <a:solidFill>
                  <a:srgbClr val="001F5F"/>
                </a:solidFill>
                <a:latin typeface="Arial MT"/>
                <a:cs typeface="Arial MT"/>
              </a:rPr>
              <a:t>r</a:t>
            </a:r>
            <a:r>
              <a:rPr sz="1200" dirty="0">
                <a:solidFill>
                  <a:srgbClr val="001F5F"/>
                </a:solidFill>
                <a:latin typeface="Arial MT"/>
                <a:cs typeface="Arial MT"/>
              </a:rPr>
              <a:t>th  of</a:t>
            </a:r>
            <a:r>
              <a:rPr sz="1200" spc="-5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1200" b="1" spc="-5" dirty="0">
                <a:solidFill>
                  <a:srgbClr val="800000"/>
                </a:solidFill>
                <a:latin typeface="Arial"/>
                <a:cs typeface="Arial"/>
              </a:rPr>
              <a:t>57</a:t>
            </a:r>
            <a:r>
              <a:rPr sz="1200" b="1" spc="-20" dirty="0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01F5F"/>
                </a:solidFill>
                <a:latin typeface="Arial MT"/>
                <a:cs typeface="Arial MT"/>
              </a:rPr>
              <a:t>projects</a:t>
            </a:r>
            <a:endParaRPr sz="1200">
              <a:latin typeface="Arial MT"/>
              <a:cs typeface="Arial MT"/>
            </a:endParaRPr>
          </a:p>
        </p:txBody>
      </p:sp>
      <p:grpSp>
        <p:nvGrpSpPr>
          <p:cNvPr id="91" name="object 91"/>
          <p:cNvGrpSpPr/>
          <p:nvPr/>
        </p:nvGrpSpPr>
        <p:grpSpPr>
          <a:xfrm>
            <a:off x="2291842" y="959738"/>
            <a:ext cx="2506345" cy="805815"/>
            <a:chOff x="2291842" y="959738"/>
            <a:chExt cx="2506345" cy="805815"/>
          </a:xfrm>
        </p:grpSpPr>
        <p:sp>
          <p:nvSpPr>
            <p:cNvPr id="92" name="object 92"/>
            <p:cNvSpPr/>
            <p:nvPr/>
          </p:nvSpPr>
          <p:spPr>
            <a:xfrm>
              <a:off x="2298192" y="1173479"/>
              <a:ext cx="2493645" cy="585470"/>
            </a:xfrm>
            <a:custGeom>
              <a:avLst/>
              <a:gdLst/>
              <a:ahLst/>
              <a:cxnLst/>
              <a:rect l="l" t="t" r="r" b="b"/>
              <a:pathLst>
                <a:path w="2493645" h="585469">
                  <a:moveTo>
                    <a:pt x="2493263" y="0"/>
                  </a:moveTo>
                  <a:lnTo>
                    <a:pt x="146303" y="0"/>
                  </a:lnTo>
                  <a:lnTo>
                    <a:pt x="0" y="585216"/>
                  </a:lnTo>
                  <a:lnTo>
                    <a:pt x="2346960" y="585216"/>
                  </a:lnTo>
                  <a:lnTo>
                    <a:pt x="249326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2298192" y="1173479"/>
              <a:ext cx="2493645" cy="585470"/>
            </a:xfrm>
            <a:custGeom>
              <a:avLst/>
              <a:gdLst/>
              <a:ahLst/>
              <a:cxnLst/>
              <a:rect l="l" t="t" r="r" b="b"/>
              <a:pathLst>
                <a:path w="2493645" h="585469">
                  <a:moveTo>
                    <a:pt x="0" y="585216"/>
                  </a:moveTo>
                  <a:lnTo>
                    <a:pt x="146303" y="0"/>
                  </a:lnTo>
                  <a:lnTo>
                    <a:pt x="2493263" y="0"/>
                  </a:lnTo>
                  <a:lnTo>
                    <a:pt x="2346960" y="585216"/>
                  </a:lnTo>
                  <a:lnTo>
                    <a:pt x="0" y="585216"/>
                  </a:lnTo>
                  <a:close/>
                </a:path>
              </a:pathLst>
            </a:custGeom>
            <a:ln w="12700">
              <a:solidFill>
                <a:srgbClr val="2E549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2535936" y="969263"/>
              <a:ext cx="1569720" cy="332740"/>
            </a:xfrm>
            <a:custGeom>
              <a:avLst/>
              <a:gdLst/>
              <a:ahLst/>
              <a:cxnLst/>
              <a:rect l="l" t="t" r="r" b="b"/>
              <a:pathLst>
                <a:path w="1569720" h="332740">
                  <a:moveTo>
                    <a:pt x="1569719" y="0"/>
                  </a:moveTo>
                  <a:lnTo>
                    <a:pt x="83057" y="0"/>
                  </a:lnTo>
                  <a:lnTo>
                    <a:pt x="0" y="332232"/>
                  </a:lnTo>
                  <a:lnTo>
                    <a:pt x="1486662" y="332232"/>
                  </a:lnTo>
                  <a:lnTo>
                    <a:pt x="1569719" y="0"/>
                  </a:lnTo>
                  <a:close/>
                </a:path>
              </a:pathLst>
            </a:custGeom>
            <a:solidFill>
              <a:srgbClr val="2E54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2535936" y="969263"/>
              <a:ext cx="1569720" cy="332740"/>
            </a:xfrm>
            <a:custGeom>
              <a:avLst/>
              <a:gdLst/>
              <a:ahLst/>
              <a:cxnLst/>
              <a:rect l="l" t="t" r="r" b="b"/>
              <a:pathLst>
                <a:path w="1569720" h="332740">
                  <a:moveTo>
                    <a:pt x="0" y="332232"/>
                  </a:moveTo>
                  <a:lnTo>
                    <a:pt x="83057" y="0"/>
                  </a:lnTo>
                  <a:lnTo>
                    <a:pt x="1569719" y="0"/>
                  </a:lnTo>
                  <a:lnTo>
                    <a:pt x="1486662" y="332232"/>
                  </a:lnTo>
                  <a:lnTo>
                    <a:pt x="0" y="332232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6" name="object 96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2901696" y="993635"/>
              <a:ext cx="848106" cy="348246"/>
            </a:xfrm>
            <a:prstGeom prst="rect">
              <a:avLst/>
            </a:prstGeom>
          </p:spPr>
        </p:pic>
      </p:grpSp>
      <p:sp>
        <p:nvSpPr>
          <p:cNvPr id="97" name="object 97"/>
          <p:cNvSpPr txBox="1"/>
          <p:nvPr/>
        </p:nvSpPr>
        <p:spPr>
          <a:xfrm>
            <a:off x="2720467" y="972220"/>
            <a:ext cx="1737995" cy="687070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280670">
              <a:lnSpc>
                <a:spcPct val="100000"/>
              </a:lnSpc>
              <a:spcBef>
                <a:spcPts val="540"/>
              </a:spcBef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Practical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445"/>
              </a:spcBef>
            </a:pPr>
            <a:r>
              <a:rPr sz="1200" b="1" dirty="0">
                <a:solidFill>
                  <a:srgbClr val="800000"/>
                </a:solidFill>
                <a:latin typeface="Arial"/>
                <a:cs typeface="Arial"/>
              </a:rPr>
              <a:t>4</a:t>
            </a:r>
            <a:r>
              <a:rPr sz="1200" b="1" spc="5" dirty="0">
                <a:solidFill>
                  <a:srgbClr val="800000"/>
                </a:solidFill>
                <a:latin typeface="Arial"/>
                <a:cs typeface="Arial"/>
              </a:rPr>
              <a:t>7</a:t>
            </a:r>
            <a:r>
              <a:rPr sz="1200" b="1" dirty="0">
                <a:solidFill>
                  <a:srgbClr val="800000"/>
                </a:solidFill>
                <a:latin typeface="Arial"/>
                <a:cs typeface="Arial"/>
              </a:rPr>
              <a:t>8,8</a:t>
            </a:r>
            <a:r>
              <a:rPr sz="1200" b="1" spc="-20" dirty="0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001F5F"/>
                </a:solidFill>
                <a:latin typeface="Arial MT"/>
                <a:cs typeface="Arial MT"/>
              </a:rPr>
              <a:t>b</a:t>
            </a:r>
            <a:r>
              <a:rPr sz="1200" spc="20" dirty="0">
                <a:solidFill>
                  <a:srgbClr val="001F5F"/>
                </a:solidFill>
                <a:latin typeface="Arial MT"/>
                <a:cs typeface="Arial MT"/>
              </a:rPr>
              <a:t>il</a:t>
            </a:r>
            <a:r>
              <a:rPr sz="1200" dirty="0">
                <a:solidFill>
                  <a:srgbClr val="001F5F"/>
                </a:solidFill>
                <a:latin typeface="Arial MT"/>
                <a:cs typeface="Arial MT"/>
              </a:rPr>
              <a:t>l</a:t>
            </a:r>
            <a:r>
              <a:rPr sz="1200" spc="-10" dirty="0">
                <a:solidFill>
                  <a:srgbClr val="001F5F"/>
                </a:solidFill>
                <a:latin typeface="Arial MT"/>
                <a:cs typeface="Arial MT"/>
              </a:rPr>
              <a:t>i</a:t>
            </a:r>
            <a:r>
              <a:rPr sz="1200" dirty="0">
                <a:solidFill>
                  <a:srgbClr val="001F5F"/>
                </a:solidFill>
                <a:latin typeface="Arial MT"/>
                <a:cs typeface="Arial MT"/>
              </a:rPr>
              <a:t>on</a:t>
            </a:r>
            <a:r>
              <a:rPr sz="1200" spc="-85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1200" dirty="0">
                <a:solidFill>
                  <a:srgbClr val="001F5F"/>
                </a:solidFill>
                <a:latin typeface="Arial MT"/>
                <a:cs typeface="Arial MT"/>
              </a:rPr>
              <a:t>sou</a:t>
            </a:r>
            <a:r>
              <a:rPr sz="1200" spc="-45" dirty="0">
                <a:solidFill>
                  <a:srgbClr val="001F5F"/>
                </a:solidFill>
                <a:latin typeface="Arial MT"/>
                <a:cs typeface="Arial MT"/>
              </a:rPr>
              <a:t>m</a:t>
            </a:r>
            <a:r>
              <a:rPr sz="1200" dirty="0">
                <a:solidFill>
                  <a:srgbClr val="001F5F"/>
                </a:solidFill>
                <a:latin typeface="Arial MT"/>
                <a:cs typeface="Arial MT"/>
              </a:rPr>
              <a:t>s</a:t>
            </a:r>
            <a:r>
              <a:rPr sz="1200" spc="25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1200" spc="-30" dirty="0">
                <a:solidFill>
                  <a:srgbClr val="001F5F"/>
                </a:solidFill>
                <a:latin typeface="Arial MT"/>
                <a:cs typeface="Arial MT"/>
              </a:rPr>
              <a:t>w</a:t>
            </a:r>
            <a:r>
              <a:rPr sz="1200" dirty="0">
                <a:solidFill>
                  <a:srgbClr val="001F5F"/>
                </a:solidFill>
                <a:latin typeface="Arial MT"/>
                <a:cs typeface="Arial MT"/>
              </a:rPr>
              <a:t>o</a:t>
            </a:r>
            <a:r>
              <a:rPr sz="1200" spc="5" dirty="0">
                <a:solidFill>
                  <a:srgbClr val="001F5F"/>
                </a:solidFill>
                <a:latin typeface="Arial MT"/>
                <a:cs typeface="Arial MT"/>
              </a:rPr>
              <a:t>r</a:t>
            </a:r>
            <a:r>
              <a:rPr sz="1200" dirty="0">
                <a:solidFill>
                  <a:srgbClr val="001F5F"/>
                </a:solidFill>
                <a:latin typeface="Arial MT"/>
                <a:cs typeface="Arial MT"/>
              </a:rPr>
              <a:t>th</a:t>
            </a:r>
            <a:endParaRPr sz="120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</a:pPr>
            <a:r>
              <a:rPr sz="1200" b="1" spc="-5" dirty="0">
                <a:solidFill>
                  <a:srgbClr val="800000"/>
                </a:solidFill>
                <a:latin typeface="Arial"/>
                <a:cs typeface="Arial"/>
              </a:rPr>
              <a:t>361</a:t>
            </a:r>
            <a:r>
              <a:rPr sz="1200" b="1" spc="-55" dirty="0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01F5F"/>
                </a:solidFill>
                <a:latin typeface="Arial MT"/>
                <a:cs typeface="Arial MT"/>
              </a:rPr>
              <a:t>projects</a:t>
            </a:r>
            <a:endParaRPr sz="1200">
              <a:latin typeface="Arial MT"/>
              <a:cs typeface="Arial MT"/>
            </a:endParaRPr>
          </a:p>
        </p:txBody>
      </p:sp>
      <p:grpSp>
        <p:nvGrpSpPr>
          <p:cNvPr id="98" name="object 98"/>
          <p:cNvGrpSpPr/>
          <p:nvPr/>
        </p:nvGrpSpPr>
        <p:grpSpPr>
          <a:xfrm>
            <a:off x="4806441" y="959738"/>
            <a:ext cx="2487930" cy="805815"/>
            <a:chOff x="4806441" y="959738"/>
            <a:chExt cx="2487930" cy="805815"/>
          </a:xfrm>
        </p:grpSpPr>
        <p:sp>
          <p:nvSpPr>
            <p:cNvPr id="99" name="object 99"/>
            <p:cNvSpPr/>
            <p:nvPr/>
          </p:nvSpPr>
          <p:spPr>
            <a:xfrm>
              <a:off x="4812791" y="1170431"/>
              <a:ext cx="2475230" cy="588645"/>
            </a:xfrm>
            <a:custGeom>
              <a:avLst/>
              <a:gdLst/>
              <a:ahLst/>
              <a:cxnLst/>
              <a:rect l="l" t="t" r="r" b="b"/>
              <a:pathLst>
                <a:path w="2475229" h="588644">
                  <a:moveTo>
                    <a:pt x="0" y="588263"/>
                  </a:moveTo>
                  <a:lnTo>
                    <a:pt x="147066" y="0"/>
                  </a:lnTo>
                  <a:lnTo>
                    <a:pt x="2474976" y="0"/>
                  </a:lnTo>
                  <a:lnTo>
                    <a:pt x="2327910" y="588263"/>
                  </a:lnTo>
                  <a:lnTo>
                    <a:pt x="0" y="588263"/>
                  </a:lnTo>
                  <a:close/>
                </a:path>
              </a:pathLst>
            </a:custGeom>
            <a:ln w="12700">
              <a:solidFill>
                <a:srgbClr val="2E549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5029199" y="969263"/>
              <a:ext cx="1569720" cy="329565"/>
            </a:xfrm>
            <a:custGeom>
              <a:avLst/>
              <a:gdLst/>
              <a:ahLst/>
              <a:cxnLst/>
              <a:rect l="l" t="t" r="r" b="b"/>
              <a:pathLst>
                <a:path w="1569720" h="329565">
                  <a:moveTo>
                    <a:pt x="1569720" y="0"/>
                  </a:moveTo>
                  <a:lnTo>
                    <a:pt x="82296" y="0"/>
                  </a:lnTo>
                  <a:lnTo>
                    <a:pt x="0" y="329184"/>
                  </a:lnTo>
                  <a:lnTo>
                    <a:pt x="1487424" y="329184"/>
                  </a:lnTo>
                  <a:lnTo>
                    <a:pt x="1569720" y="0"/>
                  </a:lnTo>
                  <a:close/>
                </a:path>
              </a:pathLst>
            </a:custGeom>
            <a:solidFill>
              <a:srgbClr val="2E54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5029199" y="969263"/>
              <a:ext cx="1569720" cy="329565"/>
            </a:xfrm>
            <a:custGeom>
              <a:avLst/>
              <a:gdLst/>
              <a:ahLst/>
              <a:cxnLst/>
              <a:rect l="l" t="t" r="r" b="b"/>
              <a:pathLst>
                <a:path w="1569720" h="329565">
                  <a:moveTo>
                    <a:pt x="0" y="329184"/>
                  </a:moveTo>
                  <a:lnTo>
                    <a:pt x="82296" y="0"/>
                  </a:lnTo>
                  <a:lnTo>
                    <a:pt x="1569720" y="0"/>
                  </a:lnTo>
                  <a:lnTo>
                    <a:pt x="1487424" y="329184"/>
                  </a:lnTo>
                  <a:lnTo>
                    <a:pt x="0" y="329184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2" name="object 102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5340095" y="993635"/>
              <a:ext cx="957834" cy="348246"/>
            </a:xfrm>
            <a:prstGeom prst="rect">
              <a:avLst/>
            </a:prstGeom>
          </p:spPr>
        </p:pic>
      </p:grpSp>
      <p:sp>
        <p:nvSpPr>
          <p:cNvPr id="103" name="object 103"/>
          <p:cNvSpPr txBox="1"/>
          <p:nvPr/>
        </p:nvSpPr>
        <p:spPr>
          <a:xfrm>
            <a:off x="5228590" y="970787"/>
            <a:ext cx="1737995" cy="687070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212725">
              <a:lnSpc>
                <a:spcPct val="100000"/>
              </a:lnSpc>
              <a:spcBef>
                <a:spcPts val="540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Innovative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445"/>
              </a:spcBef>
            </a:pPr>
            <a:r>
              <a:rPr sz="1200" b="1" spc="-5" dirty="0">
                <a:solidFill>
                  <a:srgbClr val="800000"/>
                </a:solidFill>
                <a:latin typeface="Arial"/>
                <a:cs typeface="Arial"/>
              </a:rPr>
              <a:t>153</a:t>
            </a:r>
            <a:r>
              <a:rPr sz="1200" b="1" dirty="0">
                <a:solidFill>
                  <a:srgbClr val="800000"/>
                </a:solidFill>
                <a:latin typeface="Arial"/>
                <a:cs typeface="Arial"/>
              </a:rPr>
              <a:t>,9</a:t>
            </a:r>
            <a:r>
              <a:rPr sz="1200" b="1" spc="-15" dirty="0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01F5F"/>
                </a:solidFill>
                <a:latin typeface="Arial MT"/>
                <a:cs typeface="Arial MT"/>
              </a:rPr>
              <a:t>b</a:t>
            </a:r>
            <a:r>
              <a:rPr sz="1200" spc="15" dirty="0">
                <a:solidFill>
                  <a:srgbClr val="001F5F"/>
                </a:solidFill>
                <a:latin typeface="Arial MT"/>
                <a:cs typeface="Arial MT"/>
              </a:rPr>
              <a:t>il</a:t>
            </a:r>
            <a:r>
              <a:rPr sz="1200" spc="-5" dirty="0">
                <a:solidFill>
                  <a:srgbClr val="001F5F"/>
                </a:solidFill>
                <a:latin typeface="Arial MT"/>
                <a:cs typeface="Arial MT"/>
              </a:rPr>
              <a:t>l</a:t>
            </a:r>
            <a:r>
              <a:rPr sz="1200" spc="-10" dirty="0">
                <a:solidFill>
                  <a:srgbClr val="001F5F"/>
                </a:solidFill>
                <a:latin typeface="Arial MT"/>
                <a:cs typeface="Arial MT"/>
              </a:rPr>
              <a:t>i</a:t>
            </a:r>
            <a:r>
              <a:rPr sz="1200" spc="-5" dirty="0">
                <a:solidFill>
                  <a:srgbClr val="001F5F"/>
                </a:solidFill>
                <a:latin typeface="Arial MT"/>
                <a:cs typeface="Arial MT"/>
              </a:rPr>
              <a:t>on</a:t>
            </a:r>
            <a:r>
              <a:rPr sz="1200" spc="-85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1200" spc="-5" dirty="0">
                <a:solidFill>
                  <a:srgbClr val="001F5F"/>
                </a:solidFill>
                <a:latin typeface="Arial MT"/>
                <a:cs typeface="Arial MT"/>
              </a:rPr>
              <a:t>sou</a:t>
            </a:r>
            <a:r>
              <a:rPr sz="1200" spc="-40" dirty="0">
                <a:solidFill>
                  <a:srgbClr val="001F5F"/>
                </a:solidFill>
                <a:latin typeface="Arial MT"/>
                <a:cs typeface="Arial MT"/>
              </a:rPr>
              <a:t>m</a:t>
            </a:r>
            <a:r>
              <a:rPr sz="1200" dirty="0">
                <a:solidFill>
                  <a:srgbClr val="001F5F"/>
                </a:solidFill>
                <a:latin typeface="Arial MT"/>
                <a:cs typeface="Arial MT"/>
              </a:rPr>
              <a:t>s</a:t>
            </a:r>
            <a:r>
              <a:rPr sz="1200" spc="25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1200" spc="-35" dirty="0">
                <a:solidFill>
                  <a:srgbClr val="001F5F"/>
                </a:solidFill>
                <a:latin typeface="Arial MT"/>
                <a:cs typeface="Arial MT"/>
              </a:rPr>
              <a:t>w</a:t>
            </a:r>
            <a:r>
              <a:rPr sz="1200" spc="-5" dirty="0">
                <a:solidFill>
                  <a:srgbClr val="001F5F"/>
                </a:solidFill>
                <a:latin typeface="Arial MT"/>
                <a:cs typeface="Arial MT"/>
              </a:rPr>
              <a:t>o</a:t>
            </a:r>
            <a:r>
              <a:rPr sz="1200" spc="5" dirty="0">
                <a:solidFill>
                  <a:srgbClr val="001F5F"/>
                </a:solidFill>
                <a:latin typeface="Arial MT"/>
                <a:cs typeface="Arial MT"/>
              </a:rPr>
              <a:t>r</a:t>
            </a:r>
            <a:r>
              <a:rPr sz="1200" dirty="0">
                <a:solidFill>
                  <a:srgbClr val="001F5F"/>
                </a:solidFill>
                <a:latin typeface="Arial MT"/>
                <a:cs typeface="Arial MT"/>
              </a:rPr>
              <a:t>th</a:t>
            </a:r>
            <a:endParaRPr sz="120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</a:pPr>
            <a:r>
              <a:rPr sz="1200" b="1" spc="-5" dirty="0">
                <a:solidFill>
                  <a:srgbClr val="800000"/>
                </a:solidFill>
                <a:latin typeface="Arial"/>
                <a:cs typeface="Arial"/>
              </a:rPr>
              <a:t>143</a:t>
            </a:r>
            <a:r>
              <a:rPr sz="1200" b="1" spc="-50" dirty="0">
                <a:solidFill>
                  <a:srgbClr val="800000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001F5F"/>
                </a:solidFill>
                <a:latin typeface="Arial MT"/>
                <a:cs typeface="Arial MT"/>
              </a:rPr>
              <a:t>projects</a:t>
            </a:r>
            <a:endParaRPr sz="1200">
              <a:latin typeface="Arial MT"/>
              <a:cs typeface="Arial MT"/>
            </a:endParaRPr>
          </a:p>
        </p:txBody>
      </p:sp>
      <p:grpSp>
        <p:nvGrpSpPr>
          <p:cNvPr id="104" name="object 104"/>
          <p:cNvGrpSpPr/>
          <p:nvPr/>
        </p:nvGrpSpPr>
        <p:grpSpPr>
          <a:xfrm>
            <a:off x="9265666" y="969010"/>
            <a:ext cx="2868930" cy="403225"/>
            <a:chOff x="9265666" y="969010"/>
            <a:chExt cx="2868930" cy="403225"/>
          </a:xfrm>
        </p:grpSpPr>
        <p:sp>
          <p:nvSpPr>
            <p:cNvPr id="105" name="object 105"/>
            <p:cNvSpPr/>
            <p:nvPr/>
          </p:nvSpPr>
          <p:spPr>
            <a:xfrm>
              <a:off x="9272016" y="975360"/>
              <a:ext cx="2856230" cy="390525"/>
            </a:xfrm>
            <a:custGeom>
              <a:avLst/>
              <a:gdLst/>
              <a:ahLst/>
              <a:cxnLst/>
              <a:rect l="l" t="t" r="r" b="b"/>
              <a:pathLst>
                <a:path w="2856229" h="390525">
                  <a:moveTo>
                    <a:pt x="2790952" y="0"/>
                  </a:moveTo>
                  <a:lnTo>
                    <a:pt x="0" y="0"/>
                  </a:lnTo>
                  <a:lnTo>
                    <a:pt x="0" y="390143"/>
                  </a:lnTo>
                  <a:lnTo>
                    <a:pt x="2790952" y="390143"/>
                  </a:lnTo>
                  <a:lnTo>
                    <a:pt x="2816274" y="385038"/>
                  </a:lnTo>
                  <a:lnTo>
                    <a:pt x="2836941" y="371109"/>
                  </a:lnTo>
                  <a:lnTo>
                    <a:pt x="2850870" y="350442"/>
                  </a:lnTo>
                  <a:lnTo>
                    <a:pt x="2855976" y="325119"/>
                  </a:lnTo>
                  <a:lnTo>
                    <a:pt x="2855976" y="65024"/>
                  </a:lnTo>
                  <a:lnTo>
                    <a:pt x="2850870" y="39701"/>
                  </a:lnTo>
                  <a:lnTo>
                    <a:pt x="2836941" y="19034"/>
                  </a:lnTo>
                  <a:lnTo>
                    <a:pt x="2816274" y="5105"/>
                  </a:lnTo>
                  <a:lnTo>
                    <a:pt x="2790952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9272016" y="975360"/>
              <a:ext cx="2856230" cy="390525"/>
            </a:xfrm>
            <a:custGeom>
              <a:avLst/>
              <a:gdLst/>
              <a:ahLst/>
              <a:cxnLst/>
              <a:rect l="l" t="t" r="r" b="b"/>
              <a:pathLst>
                <a:path w="2856229" h="390525">
                  <a:moveTo>
                    <a:pt x="2855976" y="65024"/>
                  </a:moveTo>
                  <a:lnTo>
                    <a:pt x="2855976" y="325119"/>
                  </a:lnTo>
                  <a:lnTo>
                    <a:pt x="2850870" y="350442"/>
                  </a:lnTo>
                  <a:lnTo>
                    <a:pt x="2836941" y="371109"/>
                  </a:lnTo>
                  <a:lnTo>
                    <a:pt x="2816274" y="385038"/>
                  </a:lnTo>
                  <a:lnTo>
                    <a:pt x="2790952" y="390143"/>
                  </a:lnTo>
                  <a:lnTo>
                    <a:pt x="0" y="390143"/>
                  </a:lnTo>
                  <a:lnTo>
                    <a:pt x="0" y="0"/>
                  </a:lnTo>
                  <a:lnTo>
                    <a:pt x="2790952" y="0"/>
                  </a:lnTo>
                  <a:lnTo>
                    <a:pt x="2816274" y="5105"/>
                  </a:lnTo>
                  <a:lnTo>
                    <a:pt x="2836941" y="19034"/>
                  </a:lnTo>
                  <a:lnTo>
                    <a:pt x="2850870" y="39701"/>
                  </a:lnTo>
                  <a:lnTo>
                    <a:pt x="2855976" y="65024"/>
                  </a:lnTo>
                  <a:close/>
                </a:path>
              </a:pathLst>
            </a:custGeom>
            <a:ln w="12700">
              <a:solidFill>
                <a:srgbClr val="2E549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7" name="object 107"/>
          <p:cNvSpPr txBox="1"/>
          <p:nvPr/>
        </p:nvSpPr>
        <p:spPr>
          <a:xfrm>
            <a:off x="9340977" y="953770"/>
            <a:ext cx="2711450" cy="373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37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001F5F"/>
                </a:solidFill>
                <a:latin typeface="Calibri"/>
                <a:cs typeface="Calibri"/>
              </a:rPr>
              <a:t>2018-2020</a:t>
            </a:r>
            <a:r>
              <a:rPr sz="1200" b="1" spc="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001F5F"/>
                </a:solidFill>
                <a:latin typeface="Calibri"/>
                <a:cs typeface="Calibri"/>
              </a:rPr>
              <a:t>years.</a:t>
            </a:r>
            <a:r>
              <a:rPr sz="12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001F5F"/>
                </a:solidFill>
                <a:latin typeface="Calibri"/>
                <a:cs typeface="Calibri"/>
              </a:rPr>
              <a:t>–</a:t>
            </a:r>
            <a:r>
              <a:rPr sz="12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800000"/>
                </a:solidFill>
                <a:latin typeface="Calibri"/>
                <a:cs typeface="Calibri"/>
              </a:rPr>
              <a:t>96,5</a:t>
            </a:r>
            <a:r>
              <a:rPr sz="1200" b="1" spc="25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1200" spc="-15" dirty="0">
                <a:solidFill>
                  <a:srgbClr val="001F5F"/>
                </a:solidFill>
                <a:latin typeface="Calibri"/>
                <a:cs typeface="Calibri"/>
              </a:rPr>
              <a:t>billion</a:t>
            </a:r>
            <a:r>
              <a:rPr sz="1200" spc="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001F5F"/>
                </a:solidFill>
                <a:latin typeface="Calibri"/>
                <a:cs typeface="Calibri"/>
              </a:rPr>
              <a:t>soum</a:t>
            </a:r>
            <a:r>
              <a:rPr sz="12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001F5F"/>
                </a:solidFill>
                <a:latin typeface="Calibri"/>
                <a:cs typeface="Calibri"/>
              </a:rPr>
              <a:t>worth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ts val="1370"/>
              </a:lnSpc>
            </a:pPr>
            <a:r>
              <a:rPr sz="1200" b="1" spc="-10" dirty="0">
                <a:solidFill>
                  <a:srgbClr val="800000"/>
                </a:solidFill>
                <a:latin typeface="Calibri"/>
                <a:cs typeface="Calibri"/>
              </a:rPr>
              <a:t>123</a:t>
            </a:r>
            <a:r>
              <a:rPr sz="1200" b="1" spc="-5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001F5F"/>
                </a:solidFill>
                <a:latin typeface="Calibri"/>
                <a:cs typeface="Calibri"/>
              </a:rPr>
              <a:t>types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108" name="object 108"/>
          <p:cNvGrpSpPr/>
          <p:nvPr/>
        </p:nvGrpSpPr>
        <p:grpSpPr>
          <a:xfrm>
            <a:off x="2154682" y="1270761"/>
            <a:ext cx="9879330" cy="2274570"/>
            <a:chOff x="2154682" y="1270761"/>
            <a:chExt cx="9879330" cy="2274570"/>
          </a:xfrm>
        </p:grpSpPr>
        <p:sp>
          <p:nvSpPr>
            <p:cNvPr id="109" name="object 109"/>
            <p:cNvSpPr/>
            <p:nvPr/>
          </p:nvSpPr>
          <p:spPr>
            <a:xfrm>
              <a:off x="2161032" y="1277111"/>
              <a:ext cx="277495" cy="228600"/>
            </a:xfrm>
            <a:custGeom>
              <a:avLst/>
              <a:gdLst/>
              <a:ahLst/>
              <a:cxnLst/>
              <a:rect l="l" t="t" r="r" b="b"/>
              <a:pathLst>
                <a:path w="277494" h="228600">
                  <a:moveTo>
                    <a:pt x="163068" y="0"/>
                  </a:moveTo>
                  <a:lnTo>
                    <a:pt x="0" y="0"/>
                  </a:lnTo>
                  <a:lnTo>
                    <a:pt x="114300" y="114300"/>
                  </a:lnTo>
                  <a:lnTo>
                    <a:pt x="0" y="228600"/>
                  </a:lnTo>
                  <a:lnTo>
                    <a:pt x="163068" y="228600"/>
                  </a:lnTo>
                  <a:lnTo>
                    <a:pt x="277368" y="114300"/>
                  </a:lnTo>
                  <a:lnTo>
                    <a:pt x="163068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2161032" y="1277111"/>
              <a:ext cx="277495" cy="228600"/>
            </a:xfrm>
            <a:custGeom>
              <a:avLst/>
              <a:gdLst/>
              <a:ahLst/>
              <a:cxnLst/>
              <a:rect l="l" t="t" r="r" b="b"/>
              <a:pathLst>
                <a:path w="277494" h="228600">
                  <a:moveTo>
                    <a:pt x="0" y="0"/>
                  </a:moveTo>
                  <a:lnTo>
                    <a:pt x="163068" y="0"/>
                  </a:lnTo>
                  <a:lnTo>
                    <a:pt x="277368" y="114300"/>
                  </a:lnTo>
                  <a:lnTo>
                    <a:pt x="163068" y="228600"/>
                  </a:lnTo>
                  <a:lnTo>
                    <a:pt x="0" y="228600"/>
                  </a:lnTo>
                  <a:lnTo>
                    <a:pt x="114300" y="114300"/>
                  </a:lnTo>
                  <a:lnTo>
                    <a:pt x="0" y="0"/>
                  </a:lnTo>
                  <a:close/>
                </a:path>
              </a:pathLst>
            </a:custGeom>
            <a:ln w="12699">
              <a:solidFill>
                <a:srgbClr val="EC7C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4669536" y="1298447"/>
              <a:ext cx="277495" cy="228600"/>
            </a:xfrm>
            <a:custGeom>
              <a:avLst/>
              <a:gdLst/>
              <a:ahLst/>
              <a:cxnLst/>
              <a:rect l="l" t="t" r="r" b="b"/>
              <a:pathLst>
                <a:path w="277495" h="228600">
                  <a:moveTo>
                    <a:pt x="163067" y="0"/>
                  </a:moveTo>
                  <a:lnTo>
                    <a:pt x="0" y="0"/>
                  </a:lnTo>
                  <a:lnTo>
                    <a:pt x="114300" y="114300"/>
                  </a:lnTo>
                  <a:lnTo>
                    <a:pt x="0" y="228600"/>
                  </a:lnTo>
                  <a:lnTo>
                    <a:pt x="163067" y="228600"/>
                  </a:lnTo>
                  <a:lnTo>
                    <a:pt x="277367" y="114300"/>
                  </a:lnTo>
                  <a:lnTo>
                    <a:pt x="163067" y="0"/>
                  </a:lnTo>
                  <a:close/>
                </a:path>
              </a:pathLst>
            </a:custGeom>
            <a:solidFill>
              <a:srgbClr val="EC7C3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4669536" y="1298447"/>
              <a:ext cx="277495" cy="228600"/>
            </a:xfrm>
            <a:custGeom>
              <a:avLst/>
              <a:gdLst/>
              <a:ahLst/>
              <a:cxnLst/>
              <a:rect l="l" t="t" r="r" b="b"/>
              <a:pathLst>
                <a:path w="277495" h="228600">
                  <a:moveTo>
                    <a:pt x="0" y="0"/>
                  </a:moveTo>
                  <a:lnTo>
                    <a:pt x="163067" y="0"/>
                  </a:lnTo>
                  <a:lnTo>
                    <a:pt x="277367" y="114300"/>
                  </a:lnTo>
                  <a:lnTo>
                    <a:pt x="163067" y="228600"/>
                  </a:lnTo>
                  <a:lnTo>
                    <a:pt x="0" y="228600"/>
                  </a:lnTo>
                  <a:lnTo>
                    <a:pt x="114300" y="114300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EC7C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5452872" y="2726436"/>
              <a:ext cx="3481070" cy="0"/>
            </a:xfrm>
            <a:custGeom>
              <a:avLst/>
              <a:gdLst/>
              <a:ahLst/>
              <a:cxnLst/>
              <a:rect l="l" t="t" r="r" b="b"/>
              <a:pathLst>
                <a:path w="3481070">
                  <a:moveTo>
                    <a:pt x="0" y="0"/>
                  </a:moveTo>
                  <a:lnTo>
                    <a:pt x="615695" y="0"/>
                  </a:lnTo>
                </a:path>
                <a:path w="3481070">
                  <a:moveTo>
                    <a:pt x="899160" y="0"/>
                  </a:moveTo>
                  <a:lnTo>
                    <a:pt x="972312" y="0"/>
                  </a:lnTo>
                </a:path>
                <a:path w="3481070">
                  <a:moveTo>
                    <a:pt x="1255776" y="0"/>
                  </a:moveTo>
                  <a:lnTo>
                    <a:pt x="1871472" y="0"/>
                  </a:lnTo>
                </a:path>
                <a:path w="3481070">
                  <a:moveTo>
                    <a:pt x="2151887" y="0"/>
                  </a:moveTo>
                  <a:lnTo>
                    <a:pt x="2228087" y="0"/>
                  </a:lnTo>
                </a:path>
                <a:path w="3481070">
                  <a:moveTo>
                    <a:pt x="2508504" y="0"/>
                  </a:moveTo>
                  <a:lnTo>
                    <a:pt x="3480816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3253740" y="2564796"/>
              <a:ext cx="2814955" cy="5080"/>
            </a:xfrm>
            <a:custGeom>
              <a:avLst/>
              <a:gdLst/>
              <a:ahLst/>
              <a:cxnLst/>
              <a:rect l="l" t="t" r="r" b="b"/>
              <a:pathLst>
                <a:path w="2814954" h="5080">
                  <a:moveTo>
                    <a:pt x="0" y="4762"/>
                  </a:moveTo>
                  <a:lnTo>
                    <a:pt x="2814828" y="4762"/>
                  </a:lnTo>
                </a:path>
                <a:path w="2814954" h="5080">
                  <a:moveTo>
                    <a:pt x="0" y="0"/>
                  </a:moveTo>
                  <a:lnTo>
                    <a:pt x="2814828" y="0"/>
                  </a:lnTo>
                </a:path>
              </a:pathLst>
            </a:custGeom>
            <a:ln w="317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3253740" y="2077211"/>
              <a:ext cx="8775700" cy="1301750"/>
            </a:xfrm>
            <a:custGeom>
              <a:avLst/>
              <a:gdLst/>
              <a:ahLst/>
              <a:cxnLst/>
              <a:rect l="l" t="t" r="r" b="b"/>
              <a:pathLst>
                <a:path w="8775700" h="1301750">
                  <a:moveTo>
                    <a:pt x="3098292" y="487679"/>
                  </a:moveTo>
                  <a:lnTo>
                    <a:pt x="3171444" y="487679"/>
                  </a:lnTo>
                </a:path>
                <a:path w="8775700" h="1301750">
                  <a:moveTo>
                    <a:pt x="3454908" y="487679"/>
                  </a:moveTo>
                  <a:lnTo>
                    <a:pt x="4427220" y="487679"/>
                  </a:lnTo>
                </a:path>
                <a:path w="8775700" h="1301750">
                  <a:moveTo>
                    <a:pt x="4707636" y="487679"/>
                  </a:moveTo>
                  <a:lnTo>
                    <a:pt x="5679948" y="487679"/>
                  </a:lnTo>
                </a:path>
                <a:path w="8775700" h="1301750">
                  <a:moveTo>
                    <a:pt x="5960364" y="487679"/>
                  </a:moveTo>
                  <a:lnTo>
                    <a:pt x="8775192" y="487679"/>
                  </a:lnTo>
                </a:path>
                <a:path w="8775700" h="1301750">
                  <a:moveTo>
                    <a:pt x="3454908" y="326136"/>
                  </a:moveTo>
                  <a:lnTo>
                    <a:pt x="4427220" y="326136"/>
                  </a:lnTo>
                </a:path>
                <a:path w="8775700" h="1301750">
                  <a:moveTo>
                    <a:pt x="4707636" y="326136"/>
                  </a:moveTo>
                  <a:lnTo>
                    <a:pt x="5679948" y="326136"/>
                  </a:lnTo>
                </a:path>
                <a:path w="8775700" h="1301750">
                  <a:moveTo>
                    <a:pt x="5960364" y="326136"/>
                  </a:moveTo>
                  <a:lnTo>
                    <a:pt x="8775192" y="326136"/>
                  </a:lnTo>
                </a:path>
                <a:path w="8775700" h="1301750">
                  <a:moveTo>
                    <a:pt x="0" y="161543"/>
                  </a:moveTo>
                  <a:lnTo>
                    <a:pt x="3171444" y="161543"/>
                  </a:lnTo>
                </a:path>
                <a:path w="8775700" h="1301750">
                  <a:moveTo>
                    <a:pt x="3454908" y="161543"/>
                  </a:moveTo>
                  <a:lnTo>
                    <a:pt x="8775192" y="161543"/>
                  </a:lnTo>
                </a:path>
                <a:path w="8775700" h="1301750">
                  <a:moveTo>
                    <a:pt x="0" y="0"/>
                  </a:moveTo>
                  <a:lnTo>
                    <a:pt x="8775192" y="0"/>
                  </a:lnTo>
                </a:path>
                <a:path w="8775700" h="1301750">
                  <a:moveTo>
                    <a:pt x="2199132" y="1301496"/>
                  </a:moveTo>
                  <a:lnTo>
                    <a:pt x="2814828" y="1301496"/>
                  </a:lnTo>
                </a:path>
                <a:path w="8775700" h="1301750">
                  <a:moveTo>
                    <a:pt x="3098292" y="1301496"/>
                  </a:moveTo>
                  <a:lnTo>
                    <a:pt x="3171444" y="1301496"/>
                  </a:lnTo>
                </a:path>
                <a:path w="8775700" h="1301750">
                  <a:moveTo>
                    <a:pt x="2199132" y="1136903"/>
                  </a:moveTo>
                  <a:lnTo>
                    <a:pt x="2814828" y="1136903"/>
                  </a:lnTo>
                </a:path>
                <a:path w="8775700" h="1301750">
                  <a:moveTo>
                    <a:pt x="3098292" y="1136903"/>
                  </a:moveTo>
                  <a:lnTo>
                    <a:pt x="3171444" y="1136903"/>
                  </a:lnTo>
                </a:path>
                <a:path w="8775700" h="1301750">
                  <a:moveTo>
                    <a:pt x="2199132" y="975360"/>
                  </a:moveTo>
                  <a:lnTo>
                    <a:pt x="2814828" y="975360"/>
                  </a:lnTo>
                </a:path>
                <a:path w="8775700" h="1301750">
                  <a:moveTo>
                    <a:pt x="3098292" y="975360"/>
                  </a:moveTo>
                  <a:lnTo>
                    <a:pt x="3171444" y="975360"/>
                  </a:lnTo>
                </a:path>
                <a:path w="8775700" h="1301750">
                  <a:moveTo>
                    <a:pt x="2199132" y="813815"/>
                  </a:moveTo>
                  <a:lnTo>
                    <a:pt x="2814828" y="813815"/>
                  </a:lnTo>
                </a:path>
                <a:path w="8775700" h="1301750">
                  <a:moveTo>
                    <a:pt x="3098292" y="813815"/>
                  </a:moveTo>
                  <a:lnTo>
                    <a:pt x="3171444" y="813815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6068567" y="2468879"/>
              <a:ext cx="283845" cy="1069975"/>
            </a:xfrm>
            <a:custGeom>
              <a:avLst/>
              <a:gdLst/>
              <a:ahLst/>
              <a:cxnLst/>
              <a:rect l="l" t="t" r="r" b="b"/>
              <a:pathLst>
                <a:path w="283845" h="1069975">
                  <a:moveTo>
                    <a:pt x="283464" y="0"/>
                  </a:moveTo>
                  <a:lnTo>
                    <a:pt x="0" y="0"/>
                  </a:lnTo>
                  <a:lnTo>
                    <a:pt x="0" y="1069848"/>
                  </a:lnTo>
                  <a:lnTo>
                    <a:pt x="283464" y="1069848"/>
                  </a:lnTo>
                  <a:lnTo>
                    <a:pt x="283464" y="0"/>
                  </a:lnTo>
                  <a:close/>
                </a:path>
              </a:pathLst>
            </a:custGeom>
            <a:solidFill>
              <a:srgbClr val="5382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6708647" y="2891027"/>
              <a:ext cx="972819" cy="487680"/>
            </a:xfrm>
            <a:custGeom>
              <a:avLst/>
              <a:gdLst/>
              <a:ahLst/>
              <a:cxnLst/>
              <a:rect l="l" t="t" r="r" b="b"/>
              <a:pathLst>
                <a:path w="972820" h="487679">
                  <a:moveTo>
                    <a:pt x="0" y="487680"/>
                  </a:moveTo>
                  <a:lnTo>
                    <a:pt x="615696" y="487680"/>
                  </a:lnTo>
                </a:path>
                <a:path w="972820" h="487679">
                  <a:moveTo>
                    <a:pt x="896111" y="487680"/>
                  </a:moveTo>
                  <a:lnTo>
                    <a:pt x="972311" y="487680"/>
                  </a:lnTo>
                </a:path>
                <a:path w="972820" h="487679">
                  <a:moveTo>
                    <a:pt x="0" y="323088"/>
                  </a:moveTo>
                  <a:lnTo>
                    <a:pt x="615696" y="323088"/>
                  </a:lnTo>
                </a:path>
                <a:path w="972820" h="487679">
                  <a:moveTo>
                    <a:pt x="896111" y="323088"/>
                  </a:moveTo>
                  <a:lnTo>
                    <a:pt x="972311" y="323088"/>
                  </a:lnTo>
                </a:path>
                <a:path w="972820" h="487679">
                  <a:moveTo>
                    <a:pt x="0" y="161544"/>
                  </a:moveTo>
                  <a:lnTo>
                    <a:pt x="615696" y="161544"/>
                  </a:lnTo>
                </a:path>
                <a:path w="972820" h="487679">
                  <a:moveTo>
                    <a:pt x="896111" y="161544"/>
                  </a:moveTo>
                  <a:lnTo>
                    <a:pt x="972311" y="161544"/>
                  </a:lnTo>
                </a:path>
                <a:path w="972820" h="487679">
                  <a:moveTo>
                    <a:pt x="0" y="0"/>
                  </a:moveTo>
                  <a:lnTo>
                    <a:pt x="615696" y="0"/>
                  </a:lnTo>
                </a:path>
                <a:path w="972820" h="487679">
                  <a:moveTo>
                    <a:pt x="896111" y="0"/>
                  </a:moveTo>
                  <a:lnTo>
                    <a:pt x="972311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7324344" y="2712719"/>
              <a:ext cx="280670" cy="826135"/>
            </a:xfrm>
            <a:custGeom>
              <a:avLst/>
              <a:gdLst/>
              <a:ahLst/>
              <a:cxnLst/>
              <a:rect l="l" t="t" r="r" b="b"/>
              <a:pathLst>
                <a:path w="280670" h="826135">
                  <a:moveTo>
                    <a:pt x="280415" y="0"/>
                  </a:moveTo>
                  <a:lnTo>
                    <a:pt x="0" y="0"/>
                  </a:lnTo>
                  <a:lnTo>
                    <a:pt x="0" y="826007"/>
                  </a:lnTo>
                  <a:lnTo>
                    <a:pt x="280415" y="826007"/>
                  </a:lnTo>
                  <a:lnTo>
                    <a:pt x="280415" y="0"/>
                  </a:lnTo>
                  <a:close/>
                </a:path>
              </a:pathLst>
            </a:custGeom>
            <a:solidFill>
              <a:srgbClr val="5382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7961376" y="2891027"/>
              <a:ext cx="972819" cy="487680"/>
            </a:xfrm>
            <a:custGeom>
              <a:avLst/>
              <a:gdLst/>
              <a:ahLst/>
              <a:cxnLst/>
              <a:rect l="l" t="t" r="r" b="b"/>
              <a:pathLst>
                <a:path w="972820" h="487679">
                  <a:moveTo>
                    <a:pt x="0" y="487680"/>
                  </a:moveTo>
                  <a:lnTo>
                    <a:pt x="615696" y="487680"/>
                  </a:lnTo>
                </a:path>
                <a:path w="972820" h="487679">
                  <a:moveTo>
                    <a:pt x="896112" y="487680"/>
                  </a:moveTo>
                  <a:lnTo>
                    <a:pt x="972312" y="487680"/>
                  </a:lnTo>
                </a:path>
                <a:path w="972820" h="487679">
                  <a:moveTo>
                    <a:pt x="0" y="323088"/>
                  </a:moveTo>
                  <a:lnTo>
                    <a:pt x="615696" y="323088"/>
                  </a:lnTo>
                </a:path>
                <a:path w="972820" h="487679">
                  <a:moveTo>
                    <a:pt x="896112" y="323088"/>
                  </a:moveTo>
                  <a:lnTo>
                    <a:pt x="972312" y="323088"/>
                  </a:lnTo>
                </a:path>
                <a:path w="972820" h="487679">
                  <a:moveTo>
                    <a:pt x="0" y="161544"/>
                  </a:moveTo>
                  <a:lnTo>
                    <a:pt x="615696" y="161544"/>
                  </a:lnTo>
                </a:path>
                <a:path w="972820" h="487679">
                  <a:moveTo>
                    <a:pt x="896112" y="161544"/>
                  </a:moveTo>
                  <a:lnTo>
                    <a:pt x="972312" y="161544"/>
                  </a:lnTo>
                </a:path>
                <a:path w="972820" h="487679">
                  <a:moveTo>
                    <a:pt x="0" y="0"/>
                  </a:moveTo>
                  <a:lnTo>
                    <a:pt x="615696" y="0"/>
                  </a:lnTo>
                </a:path>
                <a:path w="972820" h="487679">
                  <a:moveTo>
                    <a:pt x="896112" y="0"/>
                  </a:moveTo>
                  <a:lnTo>
                    <a:pt x="972312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577072" y="2825495"/>
              <a:ext cx="280670" cy="713740"/>
            </a:xfrm>
            <a:custGeom>
              <a:avLst/>
              <a:gdLst/>
              <a:ahLst/>
              <a:cxnLst/>
              <a:rect l="l" t="t" r="r" b="b"/>
              <a:pathLst>
                <a:path w="280670" h="713739">
                  <a:moveTo>
                    <a:pt x="280416" y="0"/>
                  </a:moveTo>
                  <a:lnTo>
                    <a:pt x="0" y="0"/>
                  </a:lnTo>
                  <a:lnTo>
                    <a:pt x="0" y="713231"/>
                  </a:lnTo>
                  <a:lnTo>
                    <a:pt x="280416" y="713231"/>
                  </a:lnTo>
                  <a:lnTo>
                    <a:pt x="280416" y="0"/>
                  </a:lnTo>
                  <a:close/>
                </a:path>
              </a:pathLst>
            </a:custGeom>
            <a:solidFill>
              <a:srgbClr val="5382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9214103" y="2891027"/>
              <a:ext cx="972819" cy="487680"/>
            </a:xfrm>
            <a:custGeom>
              <a:avLst/>
              <a:gdLst/>
              <a:ahLst/>
              <a:cxnLst/>
              <a:rect l="l" t="t" r="r" b="b"/>
              <a:pathLst>
                <a:path w="972820" h="487679">
                  <a:moveTo>
                    <a:pt x="0" y="487680"/>
                  </a:moveTo>
                  <a:lnTo>
                    <a:pt x="615696" y="487680"/>
                  </a:lnTo>
                </a:path>
                <a:path w="972820" h="487679">
                  <a:moveTo>
                    <a:pt x="896112" y="487680"/>
                  </a:moveTo>
                  <a:lnTo>
                    <a:pt x="972312" y="487680"/>
                  </a:lnTo>
                </a:path>
                <a:path w="972820" h="487679">
                  <a:moveTo>
                    <a:pt x="0" y="323088"/>
                  </a:moveTo>
                  <a:lnTo>
                    <a:pt x="615696" y="323088"/>
                  </a:lnTo>
                </a:path>
                <a:path w="972820" h="487679">
                  <a:moveTo>
                    <a:pt x="896112" y="323088"/>
                  </a:moveTo>
                  <a:lnTo>
                    <a:pt x="972312" y="323088"/>
                  </a:lnTo>
                </a:path>
                <a:path w="972820" h="487679">
                  <a:moveTo>
                    <a:pt x="0" y="161544"/>
                  </a:moveTo>
                  <a:lnTo>
                    <a:pt x="615696" y="161544"/>
                  </a:lnTo>
                </a:path>
                <a:path w="972820" h="487679">
                  <a:moveTo>
                    <a:pt x="896112" y="161544"/>
                  </a:moveTo>
                  <a:lnTo>
                    <a:pt x="972312" y="161544"/>
                  </a:lnTo>
                </a:path>
                <a:path w="972820" h="487679">
                  <a:moveTo>
                    <a:pt x="0" y="0"/>
                  </a:moveTo>
                  <a:lnTo>
                    <a:pt x="615696" y="0"/>
                  </a:lnTo>
                </a:path>
                <a:path w="972820" h="487679">
                  <a:moveTo>
                    <a:pt x="896112" y="0"/>
                  </a:moveTo>
                  <a:lnTo>
                    <a:pt x="972312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9829800" y="2785872"/>
              <a:ext cx="280670" cy="753110"/>
            </a:xfrm>
            <a:custGeom>
              <a:avLst/>
              <a:gdLst/>
              <a:ahLst/>
              <a:cxnLst/>
              <a:rect l="l" t="t" r="r" b="b"/>
              <a:pathLst>
                <a:path w="280670" h="753110">
                  <a:moveTo>
                    <a:pt x="280416" y="0"/>
                  </a:moveTo>
                  <a:lnTo>
                    <a:pt x="0" y="0"/>
                  </a:lnTo>
                  <a:lnTo>
                    <a:pt x="0" y="752855"/>
                  </a:lnTo>
                  <a:lnTo>
                    <a:pt x="280416" y="752855"/>
                  </a:lnTo>
                  <a:lnTo>
                    <a:pt x="280416" y="0"/>
                  </a:lnTo>
                  <a:close/>
                </a:path>
              </a:pathLst>
            </a:custGeom>
            <a:solidFill>
              <a:srgbClr val="5382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10469879" y="2891027"/>
              <a:ext cx="1559560" cy="487680"/>
            </a:xfrm>
            <a:custGeom>
              <a:avLst/>
              <a:gdLst/>
              <a:ahLst/>
              <a:cxnLst/>
              <a:rect l="l" t="t" r="r" b="b"/>
              <a:pathLst>
                <a:path w="1559559" h="487679">
                  <a:moveTo>
                    <a:pt x="0" y="487680"/>
                  </a:moveTo>
                  <a:lnTo>
                    <a:pt x="612648" y="487680"/>
                  </a:lnTo>
                </a:path>
                <a:path w="1559559" h="487679">
                  <a:moveTo>
                    <a:pt x="896112" y="487680"/>
                  </a:moveTo>
                  <a:lnTo>
                    <a:pt x="972312" y="487680"/>
                  </a:lnTo>
                </a:path>
                <a:path w="1559559" h="487679">
                  <a:moveTo>
                    <a:pt x="0" y="323088"/>
                  </a:moveTo>
                  <a:lnTo>
                    <a:pt x="612648" y="323088"/>
                  </a:lnTo>
                </a:path>
                <a:path w="1559559" h="487679">
                  <a:moveTo>
                    <a:pt x="896112" y="323088"/>
                  </a:moveTo>
                  <a:lnTo>
                    <a:pt x="972312" y="323088"/>
                  </a:lnTo>
                </a:path>
                <a:path w="1559559" h="487679">
                  <a:moveTo>
                    <a:pt x="0" y="161544"/>
                  </a:moveTo>
                  <a:lnTo>
                    <a:pt x="612648" y="161544"/>
                  </a:lnTo>
                </a:path>
                <a:path w="1559559" h="487679">
                  <a:moveTo>
                    <a:pt x="896112" y="161544"/>
                  </a:moveTo>
                  <a:lnTo>
                    <a:pt x="972312" y="161544"/>
                  </a:lnTo>
                </a:path>
                <a:path w="1559559" h="487679">
                  <a:moveTo>
                    <a:pt x="0" y="0"/>
                  </a:moveTo>
                  <a:lnTo>
                    <a:pt x="1559052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11082527" y="2898647"/>
              <a:ext cx="283845" cy="640080"/>
            </a:xfrm>
            <a:custGeom>
              <a:avLst/>
              <a:gdLst/>
              <a:ahLst/>
              <a:cxnLst/>
              <a:rect l="l" t="t" r="r" b="b"/>
              <a:pathLst>
                <a:path w="283845" h="640079">
                  <a:moveTo>
                    <a:pt x="283464" y="0"/>
                  </a:moveTo>
                  <a:lnTo>
                    <a:pt x="0" y="0"/>
                  </a:lnTo>
                  <a:lnTo>
                    <a:pt x="0" y="640079"/>
                  </a:lnTo>
                  <a:lnTo>
                    <a:pt x="283464" y="640079"/>
                  </a:lnTo>
                  <a:lnTo>
                    <a:pt x="283464" y="0"/>
                  </a:lnTo>
                  <a:close/>
                </a:path>
              </a:pathLst>
            </a:custGeom>
            <a:solidFill>
              <a:srgbClr val="5382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3253740" y="3214116"/>
              <a:ext cx="666115" cy="165100"/>
            </a:xfrm>
            <a:custGeom>
              <a:avLst/>
              <a:gdLst/>
              <a:ahLst/>
              <a:cxnLst/>
              <a:rect l="l" t="t" r="r" b="b"/>
              <a:pathLst>
                <a:path w="666114" h="165100">
                  <a:moveTo>
                    <a:pt x="0" y="164592"/>
                  </a:moveTo>
                  <a:lnTo>
                    <a:pt x="309372" y="164592"/>
                  </a:lnTo>
                </a:path>
                <a:path w="666114" h="165100">
                  <a:moveTo>
                    <a:pt x="589788" y="164592"/>
                  </a:moveTo>
                  <a:lnTo>
                    <a:pt x="665988" y="164592"/>
                  </a:lnTo>
                </a:path>
                <a:path w="666114" h="165100">
                  <a:moveTo>
                    <a:pt x="0" y="0"/>
                  </a:moveTo>
                  <a:lnTo>
                    <a:pt x="309372" y="0"/>
                  </a:lnTo>
                </a:path>
                <a:path w="666114" h="165100">
                  <a:moveTo>
                    <a:pt x="589788" y="0"/>
                  </a:moveTo>
                  <a:lnTo>
                    <a:pt x="665988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3563112" y="3118104"/>
              <a:ext cx="280670" cy="421005"/>
            </a:xfrm>
            <a:custGeom>
              <a:avLst/>
              <a:gdLst/>
              <a:ahLst/>
              <a:cxnLst/>
              <a:rect l="l" t="t" r="r" b="b"/>
              <a:pathLst>
                <a:path w="280670" h="421004">
                  <a:moveTo>
                    <a:pt x="280415" y="0"/>
                  </a:moveTo>
                  <a:lnTo>
                    <a:pt x="0" y="0"/>
                  </a:lnTo>
                  <a:lnTo>
                    <a:pt x="0" y="420624"/>
                  </a:lnTo>
                  <a:lnTo>
                    <a:pt x="280415" y="420624"/>
                  </a:lnTo>
                  <a:lnTo>
                    <a:pt x="280415" y="0"/>
                  </a:lnTo>
                  <a:close/>
                </a:path>
              </a:pathLst>
            </a:custGeom>
            <a:solidFill>
              <a:srgbClr val="5382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4200144" y="3052572"/>
              <a:ext cx="972819" cy="326390"/>
            </a:xfrm>
            <a:custGeom>
              <a:avLst/>
              <a:gdLst/>
              <a:ahLst/>
              <a:cxnLst/>
              <a:rect l="l" t="t" r="r" b="b"/>
              <a:pathLst>
                <a:path w="972820" h="326389">
                  <a:moveTo>
                    <a:pt x="0" y="326136"/>
                  </a:moveTo>
                  <a:lnTo>
                    <a:pt x="615695" y="326136"/>
                  </a:lnTo>
                </a:path>
                <a:path w="972820" h="326389">
                  <a:moveTo>
                    <a:pt x="896111" y="326136"/>
                  </a:moveTo>
                  <a:lnTo>
                    <a:pt x="972311" y="326136"/>
                  </a:lnTo>
                </a:path>
                <a:path w="972820" h="326389">
                  <a:moveTo>
                    <a:pt x="0" y="161543"/>
                  </a:moveTo>
                  <a:lnTo>
                    <a:pt x="615695" y="161543"/>
                  </a:lnTo>
                </a:path>
                <a:path w="972820" h="326389">
                  <a:moveTo>
                    <a:pt x="896111" y="161543"/>
                  </a:moveTo>
                  <a:lnTo>
                    <a:pt x="972311" y="161543"/>
                  </a:lnTo>
                </a:path>
                <a:path w="972820" h="326389">
                  <a:moveTo>
                    <a:pt x="0" y="0"/>
                  </a:moveTo>
                  <a:lnTo>
                    <a:pt x="972311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4815839" y="3078479"/>
              <a:ext cx="280670" cy="460375"/>
            </a:xfrm>
            <a:custGeom>
              <a:avLst/>
              <a:gdLst/>
              <a:ahLst/>
              <a:cxnLst/>
              <a:rect l="l" t="t" r="r" b="b"/>
              <a:pathLst>
                <a:path w="280670" h="460375">
                  <a:moveTo>
                    <a:pt x="280415" y="0"/>
                  </a:moveTo>
                  <a:lnTo>
                    <a:pt x="0" y="0"/>
                  </a:lnTo>
                  <a:lnTo>
                    <a:pt x="0" y="460248"/>
                  </a:lnTo>
                  <a:lnTo>
                    <a:pt x="280415" y="460248"/>
                  </a:lnTo>
                  <a:lnTo>
                    <a:pt x="280415" y="0"/>
                  </a:lnTo>
                  <a:close/>
                </a:path>
              </a:pathLst>
            </a:custGeom>
            <a:solidFill>
              <a:srgbClr val="5382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3253740" y="2891027"/>
              <a:ext cx="1918970" cy="0"/>
            </a:xfrm>
            <a:custGeom>
              <a:avLst/>
              <a:gdLst/>
              <a:ahLst/>
              <a:cxnLst/>
              <a:rect l="l" t="t" r="r" b="b"/>
              <a:pathLst>
                <a:path w="1918970">
                  <a:moveTo>
                    <a:pt x="0" y="0"/>
                  </a:moveTo>
                  <a:lnTo>
                    <a:pt x="1918715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3919728" y="2087879"/>
              <a:ext cx="6550659" cy="1450975"/>
            </a:xfrm>
            <a:custGeom>
              <a:avLst/>
              <a:gdLst/>
              <a:ahLst/>
              <a:cxnLst/>
              <a:rect l="l" t="t" r="r" b="b"/>
              <a:pathLst>
                <a:path w="6550659" h="1450975">
                  <a:moveTo>
                    <a:pt x="280416" y="832104"/>
                  </a:moveTo>
                  <a:lnTo>
                    <a:pt x="0" y="832104"/>
                  </a:lnTo>
                  <a:lnTo>
                    <a:pt x="0" y="1450848"/>
                  </a:lnTo>
                  <a:lnTo>
                    <a:pt x="280416" y="1450848"/>
                  </a:lnTo>
                  <a:lnTo>
                    <a:pt x="280416" y="832104"/>
                  </a:lnTo>
                  <a:close/>
                </a:path>
                <a:path w="6550659" h="1450975">
                  <a:moveTo>
                    <a:pt x="1533144" y="481584"/>
                  </a:moveTo>
                  <a:lnTo>
                    <a:pt x="1252728" y="481584"/>
                  </a:lnTo>
                  <a:lnTo>
                    <a:pt x="1252728" y="1450848"/>
                  </a:lnTo>
                  <a:lnTo>
                    <a:pt x="1533144" y="1450848"/>
                  </a:lnTo>
                  <a:lnTo>
                    <a:pt x="1533144" y="481584"/>
                  </a:lnTo>
                  <a:close/>
                </a:path>
                <a:path w="6550659" h="1450975">
                  <a:moveTo>
                    <a:pt x="2788920" y="0"/>
                  </a:moveTo>
                  <a:lnTo>
                    <a:pt x="2505456" y="0"/>
                  </a:lnTo>
                  <a:lnTo>
                    <a:pt x="2505456" y="1450848"/>
                  </a:lnTo>
                  <a:lnTo>
                    <a:pt x="2788920" y="1450848"/>
                  </a:lnTo>
                  <a:lnTo>
                    <a:pt x="2788920" y="0"/>
                  </a:lnTo>
                  <a:close/>
                </a:path>
                <a:path w="6550659" h="1450975">
                  <a:moveTo>
                    <a:pt x="4041648" y="173736"/>
                  </a:moveTo>
                  <a:lnTo>
                    <a:pt x="3761232" y="173736"/>
                  </a:lnTo>
                  <a:lnTo>
                    <a:pt x="3761232" y="1450848"/>
                  </a:lnTo>
                  <a:lnTo>
                    <a:pt x="4041648" y="1450848"/>
                  </a:lnTo>
                  <a:lnTo>
                    <a:pt x="4041648" y="173736"/>
                  </a:lnTo>
                  <a:close/>
                </a:path>
                <a:path w="6550659" h="1450975">
                  <a:moveTo>
                    <a:pt x="5294376" y="173736"/>
                  </a:moveTo>
                  <a:lnTo>
                    <a:pt x="5013960" y="173736"/>
                  </a:lnTo>
                  <a:lnTo>
                    <a:pt x="5013960" y="1450848"/>
                  </a:lnTo>
                  <a:lnTo>
                    <a:pt x="5294376" y="1450848"/>
                  </a:lnTo>
                  <a:lnTo>
                    <a:pt x="5294376" y="173736"/>
                  </a:lnTo>
                  <a:close/>
                </a:path>
                <a:path w="6550659" h="1450975">
                  <a:moveTo>
                    <a:pt x="6550152" y="704088"/>
                  </a:moveTo>
                  <a:lnTo>
                    <a:pt x="6266688" y="704088"/>
                  </a:lnTo>
                  <a:lnTo>
                    <a:pt x="6266688" y="1450848"/>
                  </a:lnTo>
                  <a:lnTo>
                    <a:pt x="6550152" y="1450848"/>
                  </a:lnTo>
                  <a:lnTo>
                    <a:pt x="6550152" y="704088"/>
                  </a:lnTo>
                  <a:close/>
                </a:path>
              </a:pathLst>
            </a:custGeom>
            <a:solidFill>
              <a:srgbClr val="2E54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11722608" y="3214116"/>
              <a:ext cx="306705" cy="165100"/>
            </a:xfrm>
            <a:custGeom>
              <a:avLst/>
              <a:gdLst/>
              <a:ahLst/>
              <a:cxnLst/>
              <a:rect l="l" t="t" r="r" b="b"/>
              <a:pathLst>
                <a:path w="306704" h="165100">
                  <a:moveTo>
                    <a:pt x="0" y="164592"/>
                  </a:moveTo>
                  <a:lnTo>
                    <a:pt x="306324" y="164592"/>
                  </a:lnTo>
                </a:path>
                <a:path w="306704" h="165100">
                  <a:moveTo>
                    <a:pt x="0" y="0"/>
                  </a:moveTo>
                  <a:lnTo>
                    <a:pt x="306324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11442191" y="3029711"/>
              <a:ext cx="280670" cy="509270"/>
            </a:xfrm>
            <a:custGeom>
              <a:avLst/>
              <a:gdLst/>
              <a:ahLst/>
              <a:cxnLst/>
              <a:rect l="l" t="t" r="r" b="b"/>
              <a:pathLst>
                <a:path w="280670" h="509270">
                  <a:moveTo>
                    <a:pt x="280415" y="0"/>
                  </a:moveTo>
                  <a:lnTo>
                    <a:pt x="0" y="0"/>
                  </a:lnTo>
                  <a:lnTo>
                    <a:pt x="0" y="509015"/>
                  </a:lnTo>
                  <a:lnTo>
                    <a:pt x="280415" y="509015"/>
                  </a:lnTo>
                  <a:lnTo>
                    <a:pt x="280415" y="0"/>
                  </a:lnTo>
                  <a:close/>
                </a:path>
              </a:pathLst>
            </a:custGeom>
            <a:solidFill>
              <a:srgbClr val="2E54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3253740" y="3540251"/>
              <a:ext cx="8775700" cy="0"/>
            </a:xfrm>
            <a:custGeom>
              <a:avLst/>
              <a:gdLst/>
              <a:ahLst/>
              <a:cxnLst/>
              <a:rect l="l" t="t" r="r" b="b"/>
              <a:pathLst>
                <a:path w="8775700">
                  <a:moveTo>
                    <a:pt x="0" y="0"/>
                  </a:moveTo>
                  <a:lnTo>
                    <a:pt x="8775192" y="0"/>
                  </a:lnTo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4" name="object 134"/>
          <p:cNvSpPr txBox="1"/>
          <p:nvPr/>
        </p:nvSpPr>
        <p:spPr>
          <a:xfrm>
            <a:off x="4887595" y="2862529"/>
            <a:ext cx="141605" cy="1651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57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3241039" y="2903601"/>
            <a:ext cx="69151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405130" algn="l"/>
                <a:tab pos="678180" algn="l"/>
              </a:tabLst>
            </a:pPr>
            <a:r>
              <a:rPr sz="900" u="sng" dirty="0">
                <a:solidFill>
                  <a:srgbClr val="404040"/>
                </a:solidFill>
                <a:uFill>
                  <a:solidFill>
                    <a:srgbClr val="D9D9D9"/>
                  </a:solidFill>
                </a:uFill>
                <a:latin typeface="Calibri"/>
                <a:cs typeface="Calibri"/>
              </a:rPr>
              <a:t> 	52	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3241039" y="2253234"/>
            <a:ext cx="319722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2882265" algn="l"/>
                <a:tab pos="3183890" algn="l"/>
              </a:tabLst>
            </a:pPr>
            <a:r>
              <a:rPr sz="900" u="sng" dirty="0">
                <a:solidFill>
                  <a:srgbClr val="404040"/>
                </a:solidFill>
                <a:uFill>
                  <a:solidFill>
                    <a:srgbClr val="D9D9D9"/>
                  </a:solidFill>
                </a:uFill>
                <a:latin typeface="Calibri"/>
                <a:cs typeface="Calibri"/>
              </a:rPr>
              <a:t> 	</a:t>
            </a:r>
            <a:r>
              <a:rPr sz="900" u="sng" spc="-5" dirty="0">
                <a:solidFill>
                  <a:srgbClr val="404040"/>
                </a:solidFill>
                <a:uFill>
                  <a:solidFill>
                    <a:srgbClr val="D9D9D9"/>
                  </a:solidFill>
                </a:uFill>
                <a:latin typeface="Calibri"/>
                <a:cs typeface="Calibri"/>
              </a:rPr>
              <a:t>132	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7364730" y="2497073"/>
            <a:ext cx="19939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102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8649081" y="2610992"/>
            <a:ext cx="14160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88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11156950" y="2684145"/>
            <a:ext cx="14160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spc="-5" dirty="0">
                <a:solidFill>
                  <a:srgbClr val="404040"/>
                </a:solidFill>
                <a:latin typeface="Calibri"/>
                <a:cs typeface="Calibri"/>
              </a:rPr>
              <a:t>79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3944873" y="2704338"/>
            <a:ext cx="230504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5" dirty="0">
                <a:solidFill>
                  <a:srgbClr val="001F5F"/>
                </a:solidFill>
                <a:latin typeface="Calibri"/>
                <a:cs typeface="Calibri"/>
              </a:rPr>
              <a:t>76.</a:t>
            </a:r>
            <a:r>
              <a:rPr sz="900" b="1" spc="5" dirty="0">
                <a:solidFill>
                  <a:srgbClr val="001F5F"/>
                </a:solidFill>
                <a:latin typeface="Calibri"/>
                <a:cs typeface="Calibri"/>
              </a:rPr>
              <a:t>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6425310" y="1871853"/>
            <a:ext cx="28892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900" b="1" spc="-5" dirty="0">
                <a:solidFill>
                  <a:srgbClr val="001F5F"/>
                </a:solidFill>
                <a:latin typeface="Calibri"/>
                <a:cs typeface="Calibri"/>
              </a:rPr>
              <a:t>178.</a:t>
            </a:r>
            <a:r>
              <a:rPr sz="900" b="1" spc="5" dirty="0">
                <a:solidFill>
                  <a:srgbClr val="001F5F"/>
                </a:solidFill>
                <a:latin typeface="Calibri"/>
                <a:cs typeface="Calibri"/>
              </a:rPr>
              <a:t>9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7679181" y="2047494"/>
            <a:ext cx="154241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1266190" algn="l"/>
              </a:tabLst>
            </a:pPr>
            <a:r>
              <a:rPr sz="900" b="1" spc="-5" dirty="0">
                <a:solidFill>
                  <a:srgbClr val="001F5F"/>
                </a:solidFill>
                <a:latin typeface="Calibri"/>
                <a:cs typeface="Calibri"/>
              </a:rPr>
              <a:t>157.</a:t>
            </a:r>
            <a:r>
              <a:rPr sz="900" b="1" spc="5" dirty="0">
                <a:solidFill>
                  <a:srgbClr val="001F5F"/>
                </a:solidFill>
                <a:latin typeface="Calibri"/>
                <a:cs typeface="Calibri"/>
              </a:rPr>
              <a:t>3</a:t>
            </a:r>
            <a:r>
              <a:rPr sz="900" b="1" dirty="0">
                <a:solidFill>
                  <a:srgbClr val="001F5F"/>
                </a:solidFill>
                <a:latin typeface="Calibri"/>
                <a:cs typeface="Calibri"/>
              </a:rPr>
              <a:t>	</a:t>
            </a:r>
            <a:r>
              <a:rPr sz="900" b="1" spc="-5" dirty="0">
                <a:solidFill>
                  <a:srgbClr val="001F5F"/>
                </a:solidFill>
                <a:latin typeface="Calibri"/>
                <a:cs typeface="Calibri"/>
              </a:rPr>
              <a:t>157.</a:t>
            </a:r>
            <a:r>
              <a:rPr sz="900" b="1" spc="5" dirty="0">
                <a:solidFill>
                  <a:srgbClr val="001F5F"/>
                </a:solidFill>
                <a:latin typeface="Calibri"/>
                <a:cs typeface="Calibri"/>
              </a:rPr>
              <a:t>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9201404" y="2577465"/>
            <a:ext cx="2840355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713740" algn="l"/>
                <a:tab pos="1025525" algn="l"/>
                <a:tab pos="2827020" algn="l"/>
              </a:tabLst>
            </a:pPr>
            <a:r>
              <a:rPr sz="1350" u="sng" baseline="3086" dirty="0">
                <a:solidFill>
                  <a:srgbClr val="404040"/>
                </a:solidFill>
                <a:uFill>
                  <a:solidFill>
                    <a:srgbClr val="D9D9D9"/>
                  </a:solidFill>
                </a:uFill>
                <a:latin typeface="Calibri"/>
                <a:cs typeface="Calibri"/>
              </a:rPr>
              <a:t> 	93	</a:t>
            </a:r>
            <a:r>
              <a:rPr sz="900" b="1" u="sng" spc="-5" dirty="0">
                <a:solidFill>
                  <a:srgbClr val="001F5F"/>
                </a:solidFill>
                <a:uFill>
                  <a:solidFill>
                    <a:srgbClr val="D9D9D9"/>
                  </a:solidFill>
                </a:uFill>
                <a:latin typeface="Calibri"/>
                <a:cs typeface="Calibri"/>
              </a:rPr>
              <a:t>92.1	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4" name="object 144"/>
          <p:cNvSpPr txBox="1"/>
          <p:nvPr/>
        </p:nvSpPr>
        <p:spPr>
          <a:xfrm>
            <a:off x="11468481" y="2814954"/>
            <a:ext cx="596900" cy="1644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  <a:tabLst>
                <a:tab pos="583565" algn="l"/>
              </a:tabLst>
            </a:pPr>
            <a:r>
              <a:rPr sz="900" b="1" spc="-5" dirty="0">
                <a:solidFill>
                  <a:srgbClr val="001F5F"/>
                </a:solidFill>
                <a:latin typeface="Calibri"/>
                <a:cs typeface="Calibri"/>
              </a:rPr>
              <a:t>62.9</a:t>
            </a:r>
            <a:r>
              <a:rPr sz="900" b="1" spc="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900" b="1" u="sng" dirty="0">
                <a:solidFill>
                  <a:srgbClr val="001F5F"/>
                </a:solidFill>
                <a:uFill>
                  <a:solidFill>
                    <a:srgbClr val="D9D9D9"/>
                  </a:solidFill>
                </a:uFill>
                <a:latin typeface="Calibri"/>
                <a:cs typeface="Calibri"/>
              </a:rPr>
              <a:t> 	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5" name="object 145"/>
          <p:cNvSpPr txBox="1"/>
          <p:nvPr/>
        </p:nvSpPr>
        <p:spPr>
          <a:xfrm>
            <a:off x="2937382" y="1797100"/>
            <a:ext cx="2548255" cy="181483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00"/>
              </a:spcBef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200</a:t>
            </a:r>
            <a:endParaRPr sz="900" dirty="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  <a:spcBef>
                <a:spcPts val="200"/>
              </a:spcBef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180</a:t>
            </a:r>
            <a:endParaRPr sz="900" dirty="0">
              <a:latin typeface="Calibri"/>
              <a:cs typeface="Calibri"/>
            </a:endParaRPr>
          </a:p>
          <a:p>
            <a:pPr marL="38100">
              <a:lnSpc>
                <a:spcPct val="100000"/>
              </a:lnSpc>
              <a:spcBef>
                <a:spcPts val="200"/>
              </a:spcBef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160</a:t>
            </a:r>
            <a:endParaRPr sz="900" dirty="0">
              <a:latin typeface="Calibri"/>
              <a:cs typeface="Calibri"/>
            </a:endParaRPr>
          </a:p>
          <a:p>
            <a:pPr marL="38100">
              <a:lnSpc>
                <a:spcPts val="1000"/>
              </a:lnSpc>
              <a:spcBef>
                <a:spcPts val="555"/>
              </a:spcBef>
              <a:tabLst>
                <a:tab pos="2245995" algn="l"/>
              </a:tabLst>
            </a:pPr>
            <a:r>
              <a:rPr sz="1350" baseline="21604" dirty="0">
                <a:solidFill>
                  <a:srgbClr val="585858"/>
                </a:solidFill>
                <a:latin typeface="Calibri"/>
                <a:cs typeface="Calibri"/>
              </a:rPr>
              <a:t>140	</a:t>
            </a:r>
            <a:r>
              <a:rPr sz="900" b="1" spc="-5" dirty="0">
                <a:solidFill>
                  <a:srgbClr val="001F5F"/>
                </a:solidFill>
                <a:latin typeface="Calibri"/>
                <a:cs typeface="Calibri"/>
              </a:rPr>
              <a:t>119.6</a:t>
            </a:r>
            <a:endParaRPr sz="900" dirty="0">
              <a:latin typeface="Calibri"/>
              <a:cs typeface="Calibri"/>
            </a:endParaRPr>
          </a:p>
          <a:p>
            <a:pPr marL="38100">
              <a:lnSpc>
                <a:spcPts val="1000"/>
              </a:lnSpc>
              <a:tabLst>
                <a:tab pos="2258060" algn="l"/>
              </a:tabLst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120    </a:t>
            </a:r>
            <a:r>
              <a:rPr sz="900" u="sng" spc="-5" dirty="0">
                <a:solidFill>
                  <a:srgbClr val="585858"/>
                </a:solidFill>
                <a:uFill>
                  <a:solidFill>
                    <a:srgbClr val="D9D9D9"/>
                  </a:solidFill>
                </a:uFill>
                <a:latin typeface="Calibri"/>
                <a:cs typeface="Calibri"/>
              </a:rPr>
              <a:t> 	</a:t>
            </a:r>
            <a:endParaRPr sz="900" dirty="0">
              <a:latin typeface="Calibri"/>
              <a:cs typeface="Calibri"/>
            </a:endParaRPr>
          </a:p>
          <a:p>
            <a:pPr marR="2327910" algn="r">
              <a:lnSpc>
                <a:spcPct val="100000"/>
              </a:lnSpc>
              <a:spcBef>
                <a:spcPts val="200"/>
              </a:spcBef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100</a:t>
            </a:r>
            <a:endParaRPr sz="900" dirty="0">
              <a:latin typeface="Calibri"/>
              <a:cs typeface="Calibri"/>
            </a:endParaRPr>
          </a:p>
          <a:p>
            <a:pPr marR="2327910" algn="r">
              <a:lnSpc>
                <a:spcPct val="100000"/>
              </a:lnSpc>
              <a:spcBef>
                <a:spcPts val="200"/>
              </a:spcBef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80</a:t>
            </a:r>
            <a:endParaRPr sz="900" dirty="0">
              <a:latin typeface="Calibri"/>
              <a:cs typeface="Calibri"/>
            </a:endParaRPr>
          </a:p>
          <a:p>
            <a:pPr marR="2327910" algn="r">
              <a:lnSpc>
                <a:spcPct val="100000"/>
              </a:lnSpc>
              <a:spcBef>
                <a:spcPts val="200"/>
              </a:spcBef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60</a:t>
            </a:r>
            <a:endParaRPr sz="900" dirty="0">
              <a:latin typeface="Calibri"/>
              <a:cs typeface="Calibri"/>
            </a:endParaRPr>
          </a:p>
          <a:p>
            <a:pPr marR="2327910" algn="r">
              <a:lnSpc>
                <a:spcPct val="100000"/>
              </a:lnSpc>
              <a:spcBef>
                <a:spcPts val="204"/>
              </a:spcBef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40</a:t>
            </a:r>
            <a:endParaRPr sz="900" dirty="0">
              <a:latin typeface="Calibri"/>
              <a:cs typeface="Calibri"/>
            </a:endParaRPr>
          </a:p>
          <a:p>
            <a:pPr marR="2327910" algn="r">
              <a:lnSpc>
                <a:spcPct val="100000"/>
              </a:lnSpc>
              <a:spcBef>
                <a:spcPts val="195"/>
              </a:spcBef>
            </a:pPr>
            <a:r>
              <a:rPr sz="900" spc="-5" dirty="0">
                <a:solidFill>
                  <a:srgbClr val="585858"/>
                </a:solidFill>
                <a:latin typeface="Calibri"/>
                <a:cs typeface="Calibri"/>
              </a:rPr>
              <a:t>20</a:t>
            </a:r>
            <a:endParaRPr sz="900" dirty="0">
              <a:latin typeface="Calibri"/>
              <a:cs typeface="Calibri"/>
            </a:endParaRPr>
          </a:p>
          <a:p>
            <a:pPr marR="2327275" algn="r">
              <a:lnSpc>
                <a:spcPct val="100000"/>
              </a:lnSpc>
              <a:spcBef>
                <a:spcPts val="204"/>
              </a:spcBef>
            </a:pPr>
            <a:r>
              <a:rPr sz="900" spc="5" dirty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 dirty="0">
              <a:latin typeface="Calibri"/>
              <a:cs typeface="Calibri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3602482" y="3603752"/>
            <a:ext cx="55880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Chemistry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4928108" y="3603752"/>
            <a:ext cx="41529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15" dirty="0">
                <a:solidFill>
                  <a:srgbClr val="001F5F"/>
                </a:solidFill>
                <a:latin typeface="Calibri"/>
                <a:cs typeface="Calibri"/>
              </a:rPr>
              <a:t>B</a:t>
            </a:r>
            <a:r>
              <a:rPr sz="1000" b="1" spc="15" dirty="0">
                <a:solidFill>
                  <a:srgbClr val="001F5F"/>
                </a:solidFill>
                <a:latin typeface="Calibri"/>
                <a:cs typeface="Calibri"/>
              </a:rPr>
              <a:t>i</a:t>
            </a:r>
            <a:r>
              <a:rPr sz="1000" b="1" spc="-15" dirty="0">
                <a:solidFill>
                  <a:srgbClr val="001F5F"/>
                </a:solidFill>
                <a:latin typeface="Calibri"/>
                <a:cs typeface="Calibri"/>
              </a:rPr>
              <a:t>o</a:t>
            </a:r>
            <a:r>
              <a:rPr sz="1000" b="1" spc="-10" dirty="0">
                <a:solidFill>
                  <a:srgbClr val="001F5F"/>
                </a:solidFill>
                <a:latin typeface="Calibri"/>
                <a:cs typeface="Calibri"/>
              </a:rPr>
              <a:t>l</a:t>
            </a:r>
            <a:r>
              <a:rPr sz="1000" b="1" spc="5" dirty="0">
                <a:solidFill>
                  <a:srgbClr val="001F5F"/>
                </a:solidFill>
                <a:latin typeface="Calibri"/>
                <a:cs typeface="Calibri"/>
              </a:rPr>
              <a:t>o</a:t>
            </a:r>
            <a:r>
              <a:rPr sz="1000" b="1" spc="-25" dirty="0">
                <a:solidFill>
                  <a:srgbClr val="001F5F"/>
                </a:solidFill>
                <a:latin typeface="Calibri"/>
                <a:cs typeface="Calibri"/>
              </a:rPr>
              <a:t>g</a:t>
            </a:r>
            <a:r>
              <a:rPr sz="1000" b="1" dirty="0">
                <a:solidFill>
                  <a:srgbClr val="001F5F"/>
                </a:solidFill>
                <a:latin typeface="Calibri"/>
                <a:cs typeface="Calibri"/>
              </a:rPr>
              <a:t>y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6083934" y="3603752"/>
            <a:ext cx="61341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Agriculture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7391145" y="3603752"/>
            <a:ext cx="47625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dirty="0">
                <a:solidFill>
                  <a:srgbClr val="001F5F"/>
                </a:solidFill>
                <a:latin typeface="Calibri"/>
                <a:cs typeface="Calibri"/>
              </a:rPr>
              <a:t>T</a:t>
            </a: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e</a:t>
            </a:r>
            <a:r>
              <a:rPr sz="1000" b="1" spc="-15" dirty="0">
                <a:solidFill>
                  <a:srgbClr val="001F5F"/>
                </a:solidFill>
                <a:latin typeface="Calibri"/>
                <a:cs typeface="Calibri"/>
              </a:rPr>
              <a:t>ch</a:t>
            </a:r>
            <a:r>
              <a:rPr sz="1000" b="1" spc="10" dirty="0">
                <a:solidFill>
                  <a:srgbClr val="001F5F"/>
                </a:solidFill>
                <a:latin typeface="Calibri"/>
                <a:cs typeface="Calibri"/>
              </a:rPr>
              <a:t>n</a:t>
            </a:r>
            <a:r>
              <a:rPr sz="1000" b="1" spc="-10" dirty="0">
                <a:solidFill>
                  <a:srgbClr val="001F5F"/>
                </a:solidFill>
                <a:latin typeface="Calibri"/>
                <a:cs typeface="Calibri"/>
              </a:rPr>
              <a:t>i</a:t>
            </a:r>
            <a:r>
              <a:rPr sz="1000" b="1" spc="-15" dirty="0">
                <a:solidFill>
                  <a:srgbClr val="001F5F"/>
                </a:solidFill>
                <a:latin typeface="Calibri"/>
                <a:cs typeface="Calibri"/>
              </a:rPr>
              <a:t>c</a:t>
            </a:r>
            <a:r>
              <a:rPr sz="1000" b="1" dirty="0">
                <a:solidFill>
                  <a:srgbClr val="001F5F"/>
                </a:solidFill>
                <a:latin typeface="Calibri"/>
                <a:cs typeface="Calibri"/>
              </a:rPr>
              <a:t>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8484869" y="3603752"/>
            <a:ext cx="798830" cy="33464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 indent="26670">
              <a:lnSpc>
                <a:spcPct val="101800"/>
              </a:lnSpc>
              <a:spcBef>
                <a:spcPts val="85"/>
              </a:spcBef>
            </a:pP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Medicine </a:t>
            </a:r>
            <a:r>
              <a:rPr sz="1000" b="1" dirty="0">
                <a:solidFill>
                  <a:srgbClr val="001F5F"/>
                </a:solidFill>
                <a:latin typeface="Calibri"/>
                <a:cs typeface="Calibri"/>
              </a:rPr>
              <a:t>and </a:t>
            </a:r>
            <a:r>
              <a:rPr sz="1000" b="1" spc="-2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000" b="1" spc="-10" dirty="0">
                <a:solidFill>
                  <a:srgbClr val="001F5F"/>
                </a:solidFill>
                <a:latin typeface="Calibri"/>
                <a:cs typeface="Calibri"/>
              </a:rPr>
              <a:t>f</a:t>
            </a:r>
            <a:r>
              <a:rPr sz="1000" b="1" spc="5" dirty="0">
                <a:solidFill>
                  <a:srgbClr val="001F5F"/>
                </a:solidFill>
                <a:latin typeface="Calibri"/>
                <a:cs typeface="Calibri"/>
              </a:rPr>
              <a:t>a</a:t>
            </a: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r</a:t>
            </a:r>
            <a:r>
              <a:rPr sz="1000" b="1" spc="-25" dirty="0">
                <a:solidFill>
                  <a:srgbClr val="001F5F"/>
                </a:solidFill>
                <a:latin typeface="Calibri"/>
                <a:cs typeface="Calibri"/>
              </a:rPr>
              <a:t>m</a:t>
            </a:r>
            <a:r>
              <a:rPr sz="1000" b="1" spc="5" dirty="0">
                <a:solidFill>
                  <a:srgbClr val="001F5F"/>
                </a:solidFill>
                <a:latin typeface="Calibri"/>
                <a:cs typeface="Calibri"/>
              </a:rPr>
              <a:t>a</a:t>
            </a:r>
            <a:r>
              <a:rPr sz="1000" b="1" spc="-15" dirty="0">
                <a:solidFill>
                  <a:srgbClr val="001F5F"/>
                </a:solidFill>
                <a:latin typeface="Calibri"/>
                <a:cs typeface="Calibri"/>
              </a:rPr>
              <a:t>c</a:t>
            </a: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e</a:t>
            </a:r>
            <a:r>
              <a:rPr sz="1000" b="1" spc="10" dirty="0">
                <a:solidFill>
                  <a:srgbClr val="001F5F"/>
                </a:solidFill>
                <a:latin typeface="Calibri"/>
                <a:cs typeface="Calibri"/>
              </a:rPr>
              <a:t>u</a:t>
            </a:r>
            <a:r>
              <a:rPr sz="1000" b="1" spc="-15" dirty="0">
                <a:solidFill>
                  <a:srgbClr val="001F5F"/>
                </a:solidFill>
                <a:latin typeface="Calibri"/>
                <a:cs typeface="Calibri"/>
              </a:rPr>
              <a:t>t</a:t>
            </a:r>
            <a:r>
              <a:rPr sz="1000" b="1" spc="-10" dirty="0">
                <a:solidFill>
                  <a:srgbClr val="001F5F"/>
                </a:solidFill>
                <a:latin typeface="Calibri"/>
                <a:cs typeface="Calibri"/>
              </a:rPr>
              <a:t>i</a:t>
            </a:r>
            <a:r>
              <a:rPr sz="1000" b="1" spc="5" dirty="0">
                <a:solidFill>
                  <a:srgbClr val="001F5F"/>
                </a:solidFill>
                <a:latin typeface="Calibri"/>
                <a:cs typeface="Calibri"/>
              </a:rPr>
              <a:t>c</a:t>
            </a:r>
            <a:r>
              <a:rPr sz="1000" b="1" spc="-20" dirty="0">
                <a:solidFill>
                  <a:srgbClr val="001F5F"/>
                </a:solidFill>
                <a:latin typeface="Calibri"/>
                <a:cs typeface="Calibri"/>
              </a:rPr>
              <a:t>a</a:t>
            </a:r>
            <a:r>
              <a:rPr sz="1000" b="1" spc="15" dirty="0">
                <a:solidFill>
                  <a:srgbClr val="001F5F"/>
                </a:solidFill>
                <a:latin typeface="Calibri"/>
                <a:cs typeface="Calibri"/>
              </a:rPr>
              <a:t>l</a:t>
            </a:r>
            <a:r>
              <a:rPr sz="1000" b="1" dirty="0">
                <a:solidFill>
                  <a:srgbClr val="001F5F"/>
                </a:solidFill>
                <a:latin typeface="Calibri"/>
                <a:cs typeface="Calibri"/>
              </a:rPr>
              <a:t>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9755885" y="3603752"/>
            <a:ext cx="79248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Social</a:t>
            </a:r>
            <a:r>
              <a:rPr sz="1000" b="1" spc="-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subjects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10820145" y="3603752"/>
            <a:ext cx="1170305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International</a:t>
            </a:r>
            <a:r>
              <a:rPr sz="1000" b="1" spc="-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000" b="1" spc="-5" dirty="0">
                <a:solidFill>
                  <a:srgbClr val="001F5F"/>
                </a:solidFill>
                <a:latin typeface="Calibri"/>
                <a:cs typeface="Calibri"/>
              </a:rPr>
              <a:t>projects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3241039" y="1724609"/>
            <a:ext cx="8801100" cy="194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8787765" algn="l"/>
              </a:tabLst>
            </a:pPr>
            <a:r>
              <a:rPr sz="1100" b="1" u="sng" dirty="0">
                <a:solidFill>
                  <a:srgbClr val="800000"/>
                </a:solidFill>
                <a:uFill>
                  <a:solidFill>
                    <a:srgbClr val="D9D9D9"/>
                  </a:solidFill>
                </a:uFill>
                <a:latin typeface="Arial"/>
                <a:cs typeface="Arial"/>
              </a:rPr>
              <a:t>  </a:t>
            </a:r>
            <a:r>
              <a:rPr sz="1100" b="1" u="sng" spc="105" dirty="0">
                <a:solidFill>
                  <a:srgbClr val="800000"/>
                </a:solidFill>
                <a:uFill>
                  <a:solidFill>
                    <a:srgbClr val="D9D9D9"/>
                  </a:solidFill>
                </a:uFill>
                <a:latin typeface="Arial"/>
                <a:cs typeface="Arial"/>
              </a:rPr>
              <a:t> </a:t>
            </a:r>
            <a:r>
              <a:rPr sz="1100" b="1" u="sng" spc="-10" dirty="0">
                <a:solidFill>
                  <a:srgbClr val="800000"/>
                </a:solidFill>
                <a:uFill>
                  <a:solidFill>
                    <a:srgbClr val="D9D9D9"/>
                  </a:solidFill>
                </a:uFill>
                <a:latin typeface="Arial"/>
                <a:cs typeface="Arial"/>
              </a:rPr>
              <a:t>Distribution</a:t>
            </a:r>
            <a:r>
              <a:rPr sz="1100" b="1" u="sng" spc="65" dirty="0">
                <a:solidFill>
                  <a:srgbClr val="800000"/>
                </a:solidFill>
                <a:uFill>
                  <a:solidFill>
                    <a:srgbClr val="D9D9D9"/>
                  </a:solidFill>
                </a:uFill>
                <a:latin typeface="Arial"/>
                <a:cs typeface="Arial"/>
              </a:rPr>
              <a:t> </a:t>
            </a:r>
            <a:r>
              <a:rPr sz="1100" b="1" u="sng" dirty="0">
                <a:solidFill>
                  <a:srgbClr val="800000"/>
                </a:solidFill>
                <a:uFill>
                  <a:solidFill>
                    <a:srgbClr val="D9D9D9"/>
                  </a:solidFill>
                </a:uFill>
                <a:latin typeface="Arial"/>
                <a:cs typeface="Arial"/>
              </a:rPr>
              <a:t>of</a:t>
            </a:r>
            <a:r>
              <a:rPr sz="1100" b="1" u="sng" spc="-5" dirty="0">
                <a:solidFill>
                  <a:srgbClr val="800000"/>
                </a:solidFill>
                <a:uFill>
                  <a:solidFill>
                    <a:srgbClr val="D9D9D9"/>
                  </a:solidFill>
                </a:uFill>
                <a:latin typeface="Arial"/>
                <a:cs typeface="Arial"/>
              </a:rPr>
              <a:t> ongoing </a:t>
            </a:r>
            <a:r>
              <a:rPr sz="1100" b="1" u="sng" dirty="0">
                <a:solidFill>
                  <a:srgbClr val="800000"/>
                </a:solidFill>
                <a:uFill>
                  <a:solidFill>
                    <a:srgbClr val="D9D9D9"/>
                  </a:solidFill>
                </a:uFill>
                <a:latin typeface="Arial"/>
                <a:cs typeface="Arial"/>
              </a:rPr>
              <a:t>projects</a:t>
            </a:r>
            <a:r>
              <a:rPr sz="1100" b="1" u="sng" spc="-35" dirty="0">
                <a:solidFill>
                  <a:srgbClr val="800000"/>
                </a:solidFill>
                <a:uFill>
                  <a:solidFill>
                    <a:srgbClr val="D9D9D9"/>
                  </a:solidFill>
                </a:uFill>
                <a:latin typeface="Arial"/>
                <a:cs typeface="Arial"/>
              </a:rPr>
              <a:t> </a:t>
            </a:r>
            <a:r>
              <a:rPr sz="1100" b="1" u="sng" dirty="0">
                <a:solidFill>
                  <a:srgbClr val="800000"/>
                </a:solidFill>
                <a:uFill>
                  <a:solidFill>
                    <a:srgbClr val="D9D9D9"/>
                  </a:solidFill>
                </a:uFill>
                <a:latin typeface="Arial"/>
                <a:cs typeface="Arial"/>
              </a:rPr>
              <a:t>by</a:t>
            </a:r>
            <a:r>
              <a:rPr sz="1100" b="1" u="sng" spc="5" dirty="0">
                <a:solidFill>
                  <a:srgbClr val="800000"/>
                </a:solidFill>
                <a:uFill>
                  <a:solidFill>
                    <a:srgbClr val="D9D9D9"/>
                  </a:solidFill>
                </a:uFill>
                <a:latin typeface="Arial"/>
                <a:cs typeface="Arial"/>
              </a:rPr>
              <a:t> </a:t>
            </a:r>
            <a:r>
              <a:rPr sz="1100" b="1" u="sng" dirty="0">
                <a:solidFill>
                  <a:srgbClr val="800000"/>
                </a:solidFill>
                <a:uFill>
                  <a:solidFill>
                    <a:srgbClr val="D9D9D9"/>
                  </a:solidFill>
                </a:uFill>
                <a:latin typeface="Arial"/>
                <a:cs typeface="Arial"/>
              </a:rPr>
              <a:t>subject</a:t>
            </a:r>
            <a:r>
              <a:rPr sz="1100" b="1" u="sng" spc="-30" dirty="0">
                <a:solidFill>
                  <a:srgbClr val="800000"/>
                </a:solidFill>
                <a:uFill>
                  <a:solidFill>
                    <a:srgbClr val="D9D9D9"/>
                  </a:solidFill>
                </a:uFill>
                <a:latin typeface="Arial"/>
                <a:cs typeface="Arial"/>
              </a:rPr>
              <a:t> </a:t>
            </a:r>
            <a:r>
              <a:rPr sz="1100" b="1" u="sng" spc="5" dirty="0">
                <a:solidFill>
                  <a:srgbClr val="800000"/>
                </a:solidFill>
                <a:uFill>
                  <a:solidFill>
                    <a:srgbClr val="D9D9D9"/>
                  </a:solidFill>
                </a:uFill>
                <a:latin typeface="Arial"/>
                <a:cs typeface="Arial"/>
              </a:rPr>
              <a:t>areas	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154" name="object 154"/>
          <p:cNvGrpSpPr/>
          <p:nvPr/>
        </p:nvGrpSpPr>
        <p:grpSpPr>
          <a:xfrm>
            <a:off x="8110728" y="1956816"/>
            <a:ext cx="1426845" cy="70485"/>
            <a:chOff x="8110728" y="1956816"/>
            <a:chExt cx="1426845" cy="70485"/>
          </a:xfrm>
        </p:grpSpPr>
        <p:sp>
          <p:nvSpPr>
            <p:cNvPr id="155" name="object 155"/>
            <p:cNvSpPr/>
            <p:nvPr/>
          </p:nvSpPr>
          <p:spPr>
            <a:xfrm>
              <a:off x="8110728" y="1956816"/>
              <a:ext cx="70485" cy="70485"/>
            </a:xfrm>
            <a:custGeom>
              <a:avLst/>
              <a:gdLst/>
              <a:ahLst/>
              <a:cxnLst/>
              <a:rect l="l" t="t" r="r" b="b"/>
              <a:pathLst>
                <a:path w="70484" h="70485">
                  <a:moveTo>
                    <a:pt x="70103" y="0"/>
                  </a:moveTo>
                  <a:lnTo>
                    <a:pt x="0" y="0"/>
                  </a:lnTo>
                  <a:lnTo>
                    <a:pt x="0" y="70103"/>
                  </a:lnTo>
                  <a:lnTo>
                    <a:pt x="70103" y="70103"/>
                  </a:lnTo>
                  <a:lnTo>
                    <a:pt x="70103" y="0"/>
                  </a:lnTo>
                  <a:close/>
                </a:path>
              </a:pathLst>
            </a:custGeom>
            <a:solidFill>
              <a:srgbClr val="5382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9467088" y="1956816"/>
              <a:ext cx="70485" cy="70485"/>
            </a:xfrm>
            <a:custGeom>
              <a:avLst/>
              <a:gdLst/>
              <a:ahLst/>
              <a:cxnLst/>
              <a:rect l="l" t="t" r="r" b="b"/>
              <a:pathLst>
                <a:path w="70484" h="70485">
                  <a:moveTo>
                    <a:pt x="70103" y="0"/>
                  </a:moveTo>
                  <a:lnTo>
                    <a:pt x="0" y="0"/>
                  </a:lnTo>
                  <a:lnTo>
                    <a:pt x="0" y="70103"/>
                  </a:lnTo>
                  <a:lnTo>
                    <a:pt x="70103" y="70103"/>
                  </a:lnTo>
                  <a:lnTo>
                    <a:pt x="70103" y="0"/>
                  </a:lnTo>
                  <a:close/>
                </a:path>
              </a:pathLst>
            </a:custGeom>
            <a:solidFill>
              <a:srgbClr val="2E54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7" name="object 157"/>
          <p:cNvSpPr txBox="1"/>
          <p:nvPr/>
        </p:nvSpPr>
        <p:spPr>
          <a:xfrm>
            <a:off x="8201025" y="1888617"/>
            <a:ext cx="287020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367790" algn="l"/>
              </a:tabLst>
            </a:pPr>
            <a:r>
              <a:rPr sz="1000" spc="-5" dirty="0">
                <a:solidFill>
                  <a:srgbClr val="001F5F"/>
                </a:solidFill>
                <a:latin typeface="Calibri"/>
                <a:cs typeface="Calibri"/>
              </a:rPr>
              <a:t>Number</a:t>
            </a:r>
            <a:r>
              <a:rPr sz="1000" dirty="0">
                <a:solidFill>
                  <a:srgbClr val="001F5F"/>
                </a:solidFill>
                <a:latin typeface="Calibri"/>
                <a:cs typeface="Calibri"/>
              </a:rPr>
              <a:t> of</a:t>
            </a:r>
            <a:r>
              <a:rPr sz="1000" spc="-5" dirty="0">
                <a:solidFill>
                  <a:srgbClr val="001F5F"/>
                </a:solidFill>
                <a:latin typeface="Calibri"/>
                <a:cs typeface="Calibri"/>
              </a:rPr>
              <a:t> projects	Allocated</a:t>
            </a:r>
            <a:r>
              <a:rPr sz="10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01F5F"/>
                </a:solidFill>
                <a:latin typeface="Calibri"/>
                <a:cs typeface="Calibri"/>
              </a:rPr>
              <a:t>fund</a:t>
            </a:r>
            <a:r>
              <a:rPr sz="10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01F5F"/>
                </a:solidFill>
                <a:latin typeface="Calibri"/>
                <a:cs typeface="Calibri"/>
              </a:rPr>
              <a:t>(billion</a:t>
            </a:r>
            <a:r>
              <a:rPr sz="10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000" spc="-5" dirty="0">
                <a:solidFill>
                  <a:srgbClr val="001F5F"/>
                </a:solidFill>
                <a:latin typeface="Calibri"/>
                <a:cs typeface="Calibri"/>
              </a:rPr>
              <a:t>soum)</a:t>
            </a:r>
            <a:endParaRPr sz="1000">
              <a:latin typeface="Calibri"/>
              <a:cs typeface="Calibri"/>
            </a:endParaRPr>
          </a:p>
        </p:txBody>
      </p:sp>
      <p:pic>
        <p:nvPicPr>
          <p:cNvPr id="158" name="object 158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4465320" y="3797795"/>
            <a:ext cx="762774" cy="546366"/>
          </a:xfrm>
          <a:prstGeom prst="rect">
            <a:avLst/>
          </a:prstGeom>
        </p:spPr>
      </p:pic>
      <p:sp>
        <p:nvSpPr>
          <p:cNvPr id="159" name="object 159"/>
          <p:cNvSpPr txBox="1"/>
          <p:nvPr/>
        </p:nvSpPr>
        <p:spPr>
          <a:xfrm>
            <a:off x="4816602" y="3949394"/>
            <a:ext cx="104139" cy="194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6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160" name="object 160"/>
          <p:cNvGrpSpPr/>
          <p:nvPr/>
        </p:nvGrpSpPr>
        <p:grpSpPr>
          <a:xfrm>
            <a:off x="1661160" y="890016"/>
            <a:ext cx="6407150" cy="1844039"/>
            <a:chOff x="1661160" y="890016"/>
            <a:chExt cx="6407150" cy="1844039"/>
          </a:xfrm>
        </p:grpSpPr>
        <p:pic>
          <p:nvPicPr>
            <p:cNvPr id="161" name="object 161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7306056" y="890016"/>
              <a:ext cx="762000" cy="460248"/>
            </a:xfrm>
            <a:prstGeom prst="rect">
              <a:avLst/>
            </a:prstGeom>
          </p:spPr>
        </p:pic>
        <p:sp>
          <p:nvSpPr>
            <p:cNvPr id="162" name="object 162"/>
            <p:cNvSpPr/>
            <p:nvPr/>
          </p:nvSpPr>
          <p:spPr>
            <a:xfrm>
              <a:off x="1661160" y="1810512"/>
              <a:ext cx="1207135" cy="923925"/>
            </a:xfrm>
            <a:custGeom>
              <a:avLst/>
              <a:gdLst/>
              <a:ahLst/>
              <a:cxnLst/>
              <a:rect l="l" t="t" r="r" b="b"/>
              <a:pathLst>
                <a:path w="1207135" h="923925">
                  <a:moveTo>
                    <a:pt x="1207008" y="0"/>
                  </a:moveTo>
                  <a:lnTo>
                    <a:pt x="0" y="0"/>
                  </a:lnTo>
                  <a:lnTo>
                    <a:pt x="0" y="923544"/>
                  </a:lnTo>
                  <a:lnTo>
                    <a:pt x="1207008" y="923544"/>
                  </a:lnTo>
                  <a:lnTo>
                    <a:pt x="12070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3" name="object 163"/>
          <p:cNvSpPr txBox="1"/>
          <p:nvPr/>
        </p:nvSpPr>
        <p:spPr>
          <a:xfrm>
            <a:off x="1742058" y="1842261"/>
            <a:ext cx="1047115" cy="8509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10"/>
              </a:spcBef>
            </a:pPr>
            <a:r>
              <a:rPr sz="900" b="1" spc="-5" dirty="0">
                <a:solidFill>
                  <a:srgbClr val="1F4E79"/>
                </a:solidFill>
                <a:latin typeface="Arial"/>
                <a:cs typeface="Arial"/>
              </a:rPr>
              <a:t>Co</a:t>
            </a:r>
            <a:r>
              <a:rPr sz="900" b="1" spc="35" dirty="0">
                <a:solidFill>
                  <a:srgbClr val="1F4E79"/>
                </a:solidFill>
                <a:latin typeface="Arial"/>
                <a:cs typeface="Arial"/>
              </a:rPr>
              <a:t>mm</a:t>
            </a:r>
            <a:r>
              <a:rPr sz="900" b="1" dirty="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sz="900" b="1" spc="-20" dirty="0">
                <a:solidFill>
                  <a:srgbClr val="1F4E79"/>
                </a:solidFill>
                <a:latin typeface="Arial"/>
                <a:cs typeface="Arial"/>
              </a:rPr>
              <a:t>r</a:t>
            </a:r>
            <a:r>
              <a:rPr sz="900" b="1" dirty="0">
                <a:solidFill>
                  <a:srgbClr val="1F4E79"/>
                </a:solidFill>
                <a:latin typeface="Arial"/>
                <a:cs typeface="Arial"/>
              </a:rPr>
              <a:t>c</a:t>
            </a:r>
            <a:r>
              <a:rPr sz="900" b="1" spc="-15" dirty="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sz="900" b="1" dirty="0">
                <a:solidFill>
                  <a:srgbClr val="1F4E79"/>
                </a:solidFill>
                <a:latin typeface="Arial"/>
                <a:cs typeface="Arial"/>
              </a:rPr>
              <a:t>a</a:t>
            </a:r>
            <a:r>
              <a:rPr sz="900" b="1" spc="5" dirty="0">
                <a:solidFill>
                  <a:srgbClr val="1F4E79"/>
                </a:solidFill>
                <a:latin typeface="Arial"/>
                <a:cs typeface="Arial"/>
              </a:rPr>
              <a:t>l</a:t>
            </a:r>
            <a:r>
              <a:rPr sz="900" b="1" spc="-15" dirty="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sz="900" b="1" spc="-20" dirty="0">
                <a:solidFill>
                  <a:srgbClr val="1F4E79"/>
                </a:solidFill>
                <a:latin typeface="Arial"/>
                <a:cs typeface="Arial"/>
              </a:rPr>
              <a:t>z</a:t>
            </a:r>
            <a:r>
              <a:rPr sz="900" b="1" dirty="0">
                <a:solidFill>
                  <a:srgbClr val="1F4E79"/>
                </a:solidFill>
                <a:latin typeface="Arial"/>
                <a:cs typeface="Arial"/>
              </a:rPr>
              <a:t>a</a:t>
            </a:r>
            <a:r>
              <a:rPr sz="900" b="1" spc="5" dirty="0">
                <a:solidFill>
                  <a:srgbClr val="1F4E79"/>
                </a:solidFill>
                <a:latin typeface="Arial"/>
                <a:cs typeface="Arial"/>
              </a:rPr>
              <a:t>t</a:t>
            </a:r>
            <a:r>
              <a:rPr sz="900" b="1" spc="-15" dirty="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sz="900" b="1" spc="-25" dirty="0">
                <a:solidFill>
                  <a:srgbClr val="1F4E79"/>
                </a:solidFill>
                <a:latin typeface="Arial"/>
                <a:cs typeface="Arial"/>
              </a:rPr>
              <a:t>o</a:t>
            </a:r>
            <a:r>
              <a:rPr sz="900" b="1" dirty="0">
                <a:solidFill>
                  <a:srgbClr val="1F4E79"/>
                </a:solidFill>
                <a:latin typeface="Arial"/>
                <a:cs typeface="Arial"/>
              </a:rPr>
              <a:t>n  </a:t>
            </a:r>
            <a:r>
              <a:rPr sz="900" b="1" spc="-5" dirty="0">
                <a:solidFill>
                  <a:srgbClr val="1F4E79"/>
                </a:solidFill>
                <a:latin typeface="Arial"/>
                <a:cs typeface="Arial"/>
              </a:rPr>
              <a:t>o</a:t>
            </a:r>
            <a:r>
              <a:rPr sz="900" b="1" dirty="0">
                <a:solidFill>
                  <a:srgbClr val="1F4E79"/>
                </a:solidFill>
                <a:latin typeface="Arial"/>
                <a:cs typeface="Arial"/>
              </a:rPr>
              <a:t>f</a:t>
            </a:r>
            <a:r>
              <a:rPr sz="900" b="1" spc="-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0000"/>
                </a:solidFill>
                <a:latin typeface="Arial"/>
                <a:cs typeface="Arial"/>
              </a:rPr>
              <a:t>4</a:t>
            </a:r>
            <a:r>
              <a:rPr sz="900" b="1" spc="5" dirty="0">
                <a:solidFill>
                  <a:srgbClr val="FF0000"/>
                </a:solidFill>
                <a:latin typeface="Arial"/>
                <a:cs typeface="Arial"/>
              </a:rPr>
              <a:t>7</a:t>
            </a:r>
            <a:r>
              <a:rPr sz="900" b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b="1" spc="-5" dirty="0">
                <a:solidFill>
                  <a:srgbClr val="1F4E79"/>
                </a:solidFill>
                <a:latin typeface="Arial"/>
                <a:cs typeface="Arial"/>
              </a:rPr>
              <a:t>p</a:t>
            </a:r>
            <a:r>
              <a:rPr sz="900" b="1" dirty="0">
                <a:solidFill>
                  <a:srgbClr val="1F4E79"/>
                </a:solidFill>
                <a:latin typeface="Arial"/>
                <a:cs typeface="Arial"/>
              </a:rPr>
              <a:t>r</a:t>
            </a:r>
            <a:r>
              <a:rPr sz="900" b="1" spc="-5" dirty="0">
                <a:solidFill>
                  <a:srgbClr val="1F4E79"/>
                </a:solidFill>
                <a:latin typeface="Arial"/>
                <a:cs typeface="Arial"/>
              </a:rPr>
              <a:t>o</a:t>
            </a:r>
            <a:r>
              <a:rPr sz="900" b="1" spc="5" dirty="0">
                <a:solidFill>
                  <a:srgbClr val="1F4E79"/>
                </a:solidFill>
                <a:latin typeface="Arial"/>
                <a:cs typeface="Arial"/>
              </a:rPr>
              <a:t>j</a:t>
            </a:r>
            <a:r>
              <a:rPr sz="900" b="1" dirty="0">
                <a:solidFill>
                  <a:srgbClr val="1F4E79"/>
                </a:solidFill>
                <a:latin typeface="Arial"/>
                <a:cs typeface="Arial"/>
              </a:rPr>
              <a:t>ec</a:t>
            </a:r>
            <a:r>
              <a:rPr sz="900" b="1" spc="5" dirty="0">
                <a:solidFill>
                  <a:srgbClr val="1F4E79"/>
                </a:solidFill>
                <a:latin typeface="Arial"/>
                <a:cs typeface="Arial"/>
              </a:rPr>
              <a:t>ts</a:t>
            </a:r>
            <a:r>
              <a:rPr sz="900" b="1" spc="-6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900" b="1" spc="-5" dirty="0">
                <a:solidFill>
                  <a:srgbClr val="1F4E79"/>
                </a:solidFill>
                <a:latin typeface="Arial"/>
                <a:cs typeface="Arial"/>
              </a:rPr>
              <a:t>h</a:t>
            </a:r>
            <a:r>
              <a:rPr sz="900" b="1" dirty="0">
                <a:solidFill>
                  <a:srgbClr val="1F4E79"/>
                </a:solidFill>
                <a:latin typeface="Arial"/>
                <a:cs typeface="Arial"/>
              </a:rPr>
              <a:t>as  started,</a:t>
            </a:r>
            <a:r>
              <a:rPr sz="900" b="1" spc="4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FF0000"/>
                </a:solidFill>
                <a:latin typeface="Arial"/>
                <a:cs typeface="Arial"/>
              </a:rPr>
              <a:t>39 </a:t>
            </a:r>
            <a:r>
              <a:rPr sz="900" b="1" spc="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900" b="1" spc="-5" dirty="0">
                <a:solidFill>
                  <a:srgbClr val="1F4E79"/>
                </a:solidFill>
                <a:latin typeface="Arial"/>
                <a:cs typeface="Arial"/>
              </a:rPr>
              <a:t>p</a:t>
            </a:r>
            <a:r>
              <a:rPr sz="900" b="1" dirty="0">
                <a:solidFill>
                  <a:srgbClr val="1F4E79"/>
                </a:solidFill>
                <a:latin typeface="Arial"/>
                <a:cs typeface="Arial"/>
              </a:rPr>
              <a:t>r</a:t>
            </a:r>
            <a:r>
              <a:rPr sz="900" b="1" spc="-5" dirty="0">
                <a:solidFill>
                  <a:srgbClr val="1F4E79"/>
                </a:solidFill>
                <a:latin typeface="Arial"/>
                <a:cs typeface="Arial"/>
              </a:rPr>
              <a:t>o</a:t>
            </a:r>
            <a:r>
              <a:rPr sz="900" b="1" spc="5" dirty="0">
                <a:solidFill>
                  <a:srgbClr val="1F4E79"/>
                </a:solidFill>
                <a:latin typeface="Arial"/>
                <a:cs typeface="Arial"/>
              </a:rPr>
              <a:t>j</a:t>
            </a:r>
            <a:r>
              <a:rPr sz="900" b="1" dirty="0">
                <a:solidFill>
                  <a:srgbClr val="1F4E79"/>
                </a:solidFill>
                <a:latin typeface="Arial"/>
                <a:cs typeface="Arial"/>
              </a:rPr>
              <a:t>ec</a:t>
            </a:r>
            <a:r>
              <a:rPr sz="900" b="1" spc="5" dirty="0">
                <a:solidFill>
                  <a:srgbClr val="1F4E79"/>
                </a:solidFill>
                <a:latin typeface="Arial"/>
                <a:cs typeface="Arial"/>
              </a:rPr>
              <a:t>ts</a:t>
            </a:r>
            <a:r>
              <a:rPr sz="900" b="1" spc="-6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1F4E79"/>
                </a:solidFill>
                <a:latin typeface="Arial"/>
                <a:cs typeface="Arial"/>
              </a:rPr>
              <a:t>ar</a:t>
            </a:r>
            <a:r>
              <a:rPr sz="900" b="1" spc="5" dirty="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sz="900" b="1" spc="-1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900" b="1" spc="-5" dirty="0">
                <a:solidFill>
                  <a:srgbClr val="1F4E79"/>
                </a:solidFill>
                <a:latin typeface="Arial"/>
                <a:cs typeface="Arial"/>
              </a:rPr>
              <a:t>b</a:t>
            </a:r>
            <a:r>
              <a:rPr sz="900" b="1" dirty="0">
                <a:solidFill>
                  <a:srgbClr val="1F4E79"/>
                </a:solidFill>
                <a:latin typeface="Arial"/>
                <a:cs typeface="Arial"/>
              </a:rPr>
              <a:t>e</a:t>
            </a:r>
            <a:r>
              <a:rPr sz="900" b="1" spc="5" dirty="0">
                <a:solidFill>
                  <a:srgbClr val="1F4E79"/>
                </a:solidFill>
                <a:latin typeface="Arial"/>
                <a:cs typeface="Arial"/>
              </a:rPr>
              <a:t>i</a:t>
            </a:r>
            <a:r>
              <a:rPr sz="900" b="1" spc="-5" dirty="0">
                <a:solidFill>
                  <a:srgbClr val="1F4E79"/>
                </a:solidFill>
                <a:latin typeface="Arial"/>
                <a:cs typeface="Arial"/>
              </a:rPr>
              <a:t>n</a:t>
            </a:r>
            <a:r>
              <a:rPr sz="900" b="1" dirty="0">
                <a:solidFill>
                  <a:srgbClr val="1F4E79"/>
                </a:solidFill>
                <a:latin typeface="Arial"/>
                <a:cs typeface="Arial"/>
              </a:rPr>
              <a:t>g  prepared for </a:t>
            </a:r>
            <a:r>
              <a:rPr sz="900" b="1" spc="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1F4E79"/>
                </a:solidFill>
                <a:latin typeface="Arial"/>
                <a:cs typeface="Arial"/>
              </a:rPr>
              <a:t>commercialization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164" name="object 164"/>
          <p:cNvGrpSpPr/>
          <p:nvPr/>
        </p:nvGrpSpPr>
        <p:grpSpPr>
          <a:xfrm>
            <a:off x="158114" y="2953130"/>
            <a:ext cx="2512695" cy="336550"/>
            <a:chOff x="158114" y="2953130"/>
            <a:chExt cx="2512695" cy="336550"/>
          </a:xfrm>
        </p:grpSpPr>
        <p:sp>
          <p:nvSpPr>
            <p:cNvPr id="165" name="object 165"/>
            <p:cNvSpPr/>
            <p:nvPr/>
          </p:nvSpPr>
          <p:spPr>
            <a:xfrm>
              <a:off x="167639" y="2962655"/>
              <a:ext cx="2493645" cy="271780"/>
            </a:xfrm>
            <a:custGeom>
              <a:avLst/>
              <a:gdLst/>
              <a:ahLst/>
              <a:cxnLst/>
              <a:rect l="l" t="t" r="r" b="b"/>
              <a:pathLst>
                <a:path w="2493645" h="271780">
                  <a:moveTo>
                    <a:pt x="2493264" y="0"/>
                  </a:moveTo>
                  <a:lnTo>
                    <a:pt x="67818" y="0"/>
                  </a:lnTo>
                  <a:lnTo>
                    <a:pt x="0" y="271272"/>
                  </a:lnTo>
                  <a:lnTo>
                    <a:pt x="2425446" y="271272"/>
                  </a:lnTo>
                  <a:lnTo>
                    <a:pt x="2493264" y="0"/>
                  </a:lnTo>
                  <a:close/>
                </a:path>
              </a:pathLst>
            </a:custGeom>
            <a:solidFill>
              <a:srgbClr val="2E54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67639" y="2962655"/>
              <a:ext cx="2493645" cy="271780"/>
            </a:xfrm>
            <a:custGeom>
              <a:avLst/>
              <a:gdLst/>
              <a:ahLst/>
              <a:cxnLst/>
              <a:rect l="l" t="t" r="r" b="b"/>
              <a:pathLst>
                <a:path w="2493645" h="271780">
                  <a:moveTo>
                    <a:pt x="0" y="271272"/>
                  </a:moveTo>
                  <a:lnTo>
                    <a:pt x="67818" y="0"/>
                  </a:lnTo>
                  <a:lnTo>
                    <a:pt x="2493264" y="0"/>
                  </a:lnTo>
                  <a:lnTo>
                    <a:pt x="2425446" y="271272"/>
                  </a:lnTo>
                  <a:lnTo>
                    <a:pt x="0" y="271272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7" name="object 167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408431" y="2968739"/>
              <a:ext cx="2021586" cy="320814"/>
            </a:xfrm>
            <a:prstGeom prst="rect">
              <a:avLst/>
            </a:prstGeom>
          </p:spPr>
        </p:pic>
      </p:grpSp>
      <p:sp>
        <p:nvSpPr>
          <p:cNvPr id="168" name="object 168"/>
          <p:cNvSpPr txBox="1"/>
          <p:nvPr/>
        </p:nvSpPr>
        <p:spPr>
          <a:xfrm>
            <a:off x="488086" y="3000248"/>
            <a:ext cx="184848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Important</a:t>
            </a:r>
            <a:r>
              <a:rPr sz="11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Arial"/>
                <a:cs typeface="Arial"/>
              </a:rPr>
              <a:t>scientific</a:t>
            </a:r>
            <a:r>
              <a:rPr sz="11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Arial"/>
                <a:cs typeface="Arial"/>
              </a:rPr>
              <a:t>results:</a:t>
            </a:r>
            <a:endParaRPr sz="1100">
              <a:latin typeface="Arial"/>
              <a:cs typeface="Arial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382930" y="3390138"/>
            <a:ext cx="1967230" cy="7137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10"/>
              </a:spcBef>
            </a:pPr>
            <a:r>
              <a:rPr sz="900" spc="-5" dirty="0">
                <a:solidFill>
                  <a:srgbClr val="001F5F"/>
                </a:solidFill>
                <a:latin typeface="Arial MT"/>
                <a:cs typeface="Arial MT"/>
              </a:rPr>
              <a:t>F</a:t>
            </a:r>
            <a:r>
              <a:rPr sz="900" spc="10" dirty="0">
                <a:solidFill>
                  <a:srgbClr val="001F5F"/>
                </a:solidFill>
                <a:latin typeface="Arial MT"/>
                <a:cs typeface="Arial MT"/>
              </a:rPr>
              <a:t>l</a:t>
            </a:r>
            <a:r>
              <a:rPr sz="900" dirty="0">
                <a:solidFill>
                  <a:srgbClr val="001F5F"/>
                </a:solidFill>
                <a:latin typeface="Arial MT"/>
                <a:cs typeface="Arial MT"/>
              </a:rPr>
              <a:t>o</a:t>
            </a:r>
            <a:r>
              <a:rPr sz="900" spc="5" dirty="0">
                <a:solidFill>
                  <a:srgbClr val="001F5F"/>
                </a:solidFill>
                <a:latin typeface="Arial MT"/>
                <a:cs typeface="Arial MT"/>
              </a:rPr>
              <a:t>t</a:t>
            </a:r>
            <a:r>
              <a:rPr sz="900" dirty="0">
                <a:solidFill>
                  <a:srgbClr val="001F5F"/>
                </a:solidFill>
                <a:latin typeface="Arial MT"/>
                <a:cs typeface="Arial MT"/>
              </a:rPr>
              <a:t>o</a:t>
            </a:r>
            <a:r>
              <a:rPr sz="900" spc="5" dirty="0">
                <a:solidFill>
                  <a:srgbClr val="001F5F"/>
                </a:solidFill>
                <a:latin typeface="Arial MT"/>
                <a:cs typeface="Arial MT"/>
              </a:rPr>
              <a:t>r</a:t>
            </a:r>
            <a:r>
              <a:rPr sz="900" spc="-25" dirty="0">
                <a:solidFill>
                  <a:srgbClr val="001F5F"/>
                </a:solidFill>
                <a:latin typeface="Arial MT"/>
                <a:cs typeface="Arial MT"/>
              </a:rPr>
              <a:t>e</a:t>
            </a:r>
            <a:r>
              <a:rPr sz="900" dirty="0">
                <a:solidFill>
                  <a:srgbClr val="001F5F"/>
                </a:solidFill>
                <a:latin typeface="Arial MT"/>
                <a:cs typeface="Arial MT"/>
              </a:rPr>
              <a:t>og</a:t>
            </a:r>
            <a:r>
              <a:rPr sz="900" spc="-25" dirty="0">
                <a:solidFill>
                  <a:srgbClr val="001F5F"/>
                </a:solidFill>
                <a:latin typeface="Arial MT"/>
                <a:cs typeface="Arial MT"/>
              </a:rPr>
              <a:t>e</a:t>
            </a:r>
            <a:r>
              <a:rPr sz="900" spc="5" dirty="0">
                <a:solidFill>
                  <a:srgbClr val="001F5F"/>
                </a:solidFill>
                <a:latin typeface="Arial MT"/>
                <a:cs typeface="Arial MT"/>
              </a:rPr>
              <a:t>n</a:t>
            </a:r>
            <a:r>
              <a:rPr sz="900" dirty="0">
                <a:solidFill>
                  <a:srgbClr val="001F5F"/>
                </a:solidFill>
                <a:latin typeface="Arial MT"/>
                <a:cs typeface="Arial MT"/>
              </a:rPr>
              <a:t>,</a:t>
            </a:r>
            <a:r>
              <a:rPr sz="900" spc="-25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900" spc="5" dirty="0">
                <a:solidFill>
                  <a:srgbClr val="001F5F"/>
                </a:solidFill>
                <a:latin typeface="Arial MT"/>
                <a:cs typeface="Arial MT"/>
              </a:rPr>
              <a:t>c</a:t>
            </a:r>
            <a:r>
              <a:rPr sz="900" spc="-25" dirty="0">
                <a:solidFill>
                  <a:srgbClr val="001F5F"/>
                </a:solidFill>
                <a:latin typeface="Arial MT"/>
                <a:cs typeface="Arial MT"/>
              </a:rPr>
              <a:t>e</a:t>
            </a:r>
            <a:r>
              <a:rPr sz="900" spc="5" dirty="0">
                <a:solidFill>
                  <a:srgbClr val="001F5F"/>
                </a:solidFill>
                <a:latin typeface="Arial MT"/>
                <a:cs typeface="Arial MT"/>
              </a:rPr>
              <a:t>r</a:t>
            </a:r>
            <a:r>
              <a:rPr sz="900" dirty="0">
                <a:solidFill>
                  <a:srgbClr val="001F5F"/>
                </a:solidFill>
                <a:latin typeface="Arial MT"/>
                <a:cs typeface="Arial MT"/>
              </a:rPr>
              <a:t>a</a:t>
            </a:r>
            <a:r>
              <a:rPr sz="900" spc="40" dirty="0">
                <a:solidFill>
                  <a:srgbClr val="001F5F"/>
                </a:solidFill>
                <a:latin typeface="Arial MT"/>
                <a:cs typeface="Arial MT"/>
              </a:rPr>
              <a:t>m</a:t>
            </a:r>
            <a:r>
              <a:rPr sz="900" spc="10" dirty="0">
                <a:solidFill>
                  <a:srgbClr val="001F5F"/>
                </a:solidFill>
                <a:latin typeface="Arial MT"/>
                <a:cs typeface="Arial MT"/>
              </a:rPr>
              <a:t>i</a:t>
            </a:r>
            <a:r>
              <a:rPr sz="900" spc="5" dirty="0">
                <a:solidFill>
                  <a:srgbClr val="001F5F"/>
                </a:solidFill>
                <a:latin typeface="Arial MT"/>
                <a:cs typeface="Arial MT"/>
              </a:rPr>
              <a:t>c</a:t>
            </a:r>
            <a:r>
              <a:rPr sz="900" spc="-60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001F5F"/>
                </a:solidFill>
                <a:latin typeface="Arial MT"/>
                <a:cs typeface="Arial MT"/>
              </a:rPr>
              <a:t>p</a:t>
            </a:r>
            <a:r>
              <a:rPr sz="900" spc="10" dirty="0">
                <a:solidFill>
                  <a:srgbClr val="001F5F"/>
                </a:solidFill>
                <a:latin typeface="Arial MT"/>
                <a:cs typeface="Arial MT"/>
              </a:rPr>
              <a:t>i</a:t>
            </a:r>
            <a:r>
              <a:rPr sz="900" dirty="0">
                <a:solidFill>
                  <a:srgbClr val="001F5F"/>
                </a:solidFill>
                <a:latin typeface="Arial MT"/>
                <a:cs typeface="Arial MT"/>
              </a:rPr>
              <a:t>g</a:t>
            </a:r>
            <a:r>
              <a:rPr sz="900" spc="40" dirty="0">
                <a:solidFill>
                  <a:srgbClr val="001F5F"/>
                </a:solidFill>
                <a:latin typeface="Arial MT"/>
                <a:cs typeface="Arial MT"/>
              </a:rPr>
              <a:t>m</a:t>
            </a:r>
            <a:r>
              <a:rPr sz="900" spc="-25" dirty="0">
                <a:solidFill>
                  <a:srgbClr val="001F5F"/>
                </a:solidFill>
                <a:latin typeface="Arial MT"/>
                <a:cs typeface="Arial MT"/>
              </a:rPr>
              <a:t>e</a:t>
            </a:r>
            <a:r>
              <a:rPr sz="900" dirty="0">
                <a:solidFill>
                  <a:srgbClr val="001F5F"/>
                </a:solidFill>
                <a:latin typeface="Arial MT"/>
                <a:cs typeface="Arial MT"/>
              </a:rPr>
              <a:t>n</a:t>
            </a:r>
            <a:r>
              <a:rPr sz="900" spc="5" dirty="0">
                <a:solidFill>
                  <a:srgbClr val="001F5F"/>
                </a:solidFill>
                <a:latin typeface="Arial MT"/>
                <a:cs typeface="Arial MT"/>
              </a:rPr>
              <a:t>t</a:t>
            </a:r>
            <a:r>
              <a:rPr sz="900" dirty="0">
                <a:solidFill>
                  <a:srgbClr val="001F5F"/>
                </a:solidFill>
                <a:latin typeface="Arial MT"/>
                <a:cs typeface="Arial MT"/>
              </a:rPr>
              <a:t>s,</a:t>
            </a:r>
            <a:r>
              <a:rPr sz="900" spc="-100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001F5F"/>
                </a:solidFill>
                <a:latin typeface="Arial MT"/>
                <a:cs typeface="Arial MT"/>
              </a:rPr>
              <a:t>o</a:t>
            </a:r>
            <a:r>
              <a:rPr sz="900" spc="-20" dirty="0">
                <a:solidFill>
                  <a:srgbClr val="001F5F"/>
                </a:solidFill>
                <a:latin typeface="Arial MT"/>
                <a:cs typeface="Arial MT"/>
              </a:rPr>
              <a:t>z</a:t>
            </a:r>
            <a:r>
              <a:rPr sz="900" dirty="0">
                <a:solidFill>
                  <a:srgbClr val="001F5F"/>
                </a:solidFill>
                <a:latin typeface="Arial MT"/>
                <a:cs typeface="Arial MT"/>
              </a:rPr>
              <a:t>one  </a:t>
            </a:r>
            <a:r>
              <a:rPr sz="900" spc="-5" dirty="0">
                <a:solidFill>
                  <a:srgbClr val="001F5F"/>
                </a:solidFill>
                <a:latin typeface="Arial MT"/>
                <a:cs typeface="Arial MT"/>
              </a:rPr>
              <a:t>generator, </a:t>
            </a:r>
            <a:r>
              <a:rPr sz="900" dirty="0">
                <a:solidFill>
                  <a:srgbClr val="001F5F"/>
                </a:solidFill>
                <a:latin typeface="Arial MT"/>
                <a:cs typeface="Arial MT"/>
              </a:rPr>
              <a:t>anti-cancer drug - "Biokor", </a:t>
            </a:r>
            <a:r>
              <a:rPr sz="900" spc="-235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001F5F"/>
                </a:solidFill>
                <a:latin typeface="Arial MT"/>
                <a:cs typeface="Arial MT"/>
              </a:rPr>
              <a:t>nano</a:t>
            </a:r>
            <a:r>
              <a:rPr sz="900" spc="40" dirty="0">
                <a:solidFill>
                  <a:srgbClr val="001F5F"/>
                </a:solidFill>
                <a:latin typeface="Arial MT"/>
                <a:cs typeface="Arial MT"/>
              </a:rPr>
              <a:t>m</a:t>
            </a:r>
            <a:r>
              <a:rPr sz="900" dirty="0">
                <a:solidFill>
                  <a:srgbClr val="001F5F"/>
                </a:solidFill>
                <a:latin typeface="Arial MT"/>
                <a:cs typeface="Arial MT"/>
              </a:rPr>
              <a:t>a</a:t>
            </a:r>
            <a:r>
              <a:rPr sz="900" spc="5" dirty="0">
                <a:solidFill>
                  <a:srgbClr val="001F5F"/>
                </a:solidFill>
                <a:latin typeface="Arial MT"/>
                <a:cs typeface="Arial MT"/>
              </a:rPr>
              <a:t>t</a:t>
            </a:r>
            <a:r>
              <a:rPr sz="900" spc="-25" dirty="0">
                <a:solidFill>
                  <a:srgbClr val="001F5F"/>
                </a:solidFill>
                <a:latin typeface="Arial MT"/>
                <a:cs typeface="Arial MT"/>
              </a:rPr>
              <a:t>e</a:t>
            </a:r>
            <a:r>
              <a:rPr sz="900" spc="5" dirty="0">
                <a:solidFill>
                  <a:srgbClr val="001F5F"/>
                </a:solidFill>
                <a:latin typeface="Arial MT"/>
                <a:cs typeface="Arial MT"/>
              </a:rPr>
              <a:t>r</a:t>
            </a:r>
            <a:r>
              <a:rPr sz="900" spc="10" dirty="0">
                <a:solidFill>
                  <a:srgbClr val="001F5F"/>
                </a:solidFill>
                <a:latin typeface="Arial MT"/>
                <a:cs typeface="Arial MT"/>
              </a:rPr>
              <a:t>i</a:t>
            </a:r>
            <a:r>
              <a:rPr sz="900" spc="-25" dirty="0">
                <a:solidFill>
                  <a:srgbClr val="001F5F"/>
                </a:solidFill>
                <a:latin typeface="Arial MT"/>
                <a:cs typeface="Arial MT"/>
              </a:rPr>
              <a:t>a</a:t>
            </a:r>
            <a:r>
              <a:rPr sz="900" spc="10" dirty="0">
                <a:solidFill>
                  <a:srgbClr val="001F5F"/>
                </a:solidFill>
                <a:latin typeface="Arial MT"/>
                <a:cs typeface="Arial MT"/>
              </a:rPr>
              <a:t>l</a:t>
            </a:r>
            <a:r>
              <a:rPr sz="900" spc="-20" dirty="0">
                <a:solidFill>
                  <a:srgbClr val="001F5F"/>
                </a:solidFill>
                <a:latin typeface="Arial MT"/>
                <a:cs typeface="Arial MT"/>
              </a:rPr>
              <a:t>s</a:t>
            </a:r>
            <a:r>
              <a:rPr sz="900" dirty="0">
                <a:solidFill>
                  <a:srgbClr val="001F5F"/>
                </a:solidFill>
                <a:latin typeface="Arial MT"/>
                <a:cs typeface="Arial MT"/>
              </a:rPr>
              <a:t>,</a:t>
            </a:r>
            <a:r>
              <a:rPr sz="900" spc="-75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001F5F"/>
                </a:solidFill>
                <a:latin typeface="Arial MT"/>
                <a:cs typeface="Arial MT"/>
              </a:rPr>
              <a:t>S</a:t>
            </a:r>
            <a:r>
              <a:rPr sz="900" spc="5" dirty="0">
                <a:solidFill>
                  <a:srgbClr val="001F5F"/>
                </a:solidFill>
                <a:latin typeface="Arial MT"/>
                <a:cs typeface="Arial MT"/>
              </a:rPr>
              <a:t>-</a:t>
            </a:r>
            <a:r>
              <a:rPr sz="900" dirty="0">
                <a:solidFill>
                  <a:srgbClr val="001F5F"/>
                </a:solidFill>
                <a:latin typeface="Arial MT"/>
                <a:cs typeface="Arial MT"/>
              </a:rPr>
              <a:t>660</a:t>
            </a:r>
            <a:r>
              <a:rPr sz="900" spc="5" dirty="0">
                <a:solidFill>
                  <a:srgbClr val="001F5F"/>
                </a:solidFill>
                <a:latin typeface="Arial MT"/>
                <a:cs typeface="Arial MT"/>
              </a:rPr>
              <a:t>2</a:t>
            </a:r>
            <a:r>
              <a:rPr sz="900" spc="-15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900" spc="5" dirty="0">
                <a:solidFill>
                  <a:srgbClr val="001F5F"/>
                </a:solidFill>
                <a:latin typeface="Arial MT"/>
                <a:cs typeface="Arial MT"/>
              </a:rPr>
              <a:t>ty</a:t>
            </a:r>
            <a:r>
              <a:rPr sz="900" dirty="0">
                <a:solidFill>
                  <a:srgbClr val="001F5F"/>
                </a:solidFill>
                <a:latin typeface="Arial MT"/>
                <a:cs typeface="Arial MT"/>
              </a:rPr>
              <a:t>p</a:t>
            </a:r>
            <a:r>
              <a:rPr sz="900" spc="5" dirty="0">
                <a:solidFill>
                  <a:srgbClr val="001F5F"/>
                </a:solidFill>
                <a:latin typeface="Arial MT"/>
                <a:cs typeface="Arial MT"/>
              </a:rPr>
              <a:t>e</a:t>
            </a:r>
            <a:r>
              <a:rPr sz="900" spc="-40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001F5F"/>
                </a:solidFill>
                <a:latin typeface="Arial MT"/>
                <a:cs typeface="Arial MT"/>
              </a:rPr>
              <a:t>of</a:t>
            </a:r>
            <a:r>
              <a:rPr sz="900" spc="-25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900" spc="5" dirty="0">
                <a:solidFill>
                  <a:srgbClr val="001F5F"/>
                </a:solidFill>
                <a:latin typeface="Arial MT"/>
                <a:cs typeface="Arial MT"/>
              </a:rPr>
              <a:t>c</a:t>
            </a:r>
            <a:r>
              <a:rPr sz="900" dirty="0">
                <a:solidFill>
                  <a:srgbClr val="001F5F"/>
                </a:solidFill>
                <a:latin typeface="Arial MT"/>
                <a:cs typeface="Arial MT"/>
              </a:rPr>
              <a:t>o</a:t>
            </a:r>
            <a:r>
              <a:rPr sz="900" spc="5" dirty="0">
                <a:solidFill>
                  <a:srgbClr val="001F5F"/>
                </a:solidFill>
                <a:latin typeface="Arial MT"/>
                <a:cs typeface="Arial MT"/>
              </a:rPr>
              <a:t>tt</a:t>
            </a:r>
            <a:r>
              <a:rPr sz="900" dirty="0">
                <a:solidFill>
                  <a:srgbClr val="001F5F"/>
                </a:solidFill>
                <a:latin typeface="Arial MT"/>
                <a:cs typeface="Arial MT"/>
              </a:rPr>
              <a:t>on,  </a:t>
            </a:r>
            <a:r>
              <a:rPr sz="900" spc="5" dirty="0">
                <a:solidFill>
                  <a:srgbClr val="001F5F"/>
                </a:solidFill>
                <a:latin typeface="Arial MT"/>
                <a:cs typeface="Arial MT"/>
              </a:rPr>
              <a:t>c</a:t>
            </a:r>
            <a:r>
              <a:rPr sz="900" spc="-5" dirty="0">
                <a:solidFill>
                  <a:srgbClr val="001F5F"/>
                </a:solidFill>
                <a:latin typeface="Arial MT"/>
                <a:cs typeface="Arial MT"/>
              </a:rPr>
              <a:t>o</a:t>
            </a:r>
            <a:r>
              <a:rPr sz="900" spc="35" dirty="0">
                <a:solidFill>
                  <a:srgbClr val="001F5F"/>
                </a:solidFill>
                <a:latin typeface="Arial MT"/>
                <a:cs typeface="Arial MT"/>
              </a:rPr>
              <a:t>m</a:t>
            </a:r>
            <a:r>
              <a:rPr sz="900" dirty="0">
                <a:solidFill>
                  <a:srgbClr val="001F5F"/>
                </a:solidFill>
                <a:latin typeface="Arial MT"/>
                <a:cs typeface="Arial MT"/>
              </a:rPr>
              <a:t>b</a:t>
            </a:r>
            <a:r>
              <a:rPr sz="900" spc="10" dirty="0">
                <a:solidFill>
                  <a:srgbClr val="001F5F"/>
                </a:solidFill>
                <a:latin typeface="Arial MT"/>
                <a:cs typeface="Arial MT"/>
              </a:rPr>
              <a:t>i</a:t>
            </a:r>
            <a:r>
              <a:rPr sz="900" dirty="0">
                <a:solidFill>
                  <a:srgbClr val="001F5F"/>
                </a:solidFill>
                <a:latin typeface="Arial MT"/>
                <a:cs typeface="Arial MT"/>
              </a:rPr>
              <a:t>n</a:t>
            </a:r>
            <a:r>
              <a:rPr sz="900" spc="-25" dirty="0">
                <a:solidFill>
                  <a:srgbClr val="001F5F"/>
                </a:solidFill>
                <a:latin typeface="Arial MT"/>
                <a:cs typeface="Arial MT"/>
              </a:rPr>
              <a:t>e</a:t>
            </a:r>
            <a:r>
              <a:rPr sz="900" spc="5" dirty="0">
                <a:solidFill>
                  <a:srgbClr val="001F5F"/>
                </a:solidFill>
                <a:latin typeface="Arial MT"/>
                <a:cs typeface="Arial MT"/>
              </a:rPr>
              <a:t>d</a:t>
            </a:r>
            <a:r>
              <a:rPr sz="900" spc="-65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900" spc="5" dirty="0">
                <a:solidFill>
                  <a:srgbClr val="001F5F"/>
                </a:solidFill>
                <a:latin typeface="Arial MT"/>
                <a:cs typeface="Arial MT"/>
              </a:rPr>
              <a:t>c</a:t>
            </a:r>
            <a:r>
              <a:rPr sz="900" spc="-5" dirty="0">
                <a:solidFill>
                  <a:srgbClr val="001F5F"/>
                </a:solidFill>
                <a:latin typeface="Arial MT"/>
                <a:cs typeface="Arial MT"/>
              </a:rPr>
              <a:t>o</a:t>
            </a:r>
            <a:r>
              <a:rPr sz="900" spc="5" dirty="0">
                <a:solidFill>
                  <a:srgbClr val="001F5F"/>
                </a:solidFill>
                <a:latin typeface="Arial MT"/>
                <a:cs typeface="Arial MT"/>
              </a:rPr>
              <a:t>tt</a:t>
            </a:r>
            <a:r>
              <a:rPr sz="900" dirty="0">
                <a:solidFill>
                  <a:srgbClr val="001F5F"/>
                </a:solidFill>
                <a:latin typeface="Arial MT"/>
                <a:cs typeface="Arial MT"/>
              </a:rPr>
              <a:t>o</a:t>
            </a:r>
            <a:r>
              <a:rPr sz="900" spc="5" dirty="0">
                <a:solidFill>
                  <a:srgbClr val="001F5F"/>
                </a:solidFill>
                <a:latin typeface="Arial MT"/>
                <a:cs typeface="Arial MT"/>
              </a:rPr>
              <a:t>n</a:t>
            </a:r>
            <a:r>
              <a:rPr sz="900" spc="-65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900" dirty="0">
                <a:solidFill>
                  <a:srgbClr val="001F5F"/>
                </a:solidFill>
                <a:latin typeface="Arial MT"/>
                <a:cs typeface="Arial MT"/>
              </a:rPr>
              <a:t>p</a:t>
            </a:r>
            <a:r>
              <a:rPr sz="900" spc="10" dirty="0">
                <a:solidFill>
                  <a:srgbClr val="001F5F"/>
                </a:solidFill>
                <a:latin typeface="Arial MT"/>
                <a:cs typeface="Arial MT"/>
              </a:rPr>
              <a:t>i</a:t>
            </a:r>
            <a:r>
              <a:rPr sz="900" spc="5" dirty="0">
                <a:solidFill>
                  <a:srgbClr val="001F5F"/>
                </a:solidFill>
                <a:latin typeface="Arial MT"/>
                <a:cs typeface="Arial MT"/>
              </a:rPr>
              <a:t>ck</a:t>
            </a:r>
            <a:r>
              <a:rPr sz="900" spc="10" dirty="0">
                <a:solidFill>
                  <a:srgbClr val="001F5F"/>
                </a:solidFill>
                <a:latin typeface="Arial MT"/>
                <a:cs typeface="Arial MT"/>
              </a:rPr>
              <a:t>i</a:t>
            </a:r>
            <a:r>
              <a:rPr sz="900" dirty="0">
                <a:solidFill>
                  <a:srgbClr val="001F5F"/>
                </a:solidFill>
                <a:latin typeface="Arial MT"/>
                <a:cs typeface="Arial MT"/>
              </a:rPr>
              <a:t>n</a:t>
            </a:r>
            <a:r>
              <a:rPr sz="900" spc="5" dirty="0">
                <a:solidFill>
                  <a:srgbClr val="001F5F"/>
                </a:solidFill>
                <a:latin typeface="Arial MT"/>
                <a:cs typeface="Arial MT"/>
              </a:rPr>
              <a:t>g</a:t>
            </a:r>
            <a:r>
              <a:rPr sz="900" spc="-40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900" spc="35" dirty="0">
                <a:solidFill>
                  <a:srgbClr val="001F5F"/>
                </a:solidFill>
                <a:latin typeface="Arial MT"/>
                <a:cs typeface="Arial MT"/>
              </a:rPr>
              <a:t>m</a:t>
            </a:r>
            <a:r>
              <a:rPr sz="900" dirty="0">
                <a:solidFill>
                  <a:srgbClr val="001F5F"/>
                </a:solidFill>
                <a:latin typeface="Arial MT"/>
                <a:cs typeface="Arial MT"/>
              </a:rPr>
              <a:t>a</a:t>
            </a:r>
            <a:r>
              <a:rPr sz="900" spc="5" dirty="0">
                <a:solidFill>
                  <a:srgbClr val="001F5F"/>
                </a:solidFill>
                <a:latin typeface="Arial MT"/>
                <a:cs typeface="Arial MT"/>
              </a:rPr>
              <a:t>c</a:t>
            </a:r>
            <a:r>
              <a:rPr sz="900" spc="-5" dirty="0">
                <a:solidFill>
                  <a:srgbClr val="001F5F"/>
                </a:solidFill>
                <a:latin typeface="Arial MT"/>
                <a:cs typeface="Arial MT"/>
              </a:rPr>
              <a:t>h</a:t>
            </a:r>
            <a:r>
              <a:rPr sz="900" spc="10" dirty="0">
                <a:solidFill>
                  <a:srgbClr val="001F5F"/>
                </a:solidFill>
                <a:latin typeface="Arial MT"/>
                <a:cs typeface="Arial MT"/>
              </a:rPr>
              <a:t>i</a:t>
            </a:r>
            <a:r>
              <a:rPr sz="900" spc="-25" dirty="0">
                <a:solidFill>
                  <a:srgbClr val="001F5F"/>
                </a:solidFill>
                <a:latin typeface="Arial MT"/>
                <a:cs typeface="Arial MT"/>
              </a:rPr>
              <a:t>ne</a:t>
            </a:r>
            <a:r>
              <a:rPr sz="900" dirty="0">
                <a:solidFill>
                  <a:srgbClr val="001F5F"/>
                </a:solidFill>
                <a:latin typeface="Arial MT"/>
                <a:cs typeface="Arial MT"/>
              </a:rPr>
              <a:t>,  </a:t>
            </a:r>
            <a:r>
              <a:rPr sz="900" spc="5" dirty="0">
                <a:solidFill>
                  <a:srgbClr val="001F5F"/>
                </a:solidFill>
                <a:latin typeface="Arial MT"/>
                <a:cs typeface="Arial MT"/>
              </a:rPr>
              <a:t>r</a:t>
            </a:r>
            <a:r>
              <a:rPr sz="900" spc="-25" dirty="0">
                <a:solidFill>
                  <a:srgbClr val="001F5F"/>
                </a:solidFill>
                <a:latin typeface="Arial MT"/>
                <a:cs typeface="Arial MT"/>
              </a:rPr>
              <a:t>e</a:t>
            </a:r>
            <a:r>
              <a:rPr sz="900" spc="5" dirty="0">
                <a:solidFill>
                  <a:srgbClr val="001F5F"/>
                </a:solidFill>
                <a:latin typeface="Arial MT"/>
                <a:cs typeface="Arial MT"/>
              </a:rPr>
              <a:t>t</a:t>
            </a:r>
            <a:r>
              <a:rPr sz="900" dirty="0">
                <a:solidFill>
                  <a:srgbClr val="001F5F"/>
                </a:solidFill>
                <a:latin typeface="Arial MT"/>
                <a:cs typeface="Arial MT"/>
              </a:rPr>
              <a:t>a</a:t>
            </a:r>
            <a:r>
              <a:rPr sz="900" spc="10" dirty="0">
                <a:solidFill>
                  <a:srgbClr val="001F5F"/>
                </a:solidFill>
                <a:latin typeface="Arial MT"/>
                <a:cs typeface="Arial MT"/>
              </a:rPr>
              <a:t>ili</a:t>
            </a:r>
            <a:r>
              <a:rPr sz="900" dirty="0">
                <a:solidFill>
                  <a:srgbClr val="001F5F"/>
                </a:solidFill>
                <a:latin typeface="Arial MT"/>
                <a:cs typeface="Arial MT"/>
              </a:rPr>
              <a:t>n</a:t>
            </a:r>
            <a:r>
              <a:rPr sz="900" spc="5" dirty="0">
                <a:solidFill>
                  <a:srgbClr val="001F5F"/>
                </a:solidFill>
                <a:latin typeface="Arial MT"/>
                <a:cs typeface="Arial MT"/>
              </a:rPr>
              <a:t>g</a:t>
            </a:r>
            <a:r>
              <a:rPr sz="900" spc="-65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900" spc="40" dirty="0">
                <a:solidFill>
                  <a:srgbClr val="001F5F"/>
                </a:solidFill>
                <a:latin typeface="Arial MT"/>
                <a:cs typeface="Arial MT"/>
              </a:rPr>
              <a:t>m</a:t>
            </a:r>
            <a:r>
              <a:rPr sz="900" dirty="0">
                <a:solidFill>
                  <a:srgbClr val="001F5F"/>
                </a:solidFill>
                <a:latin typeface="Arial MT"/>
                <a:cs typeface="Arial MT"/>
              </a:rPr>
              <a:t>a</a:t>
            </a:r>
            <a:r>
              <a:rPr sz="900" spc="5" dirty="0">
                <a:solidFill>
                  <a:srgbClr val="001F5F"/>
                </a:solidFill>
                <a:latin typeface="Arial MT"/>
                <a:cs typeface="Arial MT"/>
              </a:rPr>
              <a:t>c</a:t>
            </a:r>
            <a:r>
              <a:rPr sz="900" dirty="0">
                <a:solidFill>
                  <a:srgbClr val="001F5F"/>
                </a:solidFill>
                <a:latin typeface="Arial MT"/>
                <a:cs typeface="Arial MT"/>
              </a:rPr>
              <a:t>h</a:t>
            </a:r>
            <a:r>
              <a:rPr sz="900" spc="10" dirty="0">
                <a:solidFill>
                  <a:srgbClr val="001F5F"/>
                </a:solidFill>
                <a:latin typeface="Arial MT"/>
                <a:cs typeface="Arial MT"/>
              </a:rPr>
              <a:t>i</a:t>
            </a:r>
            <a:r>
              <a:rPr sz="900" dirty="0">
                <a:solidFill>
                  <a:srgbClr val="001F5F"/>
                </a:solidFill>
                <a:latin typeface="Arial MT"/>
                <a:cs typeface="Arial MT"/>
              </a:rPr>
              <a:t>n</a:t>
            </a:r>
            <a:r>
              <a:rPr sz="900" spc="-25" dirty="0">
                <a:solidFill>
                  <a:srgbClr val="001F5F"/>
                </a:solidFill>
                <a:latin typeface="Arial MT"/>
                <a:cs typeface="Arial MT"/>
              </a:rPr>
              <a:t>e</a:t>
            </a:r>
            <a:r>
              <a:rPr sz="900" dirty="0">
                <a:solidFill>
                  <a:srgbClr val="001F5F"/>
                </a:solidFill>
                <a:latin typeface="Arial MT"/>
                <a:cs typeface="Arial MT"/>
              </a:rPr>
              <a:t>,</a:t>
            </a:r>
            <a:r>
              <a:rPr sz="900" spc="-75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900" spc="-5" dirty="0">
                <a:solidFill>
                  <a:srgbClr val="001F5F"/>
                </a:solidFill>
                <a:latin typeface="Arial MT"/>
                <a:cs typeface="Arial MT"/>
              </a:rPr>
              <a:t>"S</a:t>
            </a:r>
            <a:r>
              <a:rPr sz="900" spc="-25" dirty="0">
                <a:solidFill>
                  <a:srgbClr val="001F5F"/>
                </a:solidFill>
                <a:latin typeface="Arial MT"/>
                <a:cs typeface="Arial MT"/>
              </a:rPr>
              <a:t>e</a:t>
            </a:r>
            <a:r>
              <a:rPr sz="900" spc="40" dirty="0">
                <a:solidFill>
                  <a:srgbClr val="001F5F"/>
                </a:solidFill>
                <a:latin typeface="Arial MT"/>
                <a:cs typeface="Arial MT"/>
              </a:rPr>
              <a:t>m</a:t>
            </a:r>
            <a:r>
              <a:rPr sz="900" dirty="0">
                <a:solidFill>
                  <a:srgbClr val="001F5F"/>
                </a:solidFill>
                <a:latin typeface="Arial MT"/>
                <a:cs typeface="Arial MT"/>
              </a:rPr>
              <a:t>u</a:t>
            </a:r>
            <a:r>
              <a:rPr sz="900" spc="5" dirty="0">
                <a:solidFill>
                  <a:srgbClr val="001F5F"/>
                </a:solidFill>
                <a:latin typeface="Arial MT"/>
                <a:cs typeface="Arial MT"/>
              </a:rPr>
              <a:t>rg</a:t>
            </a:r>
            <a:r>
              <a:rPr sz="900" spc="-35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900" spc="5" dirty="0">
                <a:solidFill>
                  <a:srgbClr val="001F5F"/>
                </a:solidFill>
                <a:latin typeface="Arial MT"/>
                <a:cs typeface="Arial MT"/>
              </a:rPr>
              <a:t>c</a:t>
            </a:r>
            <a:r>
              <a:rPr sz="900" spc="10" dirty="0">
                <a:solidFill>
                  <a:srgbClr val="001F5F"/>
                </a:solidFill>
                <a:latin typeface="Arial MT"/>
                <a:cs typeface="Arial MT"/>
              </a:rPr>
              <a:t>l</a:t>
            </a:r>
            <a:r>
              <a:rPr sz="900" dirty="0">
                <a:solidFill>
                  <a:srgbClr val="001F5F"/>
                </a:solidFill>
                <a:latin typeface="Arial MT"/>
                <a:cs typeface="Arial MT"/>
              </a:rPr>
              <a:t>u</a:t>
            </a:r>
            <a:r>
              <a:rPr sz="900" spc="5" dirty="0">
                <a:solidFill>
                  <a:srgbClr val="001F5F"/>
                </a:solidFill>
                <a:latin typeface="Arial MT"/>
                <a:cs typeface="Arial MT"/>
              </a:rPr>
              <a:t>st</a:t>
            </a:r>
            <a:r>
              <a:rPr sz="900" spc="-25" dirty="0">
                <a:solidFill>
                  <a:srgbClr val="001F5F"/>
                </a:solidFill>
                <a:latin typeface="Arial MT"/>
                <a:cs typeface="Arial MT"/>
              </a:rPr>
              <a:t>e</a:t>
            </a:r>
            <a:r>
              <a:rPr sz="900" spc="5" dirty="0">
                <a:solidFill>
                  <a:srgbClr val="001F5F"/>
                </a:solidFill>
                <a:latin typeface="Arial MT"/>
                <a:cs typeface="Arial MT"/>
              </a:rPr>
              <a:t>r</a:t>
            </a:r>
            <a:r>
              <a:rPr sz="900" dirty="0">
                <a:solidFill>
                  <a:srgbClr val="001F5F"/>
                </a:solidFill>
                <a:latin typeface="Arial MT"/>
                <a:cs typeface="Arial MT"/>
              </a:rPr>
              <a:t>"</a:t>
            </a:r>
            <a:endParaRPr sz="900">
              <a:latin typeface="Arial MT"/>
              <a:cs typeface="Arial MT"/>
            </a:endParaRPr>
          </a:p>
        </p:txBody>
      </p:sp>
      <p:grpSp>
        <p:nvGrpSpPr>
          <p:cNvPr id="170" name="object 170"/>
          <p:cNvGrpSpPr/>
          <p:nvPr/>
        </p:nvGrpSpPr>
        <p:grpSpPr>
          <a:xfrm>
            <a:off x="143129" y="4413377"/>
            <a:ext cx="11564620" cy="2344420"/>
            <a:chOff x="143129" y="4413377"/>
            <a:chExt cx="11564620" cy="2344420"/>
          </a:xfrm>
        </p:grpSpPr>
        <p:sp>
          <p:nvSpPr>
            <p:cNvPr id="171" name="object 171"/>
            <p:cNvSpPr/>
            <p:nvPr/>
          </p:nvSpPr>
          <p:spPr>
            <a:xfrm>
              <a:off x="146304" y="4416552"/>
              <a:ext cx="4315460" cy="8255"/>
            </a:xfrm>
            <a:custGeom>
              <a:avLst/>
              <a:gdLst/>
              <a:ahLst/>
              <a:cxnLst/>
              <a:rect l="l" t="t" r="r" b="b"/>
              <a:pathLst>
                <a:path w="4315460" h="8254">
                  <a:moveTo>
                    <a:pt x="0" y="7747"/>
                  </a:moveTo>
                  <a:lnTo>
                    <a:pt x="4314952" y="0"/>
                  </a:lnTo>
                </a:path>
              </a:pathLst>
            </a:custGeom>
            <a:ln w="6350">
              <a:solidFill>
                <a:srgbClr val="5B9BD4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4922519" y="6083808"/>
              <a:ext cx="6779259" cy="668020"/>
            </a:xfrm>
            <a:custGeom>
              <a:avLst/>
              <a:gdLst/>
              <a:ahLst/>
              <a:cxnLst/>
              <a:rect l="l" t="t" r="r" b="b"/>
              <a:pathLst>
                <a:path w="6779259" h="668020">
                  <a:moveTo>
                    <a:pt x="0" y="667511"/>
                  </a:moveTo>
                  <a:lnTo>
                    <a:pt x="6778752" y="667511"/>
                  </a:lnTo>
                  <a:lnTo>
                    <a:pt x="6778752" y="0"/>
                  </a:lnTo>
                  <a:lnTo>
                    <a:pt x="0" y="0"/>
                  </a:lnTo>
                  <a:lnTo>
                    <a:pt x="0" y="667511"/>
                  </a:lnTo>
                  <a:close/>
                </a:path>
              </a:pathLst>
            </a:custGeom>
            <a:ln w="12700">
              <a:solidFill>
                <a:srgbClr val="F4B08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4657344" y="5852160"/>
              <a:ext cx="2316480" cy="268605"/>
            </a:xfrm>
            <a:custGeom>
              <a:avLst/>
              <a:gdLst/>
              <a:ahLst/>
              <a:cxnLst/>
              <a:rect l="l" t="t" r="r" b="b"/>
              <a:pathLst>
                <a:path w="2316479" h="268604">
                  <a:moveTo>
                    <a:pt x="2316479" y="0"/>
                  </a:moveTo>
                  <a:lnTo>
                    <a:pt x="67055" y="0"/>
                  </a:lnTo>
                  <a:lnTo>
                    <a:pt x="0" y="268223"/>
                  </a:lnTo>
                  <a:lnTo>
                    <a:pt x="2249424" y="268223"/>
                  </a:lnTo>
                  <a:lnTo>
                    <a:pt x="2316479" y="0"/>
                  </a:lnTo>
                  <a:close/>
                </a:path>
              </a:pathLst>
            </a:custGeom>
            <a:solidFill>
              <a:srgbClr val="2E549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4657344" y="5852160"/>
              <a:ext cx="2316480" cy="268605"/>
            </a:xfrm>
            <a:custGeom>
              <a:avLst/>
              <a:gdLst/>
              <a:ahLst/>
              <a:cxnLst/>
              <a:rect l="l" t="t" r="r" b="b"/>
              <a:pathLst>
                <a:path w="2316479" h="268604">
                  <a:moveTo>
                    <a:pt x="0" y="268223"/>
                  </a:moveTo>
                  <a:lnTo>
                    <a:pt x="67055" y="0"/>
                  </a:lnTo>
                  <a:lnTo>
                    <a:pt x="2316479" y="0"/>
                  </a:lnTo>
                  <a:lnTo>
                    <a:pt x="2249424" y="268223"/>
                  </a:lnTo>
                  <a:lnTo>
                    <a:pt x="0" y="268223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5" name="object 175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5163312" y="5855208"/>
              <a:ext cx="1311402" cy="323837"/>
            </a:xfrm>
            <a:prstGeom prst="rect">
              <a:avLst/>
            </a:prstGeom>
          </p:spPr>
        </p:pic>
      </p:grpSp>
      <p:grpSp>
        <p:nvGrpSpPr>
          <p:cNvPr id="176" name="object 176"/>
          <p:cNvGrpSpPr/>
          <p:nvPr/>
        </p:nvGrpSpPr>
        <p:grpSpPr>
          <a:xfrm>
            <a:off x="3084448" y="1386586"/>
            <a:ext cx="9029065" cy="281305"/>
            <a:chOff x="3084448" y="1386586"/>
            <a:chExt cx="9029065" cy="281305"/>
          </a:xfrm>
        </p:grpSpPr>
        <p:sp>
          <p:nvSpPr>
            <p:cNvPr id="177" name="object 177"/>
            <p:cNvSpPr/>
            <p:nvPr/>
          </p:nvSpPr>
          <p:spPr>
            <a:xfrm>
              <a:off x="3087623" y="1652015"/>
              <a:ext cx="6084570" cy="9525"/>
            </a:xfrm>
            <a:custGeom>
              <a:avLst/>
              <a:gdLst/>
              <a:ahLst/>
              <a:cxnLst/>
              <a:rect l="l" t="t" r="r" b="b"/>
              <a:pathLst>
                <a:path w="6084570" h="9525">
                  <a:moveTo>
                    <a:pt x="0" y="9525"/>
                  </a:moveTo>
                  <a:lnTo>
                    <a:pt x="6084570" y="0"/>
                  </a:lnTo>
                </a:path>
              </a:pathLst>
            </a:custGeom>
            <a:ln w="6350">
              <a:solidFill>
                <a:srgbClr val="5B9BD4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9259823" y="1392936"/>
              <a:ext cx="2847340" cy="268605"/>
            </a:xfrm>
            <a:custGeom>
              <a:avLst/>
              <a:gdLst/>
              <a:ahLst/>
              <a:cxnLst/>
              <a:rect l="l" t="t" r="r" b="b"/>
              <a:pathLst>
                <a:path w="2847340" h="268605">
                  <a:moveTo>
                    <a:pt x="2846831" y="0"/>
                  </a:moveTo>
                  <a:lnTo>
                    <a:pt x="0" y="0"/>
                  </a:lnTo>
                  <a:lnTo>
                    <a:pt x="0" y="268224"/>
                  </a:lnTo>
                  <a:lnTo>
                    <a:pt x="2846831" y="268224"/>
                  </a:lnTo>
                  <a:lnTo>
                    <a:pt x="284683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9259823" y="1392936"/>
              <a:ext cx="2847340" cy="268605"/>
            </a:xfrm>
            <a:custGeom>
              <a:avLst/>
              <a:gdLst/>
              <a:ahLst/>
              <a:cxnLst/>
              <a:rect l="l" t="t" r="r" b="b"/>
              <a:pathLst>
                <a:path w="2847340" h="268605">
                  <a:moveTo>
                    <a:pt x="0" y="268224"/>
                  </a:moveTo>
                  <a:lnTo>
                    <a:pt x="2846831" y="268224"/>
                  </a:lnTo>
                  <a:lnTo>
                    <a:pt x="2846831" y="0"/>
                  </a:lnTo>
                  <a:lnTo>
                    <a:pt x="0" y="0"/>
                  </a:lnTo>
                  <a:lnTo>
                    <a:pt x="0" y="268224"/>
                  </a:lnTo>
                  <a:close/>
                </a:path>
              </a:pathLst>
            </a:custGeom>
            <a:ln w="12700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0" name="object 180"/>
          <p:cNvSpPr txBox="1"/>
          <p:nvPr/>
        </p:nvSpPr>
        <p:spPr>
          <a:xfrm>
            <a:off x="5244465" y="5890056"/>
            <a:ext cx="114490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x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ec</a:t>
            </a:r>
            <a:r>
              <a:rPr sz="1100" b="1" spc="-1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100" b="1" spc="-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100" b="1" spc="-1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100" b="1" spc="-2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1100" b="1" spc="-1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1100">
              <a:latin typeface="Arial"/>
              <a:cs typeface="Arial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5120766" y="6324091"/>
            <a:ext cx="6263640" cy="30226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09855" marR="5080" indent="-97790">
              <a:lnSpc>
                <a:spcPct val="100000"/>
              </a:lnSpc>
              <a:spcBef>
                <a:spcPts val="110"/>
              </a:spcBef>
            </a:pPr>
            <a:r>
              <a:rPr sz="900" b="1" dirty="0">
                <a:solidFill>
                  <a:srgbClr val="001F5F"/>
                </a:solidFill>
                <a:latin typeface="Arial"/>
                <a:cs typeface="Arial"/>
              </a:rPr>
              <a:t>Together</a:t>
            </a:r>
            <a:r>
              <a:rPr sz="900" b="1" spc="-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001F5F"/>
                </a:solidFill>
                <a:latin typeface="Arial"/>
                <a:cs typeface="Arial"/>
              </a:rPr>
              <a:t>with</a:t>
            </a:r>
            <a:r>
              <a:rPr sz="90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001F5F"/>
                </a:solidFill>
                <a:latin typeface="Arial"/>
                <a:cs typeface="Arial"/>
              </a:rPr>
              <a:t>foreign</a:t>
            </a:r>
            <a:r>
              <a:rPr sz="90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001F5F"/>
                </a:solidFill>
                <a:latin typeface="Arial"/>
                <a:cs typeface="Arial"/>
              </a:rPr>
              <a:t>scientists</a:t>
            </a:r>
            <a:r>
              <a:rPr sz="900" b="1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001F5F"/>
                </a:solidFill>
                <a:latin typeface="Arial"/>
                <a:cs typeface="Arial"/>
              </a:rPr>
              <a:t>following</a:t>
            </a:r>
            <a:r>
              <a:rPr sz="900" b="1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b="1" spc="5" dirty="0">
                <a:solidFill>
                  <a:srgbClr val="001F5F"/>
                </a:solidFill>
                <a:latin typeface="Arial"/>
                <a:cs typeface="Arial"/>
              </a:rPr>
              <a:t>modern</a:t>
            </a:r>
            <a:r>
              <a:rPr sz="900" b="1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001F5F"/>
                </a:solidFill>
                <a:latin typeface="Arial"/>
                <a:cs typeface="Arial"/>
              </a:rPr>
              <a:t>technologies</a:t>
            </a:r>
            <a:r>
              <a:rPr sz="900" b="1" spc="-5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001F5F"/>
                </a:solidFill>
                <a:latin typeface="Arial"/>
                <a:cs typeface="Arial"/>
              </a:rPr>
              <a:t>will</a:t>
            </a:r>
            <a:r>
              <a:rPr sz="900" b="1" spc="-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001F5F"/>
                </a:solidFill>
                <a:latin typeface="Arial"/>
                <a:cs typeface="Arial"/>
              </a:rPr>
              <a:t>be</a:t>
            </a:r>
            <a:r>
              <a:rPr sz="900" b="1" spc="-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001F5F"/>
                </a:solidFill>
                <a:latin typeface="Arial"/>
                <a:cs typeface="Arial"/>
              </a:rPr>
              <a:t>created:</a:t>
            </a:r>
            <a:r>
              <a:rPr sz="9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001F5F"/>
                </a:solidFill>
                <a:latin typeface="Arial"/>
                <a:cs typeface="Arial"/>
              </a:rPr>
              <a:t>big</a:t>
            </a:r>
            <a:r>
              <a:rPr sz="900" b="1" spc="-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001F5F"/>
                </a:solidFill>
                <a:latin typeface="Arial"/>
                <a:cs typeface="Arial"/>
              </a:rPr>
              <a:t>data</a:t>
            </a:r>
            <a:r>
              <a:rPr sz="900" b="1" spc="-3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001F5F"/>
                </a:solidFill>
                <a:latin typeface="Arial"/>
                <a:cs typeface="Arial"/>
              </a:rPr>
              <a:t>technologies,</a:t>
            </a:r>
            <a:r>
              <a:rPr sz="900" b="1" spc="-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001F5F"/>
                </a:solidFill>
                <a:latin typeface="Arial"/>
                <a:cs typeface="Arial"/>
              </a:rPr>
              <a:t>the</a:t>
            </a:r>
            <a:r>
              <a:rPr sz="900" b="1" spc="-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001F5F"/>
                </a:solidFill>
                <a:latin typeface="Arial"/>
                <a:cs typeface="Arial"/>
              </a:rPr>
              <a:t>Aral</a:t>
            </a:r>
            <a:r>
              <a:rPr sz="900" b="1" spc="-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001F5F"/>
                </a:solidFill>
                <a:latin typeface="Arial"/>
                <a:cs typeface="Arial"/>
              </a:rPr>
              <a:t>Bay </a:t>
            </a:r>
            <a:r>
              <a:rPr sz="900" b="1" spc="5" dirty="0">
                <a:solidFill>
                  <a:srgbClr val="001F5F"/>
                </a:solidFill>
                <a:latin typeface="Arial"/>
                <a:cs typeface="Arial"/>
              </a:rPr>
              <a:t> problem,</a:t>
            </a:r>
            <a:r>
              <a:rPr sz="900" b="1" spc="-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001F5F"/>
                </a:solidFill>
                <a:latin typeface="Arial"/>
                <a:cs typeface="Arial"/>
              </a:rPr>
              <a:t>artificial</a:t>
            </a:r>
            <a:r>
              <a:rPr sz="900" b="1" spc="-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001F5F"/>
                </a:solidFill>
                <a:latin typeface="Arial"/>
                <a:cs typeface="Arial"/>
              </a:rPr>
              <a:t>intelligence,</a:t>
            </a:r>
            <a:r>
              <a:rPr sz="900" b="1" spc="-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b="1" spc="5" dirty="0">
                <a:solidFill>
                  <a:srgbClr val="001F5F"/>
                </a:solidFill>
                <a:latin typeface="Arial"/>
                <a:cs typeface="Arial"/>
              </a:rPr>
              <a:t>anti-salinity</a:t>
            </a:r>
            <a:r>
              <a:rPr sz="900" b="1" spc="-8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001F5F"/>
                </a:solidFill>
                <a:latin typeface="Arial"/>
                <a:cs typeface="Arial"/>
              </a:rPr>
              <a:t>technologies,</a:t>
            </a:r>
            <a:r>
              <a:rPr sz="900" b="1" spc="-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001F5F"/>
                </a:solidFill>
                <a:latin typeface="Arial"/>
                <a:cs typeface="Arial"/>
              </a:rPr>
              <a:t>use</a:t>
            </a:r>
            <a:r>
              <a:rPr sz="900" b="1" spc="-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001F5F"/>
                </a:solidFill>
                <a:latin typeface="Arial"/>
                <a:cs typeface="Arial"/>
              </a:rPr>
              <a:t>of</a:t>
            </a:r>
            <a:r>
              <a:rPr sz="900" b="1" spc="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001F5F"/>
                </a:solidFill>
                <a:latin typeface="Arial"/>
                <a:cs typeface="Arial"/>
              </a:rPr>
              <a:t>water</a:t>
            </a:r>
            <a:r>
              <a:rPr sz="900" b="1" spc="-2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001F5F"/>
                </a:solidFill>
                <a:latin typeface="Arial"/>
                <a:cs typeface="Arial"/>
              </a:rPr>
              <a:t>resources,</a:t>
            </a:r>
            <a:r>
              <a:rPr sz="900" b="1" spc="-4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001F5F"/>
                </a:solidFill>
                <a:latin typeface="Arial"/>
                <a:cs typeface="Arial"/>
              </a:rPr>
              <a:t>soil</a:t>
            </a:r>
            <a:r>
              <a:rPr sz="900" b="1" spc="-1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001F5F"/>
                </a:solidFill>
                <a:latin typeface="Arial"/>
                <a:cs typeface="Arial"/>
              </a:rPr>
              <a:t>fertility</a:t>
            </a:r>
            <a:r>
              <a:rPr sz="900" b="1" spc="-8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001F5F"/>
                </a:solidFill>
                <a:latin typeface="Arial"/>
                <a:cs typeface="Arial"/>
              </a:rPr>
              <a:t>improvement,</a:t>
            </a:r>
            <a:r>
              <a:rPr sz="900" b="1" spc="-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900" b="1" dirty="0">
                <a:solidFill>
                  <a:srgbClr val="001F5F"/>
                </a:solidFill>
                <a:latin typeface="Arial"/>
                <a:cs typeface="Arial"/>
              </a:rPr>
              <a:t>etc.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182" name="object 182"/>
          <p:cNvGrpSpPr/>
          <p:nvPr/>
        </p:nvGrpSpPr>
        <p:grpSpPr>
          <a:xfrm>
            <a:off x="6949058" y="3993388"/>
            <a:ext cx="5205095" cy="2159635"/>
            <a:chOff x="6949058" y="3993388"/>
            <a:chExt cx="5205095" cy="2159635"/>
          </a:xfrm>
        </p:grpSpPr>
        <p:sp>
          <p:nvSpPr>
            <p:cNvPr id="183" name="object 183"/>
            <p:cNvSpPr/>
            <p:nvPr/>
          </p:nvSpPr>
          <p:spPr>
            <a:xfrm>
              <a:off x="6974459" y="4005998"/>
              <a:ext cx="5154295" cy="571500"/>
            </a:xfrm>
            <a:custGeom>
              <a:avLst/>
              <a:gdLst/>
              <a:ahLst/>
              <a:cxnLst/>
              <a:rect l="l" t="t" r="r" b="b"/>
              <a:pathLst>
                <a:path w="5154295" h="571500">
                  <a:moveTo>
                    <a:pt x="5154092" y="0"/>
                  </a:moveTo>
                  <a:lnTo>
                    <a:pt x="4062095" y="0"/>
                  </a:lnTo>
                  <a:lnTo>
                    <a:pt x="298577" y="0"/>
                  </a:lnTo>
                  <a:lnTo>
                    <a:pt x="0" y="0"/>
                  </a:lnTo>
                  <a:lnTo>
                    <a:pt x="0" y="195668"/>
                  </a:lnTo>
                  <a:lnTo>
                    <a:pt x="0" y="570953"/>
                  </a:lnTo>
                  <a:lnTo>
                    <a:pt x="298577" y="570953"/>
                  </a:lnTo>
                  <a:lnTo>
                    <a:pt x="298577" y="195668"/>
                  </a:lnTo>
                  <a:lnTo>
                    <a:pt x="4062095" y="195668"/>
                  </a:lnTo>
                  <a:lnTo>
                    <a:pt x="5154092" y="195668"/>
                  </a:lnTo>
                  <a:lnTo>
                    <a:pt x="5154092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7273036" y="4201667"/>
              <a:ext cx="4855845" cy="375285"/>
            </a:xfrm>
            <a:custGeom>
              <a:avLst/>
              <a:gdLst/>
              <a:ahLst/>
              <a:cxnLst/>
              <a:rect l="l" t="t" r="r" b="b"/>
              <a:pathLst>
                <a:path w="4855845" h="375285">
                  <a:moveTo>
                    <a:pt x="4855515" y="0"/>
                  </a:moveTo>
                  <a:lnTo>
                    <a:pt x="3763518" y="0"/>
                  </a:lnTo>
                  <a:lnTo>
                    <a:pt x="0" y="0"/>
                  </a:lnTo>
                  <a:lnTo>
                    <a:pt x="0" y="375285"/>
                  </a:lnTo>
                  <a:lnTo>
                    <a:pt x="3763518" y="375285"/>
                  </a:lnTo>
                  <a:lnTo>
                    <a:pt x="4855515" y="375285"/>
                  </a:lnTo>
                  <a:lnTo>
                    <a:pt x="4855515" y="0"/>
                  </a:lnTo>
                  <a:close/>
                </a:path>
              </a:pathLst>
            </a:custGeom>
            <a:solidFill>
              <a:srgbClr val="D2D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6974458" y="4576965"/>
              <a:ext cx="299085" cy="650875"/>
            </a:xfrm>
            <a:custGeom>
              <a:avLst/>
              <a:gdLst/>
              <a:ahLst/>
              <a:cxnLst/>
              <a:rect l="l" t="t" r="r" b="b"/>
              <a:pathLst>
                <a:path w="299084" h="650875">
                  <a:moveTo>
                    <a:pt x="298589" y="0"/>
                  </a:moveTo>
                  <a:lnTo>
                    <a:pt x="0" y="0"/>
                  </a:lnTo>
                  <a:lnTo>
                    <a:pt x="0" y="650735"/>
                  </a:lnTo>
                  <a:lnTo>
                    <a:pt x="298589" y="650735"/>
                  </a:lnTo>
                  <a:lnTo>
                    <a:pt x="298589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7273036" y="4576965"/>
              <a:ext cx="4855845" cy="650875"/>
            </a:xfrm>
            <a:custGeom>
              <a:avLst/>
              <a:gdLst/>
              <a:ahLst/>
              <a:cxnLst/>
              <a:rect l="l" t="t" r="r" b="b"/>
              <a:pathLst>
                <a:path w="4855845" h="650875">
                  <a:moveTo>
                    <a:pt x="4855515" y="0"/>
                  </a:moveTo>
                  <a:lnTo>
                    <a:pt x="3763518" y="0"/>
                  </a:lnTo>
                  <a:lnTo>
                    <a:pt x="0" y="0"/>
                  </a:lnTo>
                  <a:lnTo>
                    <a:pt x="0" y="650735"/>
                  </a:lnTo>
                  <a:lnTo>
                    <a:pt x="3763518" y="650735"/>
                  </a:lnTo>
                  <a:lnTo>
                    <a:pt x="4855515" y="650735"/>
                  </a:lnTo>
                  <a:lnTo>
                    <a:pt x="4855515" y="0"/>
                  </a:lnTo>
                  <a:close/>
                </a:path>
              </a:pathLst>
            </a:custGeom>
            <a:solidFill>
              <a:srgbClr val="EAEE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6974458" y="5227764"/>
              <a:ext cx="299085" cy="167640"/>
            </a:xfrm>
            <a:custGeom>
              <a:avLst/>
              <a:gdLst/>
              <a:ahLst/>
              <a:cxnLst/>
              <a:rect l="l" t="t" r="r" b="b"/>
              <a:pathLst>
                <a:path w="299084" h="167639">
                  <a:moveTo>
                    <a:pt x="298589" y="0"/>
                  </a:moveTo>
                  <a:lnTo>
                    <a:pt x="0" y="0"/>
                  </a:lnTo>
                  <a:lnTo>
                    <a:pt x="0" y="167322"/>
                  </a:lnTo>
                  <a:lnTo>
                    <a:pt x="298589" y="167322"/>
                  </a:lnTo>
                  <a:lnTo>
                    <a:pt x="298589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7273036" y="5227764"/>
              <a:ext cx="4855845" cy="167640"/>
            </a:xfrm>
            <a:custGeom>
              <a:avLst/>
              <a:gdLst/>
              <a:ahLst/>
              <a:cxnLst/>
              <a:rect l="l" t="t" r="r" b="b"/>
              <a:pathLst>
                <a:path w="4855845" h="167639">
                  <a:moveTo>
                    <a:pt x="4855515" y="0"/>
                  </a:moveTo>
                  <a:lnTo>
                    <a:pt x="3763518" y="0"/>
                  </a:lnTo>
                  <a:lnTo>
                    <a:pt x="0" y="0"/>
                  </a:lnTo>
                  <a:lnTo>
                    <a:pt x="0" y="167322"/>
                  </a:lnTo>
                  <a:lnTo>
                    <a:pt x="3763518" y="167322"/>
                  </a:lnTo>
                  <a:lnTo>
                    <a:pt x="4855515" y="167322"/>
                  </a:lnTo>
                  <a:lnTo>
                    <a:pt x="4855515" y="0"/>
                  </a:lnTo>
                  <a:close/>
                </a:path>
              </a:pathLst>
            </a:custGeom>
            <a:solidFill>
              <a:srgbClr val="D2D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6974458" y="5395023"/>
              <a:ext cx="299085" cy="167640"/>
            </a:xfrm>
            <a:custGeom>
              <a:avLst/>
              <a:gdLst/>
              <a:ahLst/>
              <a:cxnLst/>
              <a:rect l="l" t="t" r="r" b="b"/>
              <a:pathLst>
                <a:path w="299084" h="167639">
                  <a:moveTo>
                    <a:pt x="298589" y="0"/>
                  </a:moveTo>
                  <a:lnTo>
                    <a:pt x="0" y="0"/>
                  </a:lnTo>
                  <a:lnTo>
                    <a:pt x="0" y="167322"/>
                  </a:lnTo>
                  <a:lnTo>
                    <a:pt x="298589" y="167322"/>
                  </a:lnTo>
                  <a:lnTo>
                    <a:pt x="298589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7273036" y="5395023"/>
              <a:ext cx="4855845" cy="167640"/>
            </a:xfrm>
            <a:custGeom>
              <a:avLst/>
              <a:gdLst/>
              <a:ahLst/>
              <a:cxnLst/>
              <a:rect l="l" t="t" r="r" b="b"/>
              <a:pathLst>
                <a:path w="4855845" h="167639">
                  <a:moveTo>
                    <a:pt x="4855515" y="0"/>
                  </a:moveTo>
                  <a:lnTo>
                    <a:pt x="3763518" y="0"/>
                  </a:lnTo>
                  <a:lnTo>
                    <a:pt x="0" y="0"/>
                  </a:lnTo>
                  <a:lnTo>
                    <a:pt x="0" y="167322"/>
                  </a:lnTo>
                  <a:lnTo>
                    <a:pt x="3763518" y="167322"/>
                  </a:lnTo>
                  <a:lnTo>
                    <a:pt x="4855515" y="167322"/>
                  </a:lnTo>
                  <a:lnTo>
                    <a:pt x="4855515" y="0"/>
                  </a:lnTo>
                  <a:close/>
                </a:path>
              </a:pathLst>
            </a:custGeom>
            <a:solidFill>
              <a:srgbClr val="EAEE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6974458" y="5562371"/>
              <a:ext cx="299085" cy="175260"/>
            </a:xfrm>
            <a:custGeom>
              <a:avLst/>
              <a:gdLst/>
              <a:ahLst/>
              <a:cxnLst/>
              <a:rect l="l" t="t" r="r" b="b"/>
              <a:pathLst>
                <a:path w="299084" h="175260">
                  <a:moveTo>
                    <a:pt x="298589" y="0"/>
                  </a:moveTo>
                  <a:lnTo>
                    <a:pt x="0" y="0"/>
                  </a:lnTo>
                  <a:lnTo>
                    <a:pt x="0" y="174713"/>
                  </a:lnTo>
                  <a:lnTo>
                    <a:pt x="298589" y="174713"/>
                  </a:lnTo>
                  <a:lnTo>
                    <a:pt x="298589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7273036" y="5562371"/>
              <a:ext cx="4855845" cy="175260"/>
            </a:xfrm>
            <a:custGeom>
              <a:avLst/>
              <a:gdLst/>
              <a:ahLst/>
              <a:cxnLst/>
              <a:rect l="l" t="t" r="r" b="b"/>
              <a:pathLst>
                <a:path w="4855845" h="175260">
                  <a:moveTo>
                    <a:pt x="4855515" y="0"/>
                  </a:moveTo>
                  <a:lnTo>
                    <a:pt x="3763518" y="0"/>
                  </a:lnTo>
                  <a:lnTo>
                    <a:pt x="0" y="0"/>
                  </a:lnTo>
                  <a:lnTo>
                    <a:pt x="0" y="174713"/>
                  </a:lnTo>
                  <a:lnTo>
                    <a:pt x="3763518" y="174713"/>
                  </a:lnTo>
                  <a:lnTo>
                    <a:pt x="4855515" y="174713"/>
                  </a:lnTo>
                  <a:lnTo>
                    <a:pt x="4855515" y="0"/>
                  </a:lnTo>
                  <a:close/>
                </a:path>
              </a:pathLst>
            </a:custGeom>
            <a:solidFill>
              <a:srgbClr val="D2D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6974458" y="5737085"/>
              <a:ext cx="299085" cy="403225"/>
            </a:xfrm>
            <a:custGeom>
              <a:avLst/>
              <a:gdLst/>
              <a:ahLst/>
              <a:cxnLst/>
              <a:rect l="l" t="t" r="r" b="b"/>
              <a:pathLst>
                <a:path w="299084" h="403225">
                  <a:moveTo>
                    <a:pt x="298589" y="0"/>
                  </a:moveTo>
                  <a:lnTo>
                    <a:pt x="0" y="0"/>
                  </a:lnTo>
                  <a:lnTo>
                    <a:pt x="0" y="403174"/>
                  </a:lnTo>
                  <a:lnTo>
                    <a:pt x="298589" y="403174"/>
                  </a:lnTo>
                  <a:lnTo>
                    <a:pt x="298589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7273036" y="5737085"/>
              <a:ext cx="4855845" cy="403225"/>
            </a:xfrm>
            <a:custGeom>
              <a:avLst/>
              <a:gdLst/>
              <a:ahLst/>
              <a:cxnLst/>
              <a:rect l="l" t="t" r="r" b="b"/>
              <a:pathLst>
                <a:path w="4855845" h="403225">
                  <a:moveTo>
                    <a:pt x="4855515" y="0"/>
                  </a:moveTo>
                  <a:lnTo>
                    <a:pt x="3763518" y="0"/>
                  </a:lnTo>
                  <a:lnTo>
                    <a:pt x="0" y="0"/>
                  </a:lnTo>
                  <a:lnTo>
                    <a:pt x="0" y="403174"/>
                  </a:lnTo>
                  <a:lnTo>
                    <a:pt x="3763518" y="403174"/>
                  </a:lnTo>
                  <a:lnTo>
                    <a:pt x="4855515" y="403174"/>
                  </a:lnTo>
                  <a:lnTo>
                    <a:pt x="4855515" y="0"/>
                  </a:lnTo>
                  <a:close/>
                </a:path>
              </a:pathLst>
            </a:custGeom>
            <a:solidFill>
              <a:srgbClr val="EAEE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7273035" y="3999738"/>
              <a:ext cx="3763645" cy="2146935"/>
            </a:xfrm>
            <a:custGeom>
              <a:avLst/>
              <a:gdLst/>
              <a:ahLst/>
              <a:cxnLst/>
              <a:rect l="l" t="t" r="r" b="b"/>
              <a:pathLst>
                <a:path w="3763645" h="2146935">
                  <a:moveTo>
                    <a:pt x="0" y="0"/>
                  </a:moveTo>
                  <a:lnTo>
                    <a:pt x="0" y="2146871"/>
                  </a:lnTo>
                </a:path>
                <a:path w="3763645" h="2146935">
                  <a:moveTo>
                    <a:pt x="3763518" y="0"/>
                  </a:moveTo>
                  <a:lnTo>
                    <a:pt x="3763518" y="214687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6968108" y="4201668"/>
              <a:ext cx="5166995" cy="0"/>
            </a:xfrm>
            <a:custGeom>
              <a:avLst/>
              <a:gdLst/>
              <a:ahLst/>
              <a:cxnLst/>
              <a:rect l="l" t="t" r="r" b="b"/>
              <a:pathLst>
                <a:path w="5166995">
                  <a:moveTo>
                    <a:pt x="0" y="0"/>
                  </a:moveTo>
                  <a:lnTo>
                    <a:pt x="5166741" y="0"/>
                  </a:lnTo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6968108" y="3999738"/>
              <a:ext cx="5166995" cy="2146935"/>
            </a:xfrm>
            <a:custGeom>
              <a:avLst/>
              <a:gdLst/>
              <a:ahLst/>
              <a:cxnLst/>
              <a:rect l="l" t="t" r="r" b="b"/>
              <a:pathLst>
                <a:path w="5166995" h="2146935">
                  <a:moveTo>
                    <a:pt x="0" y="577214"/>
                  </a:moveTo>
                  <a:lnTo>
                    <a:pt x="5166741" y="577214"/>
                  </a:lnTo>
                </a:path>
                <a:path w="5166995" h="2146935">
                  <a:moveTo>
                    <a:pt x="0" y="1227963"/>
                  </a:moveTo>
                  <a:lnTo>
                    <a:pt x="5166741" y="1227963"/>
                  </a:lnTo>
                </a:path>
                <a:path w="5166995" h="2146935">
                  <a:moveTo>
                    <a:pt x="0" y="1395349"/>
                  </a:moveTo>
                  <a:lnTo>
                    <a:pt x="5166741" y="1395349"/>
                  </a:lnTo>
                </a:path>
                <a:path w="5166995" h="2146935">
                  <a:moveTo>
                    <a:pt x="0" y="1562608"/>
                  </a:moveTo>
                  <a:lnTo>
                    <a:pt x="5166741" y="1562608"/>
                  </a:lnTo>
                </a:path>
                <a:path w="5166995" h="2146935">
                  <a:moveTo>
                    <a:pt x="0" y="1737347"/>
                  </a:moveTo>
                  <a:lnTo>
                    <a:pt x="5166741" y="1737347"/>
                  </a:lnTo>
                </a:path>
                <a:path w="5166995" h="2146935">
                  <a:moveTo>
                    <a:pt x="6350" y="0"/>
                  </a:moveTo>
                  <a:lnTo>
                    <a:pt x="6350" y="2146871"/>
                  </a:lnTo>
                </a:path>
                <a:path w="5166995" h="2146935">
                  <a:moveTo>
                    <a:pt x="5160391" y="0"/>
                  </a:moveTo>
                  <a:lnTo>
                    <a:pt x="5160391" y="2146871"/>
                  </a:lnTo>
                </a:path>
                <a:path w="5166995" h="2146935">
                  <a:moveTo>
                    <a:pt x="0" y="6350"/>
                  </a:moveTo>
                  <a:lnTo>
                    <a:pt x="5166741" y="6350"/>
                  </a:lnTo>
                </a:path>
                <a:path w="5166995" h="2146935">
                  <a:moveTo>
                    <a:pt x="0" y="2140521"/>
                  </a:moveTo>
                  <a:lnTo>
                    <a:pt x="5166741" y="214052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8" name="object 198"/>
          <p:cNvSpPr txBox="1"/>
          <p:nvPr/>
        </p:nvSpPr>
        <p:spPr>
          <a:xfrm>
            <a:off x="8254745" y="4003928"/>
            <a:ext cx="180340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Important</a:t>
            </a:r>
            <a:r>
              <a:rPr sz="11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FFFFFF"/>
                </a:solidFill>
                <a:latin typeface="Arial"/>
                <a:cs typeface="Arial"/>
              </a:rPr>
              <a:t>scientific</a:t>
            </a:r>
            <a:r>
              <a:rPr sz="11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FFFFFF"/>
                </a:solidFill>
                <a:latin typeface="Arial"/>
                <a:cs typeface="Arial"/>
              </a:rPr>
              <a:t>results</a:t>
            </a:r>
            <a:endParaRPr sz="1100">
              <a:latin typeface="Arial"/>
              <a:cs typeface="Arial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7078471" y="4288916"/>
            <a:ext cx="9588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FFFFFF"/>
                </a:solidFill>
                <a:latin typeface="Times New Roman"/>
                <a:cs typeface="Times New Roman"/>
              </a:rPr>
              <a:t>1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7422642" y="4188382"/>
            <a:ext cx="3466465" cy="38481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90"/>
              </a:spcBef>
            </a:pPr>
            <a:r>
              <a:rPr sz="1100" dirty="0">
                <a:latin typeface="Arial MT"/>
                <a:cs typeface="Arial MT"/>
              </a:rPr>
              <a:t>Number</a:t>
            </a:r>
            <a:r>
              <a:rPr sz="1100" spc="-3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of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articles</a:t>
            </a:r>
            <a:r>
              <a:rPr sz="1100" spc="-2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in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scientific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journals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included</a:t>
            </a:r>
            <a:r>
              <a:rPr sz="1100" spc="-35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in</a:t>
            </a:r>
            <a:r>
              <a:rPr sz="1100" spc="55" dirty="0">
                <a:latin typeface="Arial MT"/>
                <a:cs typeface="Arial MT"/>
              </a:rPr>
              <a:t> </a:t>
            </a:r>
            <a:r>
              <a:rPr sz="1100" spc="15" dirty="0">
                <a:latin typeface="Arial MT"/>
                <a:cs typeface="Arial MT"/>
              </a:rPr>
              <a:t>WoS</a:t>
            </a:r>
            <a:endParaRPr sz="110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100" spc="5" dirty="0">
                <a:latin typeface="Arial MT"/>
                <a:cs typeface="Arial MT"/>
              </a:rPr>
              <a:t>and</a:t>
            </a:r>
            <a:r>
              <a:rPr sz="1100" spc="-55" dirty="0">
                <a:latin typeface="Arial MT"/>
                <a:cs typeface="Arial MT"/>
              </a:rPr>
              <a:t> </a:t>
            </a:r>
            <a:r>
              <a:rPr sz="1100" spc="5" dirty="0">
                <a:latin typeface="Arial MT"/>
                <a:cs typeface="Arial MT"/>
              </a:rPr>
              <a:t>Scopus</a:t>
            </a:r>
            <a:r>
              <a:rPr sz="1100" spc="-6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databases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201" name="object 201"/>
          <p:cNvSpPr txBox="1"/>
          <p:nvPr/>
        </p:nvSpPr>
        <p:spPr>
          <a:xfrm>
            <a:off x="11412728" y="4289552"/>
            <a:ext cx="34290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10" dirty="0">
                <a:latin typeface="Arial"/>
                <a:cs typeface="Arial"/>
              </a:rPr>
              <a:t>1709</a:t>
            </a:r>
            <a:endParaRPr sz="1100">
              <a:latin typeface="Arial"/>
              <a:cs typeface="Arial"/>
            </a:endParaRPr>
          </a:p>
        </p:txBody>
      </p:sp>
      <p:sp>
        <p:nvSpPr>
          <p:cNvPr id="202" name="object 202"/>
          <p:cNvSpPr txBox="1"/>
          <p:nvPr/>
        </p:nvSpPr>
        <p:spPr>
          <a:xfrm>
            <a:off x="7078471" y="4802251"/>
            <a:ext cx="9588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dirty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03" name="object 203"/>
          <p:cNvSpPr txBox="1"/>
          <p:nvPr/>
        </p:nvSpPr>
        <p:spPr>
          <a:xfrm>
            <a:off x="7495793" y="4611725"/>
            <a:ext cx="3318510" cy="5651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7300"/>
              </a:lnSpc>
              <a:spcBef>
                <a:spcPts val="95"/>
              </a:spcBef>
            </a:pPr>
            <a:r>
              <a:rPr sz="1100" dirty="0">
                <a:latin typeface="Arial MT"/>
                <a:cs typeface="Arial MT"/>
              </a:rPr>
              <a:t>Number</a:t>
            </a:r>
            <a:r>
              <a:rPr sz="1100" spc="-3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of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articles</a:t>
            </a:r>
            <a:r>
              <a:rPr sz="1100" spc="-2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published</a:t>
            </a:r>
            <a:r>
              <a:rPr sz="1100" spc="-60" dirty="0">
                <a:latin typeface="Arial MT"/>
                <a:cs typeface="Arial MT"/>
              </a:rPr>
              <a:t> </a:t>
            </a:r>
            <a:r>
              <a:rPr sz="1100" spc="-5" dirty="0">
                <a:latin typeface="Arial MT"/>
                <a:cs typeface="Arial MT"/>
              </a:rPr>
              <a:t>in</a:t>
            </a:r>
            <a:r>
              <a:rPr sz="1100" spc="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international</a:t>
            </a:r>
            <a:r>
              <a:rPr sz="1100" spc="-7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scientific </a:t>
            </a:r>
            <a:r>
              <a:rPr sz="1100" spc="-29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journals</a:t>
            </a:r>
            <a:r>
              <a:rPr sz="1100" spc="-50" dirty="0">
                <a:latin typeface="Arial MT"/>
                <a:cs typeface="Arial MT"/>
              </a:rPr>
              <a:t> </a:t>
            </a:r>
            <a:r>
              <a:rPr sz="1100" spc="5" dirty="0">
                <a:latin typeface="Arial MT"/>
                <a:cs typeface="Arial MT"/>
              </a:rPr>
              <a:t>and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conferences</a:t>
            </a:r>
            <a:endParaRPr sz="1100">
              <a:latin typeface="Arial MT"/>
              <a:cs typeface="Arial MT"/>
            </a:endParaRPr>
          </a:p>
          <a:p>
            <a:pPr marL="4445" algn="ctr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Arial MT"/>
                <a:cs typeface="Arial MT"/>
              </a:rPr>
              <a:t>(</a:t>
            </a:r>
            <a:r>
              <a:rPr sz="1100" spc="5" dirty="0">
                <a:latin typeface="Arial MT"/>
                <a:cs typeface="Arial MT"/>
              </a:rPr>
              <a:t>e</a:t>
            </a:r>
            <a:r>
              <a:rPr sz="1100" dirty="0">
                <a:latin typeface="Arial MT"/>
                <a:cs typeface="Arial MT"/>
              </a:rPr>
              <a:t>xc</a:t>
            </a:r>
            <a:r>
              <a:rPr sz="1100" spc="5" dirty="0">
                <a:latin typeface="Arial MT"/>
                <a:cs typeface="Arial MT"/>
              </a:rPr>
              <a:t>ep</a:t>
            </a:r>
            <a:r>
              <a:rPr sz="1100" dirty="0">
                <a:latin typeface="Arial MT"/>
                <a:cs typeface="Arial MT"/>
              </a:rPr>
              <a:t>t</a:t>
            </a:r>
            <a:r>
              <a:rPr sz="1100" spc="-35" dirty="0">
                <a:latin typeface="Arial MT"/>
                <a:cs typeface="Arial MT"/>
              </a:rPr>
              <a:t> </a:t>
            </a:r>
            <a:r>
              <a:rPr sz="1100" spc="60" dirty="0">
                <a:latin typeface="Arial MT"/>
                <a:cs typeface="Arial MT"/>
              </a:rPr>
              <a:t>W</a:t>
            </a:r>
            <a:r>
              <a:rPr sz="1100" spc="-15" dirty="0">
                <a:latin typeface="Arial MT"/>
                <a:cs typeface="Arial MT"/>
              </a:rPr>
              <a:t>o</a:t>
            </a:r>
            <a:r>
              <a:rPr sz="1100" dirty="0">
                <a:latin typeface="Arial MT"/>
                <a:cs typeface="Arial MT"/>
              </a:rPr>
              <a:t>S</a:t>
            </a:r>
            <a:r>
              <a:rPr sz="1100" spc="-85" dirty="0">
                <a:latin typeface="Arial MT"/>
                <a:cs typeface="Arial MT"/>
              </a:rPr>
              <a:t> </a:t>
            </a:r>
            <a:r>
              <a:rPr sz="1100" spc="5" dirty="0">
                <a:latin typeface="Arial MT"/>
                <a:cs typeface="Arial MT"/>
              </a:rPr>
              <a:t>an</a:t>
            </a:r>
            <a:r>
              <a:rPr sz="1100" dirty="0">
                <a:latin typeface="Arial MT"/>
                <a:cs typeface="Arial MT"/>
              </a:rPr>
              <a:t>d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spc="5" dirty="0">
                <a:latin typeface="Arial MT"/>
                <a:cs typeface="Arial MT"/>
              </a:rPr>
              <a:t>S</a:t>
            </a:r>
            <a:r>
              <a:rPr sz="1100" dirty="0">
                <a:latin typeface="Arial MT"/>
                <a:cs typeface="Arial MT"/>
              </a:rPr>
              <a:t>c</a:t>
            </a:r>
            <a:r>
              <a:rPr sz="1100" spc="5" dirty="0">
                <a:latin typeface="Arial MT"/>
                <a:cs typeface="Arial MT"/>
              </a:rPr>
              <a:t>opu</a:t>
            </a:r>
            <a:r>
              <a:rPr sz="1100" dirty="0">
                <a:latin typeface="Arial MT"/>
                <a:cs typeface="Arial MT"/>
              </a:rPr>
              <a:t>s</a:t>
            </a:r>
            <a:r>
              <a:rPr sz="1100" spc="-70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j</a:t>
            </a:r>
            <a:r>
              <a:rPr sz="1100" spc="5" dirty="0">
                <a:latin typeface="Arial MT"/>
                <a:cs typeface="Arial MT"/>
              </a:rPr>
              <a:t>ou</a:t>
            </a:r>
            <a:r>
              <a:rPr sz="1100" spc="-10" dirty="0">
                <a:latin typeface="Arial MT"/>
                <a:cs typeface="Arial MT"/>
              </a:rPr>
              <a:t>r</a:t>
            </a:r>
            <a:r>
              <a:rPr sz="1100" spc="5" dirty="0">
                <a:latin typeface="Arial MT"/>
                <a:cs typeface="Arial MT"/>
              </a:rPr>
              <a:t>na</a:t>
            </a:r>
            <a:r>
              <a:rPr sz="1100" spc="-10" dirty="0">
                <a:latin typeface="Arial MT"/>
                <a:cs typeface="Arial MT"/>
              </a:rPr>
              <a:t>l</a:t>
            </a:r>
            <a:r>
              <a:rPr sz="1100" dirty="0">
                <a:latin typeface="Arial MT"/>
                <a:cs typeface="Arial MT"/>
              </a:rPr>
              <a:t>s)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204" name="object 204"/>
          <p:cNvSpPr txBox="1"/>
          <p:nvPr/>
        </p:nvSpPr>
        <p:spPr>
          <a:xfrm>
            <a:off x="11412728" y="4802200"/>
            <a:ext cx="342900" cy="194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spc="5" dirty="0">
                <a:latin typeface="Arial"/>
                <a:cs typeface="Arial"/>
              </a:rPr>
              <a:t>6599</a:t>
            </a:r>
            <a:endParaRPr sz="1100">
              <a:latin typeface="Arial"/>
              <a:cs typeface="Arial"/>
            </a:endParaRPr>
          </a:p>
        </p:txBody>
      </p:sp>
      <p:sp>
        <p:nvSpPr>
          <p:cNvPr id="205" name="object 205"/>
          <p:cNvSpPr txBox="1"/>
          <p:nvPr/>
        </p:nvSpPr>
        <p:spPr>
          <a:xfrm>
            <a:off x="7078471" y="5211013"/>
            <a:ext cx="95885" cy="194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solidFill>
                  <a:srgbClr val="FFFFFF"/>
                </a:solidFill>
                <a:latin typeface="Times New Roman"/>
                <a:cs typeface="Times New Roman"/>
              </a:rPr>
              <a:t>3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06" name="object 206"/>
          <p:cNvSpPr txBox="1"/>
          <p:nvPr/>
        </p:nvSpPr>
        <p:spPr>
          <a:xfrm>
            <a:off x="8087106" y="5211826"/>
            <a:ext cx="213487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Arial MT"/>
                <a:cs typeface="Arial MT"/>
              </a:rPr>
              <a:t>Number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of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published</a:t>
            </a:r>
            <a:r>
              <a:rPr sz="1100" spc="-7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monographs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11452352" y="5211826"/>
            <a:ext cx="26352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10" dirty="0">
                <a:latin typeface="Arial"/>
                <a:cs typeface="Arial"/>
              </a:rPr>
              <a:t>579</a:t>
            </a:r>
            <a:endParaRPr sz="1100">
              <a:latin typeface="Arial"/>
              <a:cs typeface="Arial"/>
            </a:endParaRPr>
          </a:p>
        </p:txBody>
      </p:sp>
      <p:graphicFrame>
        <p:nvGraphicFramePr>
          <p:cNvPr id="208" name="object 208"/>
          <p:cNvGraphicFramePr>
            <a:graphicFrameLocks noGrp="1"/>
          </p:cNvGraphicFramePr>
          <p:nvPr/>
        </p:nvGraphicFramePr>
        <p:xfrm>
          <a:off x="5647944" y="5405193"/>
          <a:ext cx="6084569" cy="3318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14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63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72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7152">
                <a:tc>
                  <a:txBody>
                    <a:bodyPr/>
                    <a:lstStyle/>
                    <a:p>
                      <a:pPr marL="635">
                        <a:lnSpc>
                          <a:spcPts val="805"/>
                        </a:lnSpc>
                      </a:pPr>
                      <a:r>
                        <a:rPr sz="1100" dirty="0">
                          <a:solidFill>
                            <a:srgbClr val="001F5F"/>
                          </a:solidFill>
                          <a:latin typeface="Arial MT"/>
                          <a:cs typeface="Arial MT"/>
                        </a:rPr>
                        <a:t>Belarus,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04775" algn="r">
                        <a:lnSpc>
                          <a:spcPts val="1135"/>
                        </a:lnSpc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135"/>
                        </a:lnSpc>
                      </a:pPr>
                      <a:r>
                        <a:rPr sz="1100" dirty="0">
                          <a:latin typeface="Arial MT"/>
                          <a:cs typeface="Arial MT"/>
                        </a:rPr>
                        <a:t>Number</a:t>
                      </a:r>
                      <a:r>
                        <a:rPr sz="110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of</a:t>
                      </a:r>
                      <a:r>
                        <a:rPr sz="110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patents</a:t>
                      </a:r>
                      <a:r>
                        <a:rPr sz="1100" spc="-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obtained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0" marB="0">
                    <a:solidFill>
                      <a:srgbClr val="EAEEF7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135"/>
                        </a:lnSpc>
                      </a:pPr>
                      <a:r>
                        <a:rPr sz="1100" b="1" spc="10" dirty="0">
                          <a:latin typeface="Arial"/>
                          <a:cs typeface="Arial"/>
                        </a:rPr>
                        <a:t>305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solidFill>
                      <a:srgbClr val="EAEE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739">
                <a:tc>
                  <a:txBody>
                    <a:bodyPr/>
                    <a:lstStyle/>
                    <a:p>
                      <a:pPr marL="31750">
                        <a:lnSpc>
                          <a:spcPts val="1230"/>
                        </a:lnSpc>
                        <a:spcBef>
                          <a:spcPts val="45"/>
                        </a:spcBef>
                      </a:pPr>
                      <a:r>
                        <a:rPr sz="1100" dirty="0">
                          <a:solidFill>
                            <a:srgbClr val="001F5F"/>
                          </a:solidFill>
                          <a:latin typeface="Arial MT"/>
                          <a:cs typeface="Arial MT"/>
                        </a:rPr>
                        <a:t>Hungary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5715" marB="0"/>
                </a:tc>
                <a:tc>
                  <a:txBody>
                    <a:bodyPr/>
                    <a:lstStyle/>
                    <a:p>
                      <a:pPr marR="104775" algn="r">
                        <a:lnSpc>
                          <a:spcPts val="1270"/>
                        </a:lnSpc>
                        <a:spcBef>
                          <a:spcPts val="5"/>
                        </a:spcBef>
                      </a:pPr>
                      <a:r>
                        <a:rPr sz="11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solidFill>
                      <a:srgbClr val="5B9BD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5"/>
                        </a:lnSpc>
                        <a:spcBef>
                          <a:spcPts val="10"/>
                        </a:spcBef>
                      </a:pPr>
                      <a:r>
                        <a:rPr sz="1100" dirty="0">
                          <a:latin typeface="Arial MT"/>
                          <a:cs typeface="Arial MT"/>
                        </a:rPr>
                        <a:t>Number</a:t>
                      </a:r>
                      <a:r>
                        <a:rPr sz="11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of</a:t>
                      </a:r>
                      <a:r>
                        <a:rPr sz="1100" spc="-4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licenses</a:t>
                      </a:r>
                      <a:r>
                        <a:rPr sz="1100" spc="-2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spc="10" dirty="0">
                          <a:latin typeface="Arial MT"/>
                          <a:cs typeface="Arial MT"/>
                        </a:rPr>
                        <a:t>for</a:t>
                      </a:r>
                      <a:r>
                        <a:rPr sz="1100" spc="-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the</a:t>
                      </a:r>
                      <a:r>
                        <a:rPr sz="1100" spc="-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software</a:t>
                      </a:r>
                      <a:r>
                        <a:rPr sz="110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1100" dirty="0">
                          <a:latin typeface="Arial MT"/>
                          <a:cs typeface="Arial MT"/>
                        </a:rPr>
                        <a:t>product</a:t>
                      </a:r>
                      <a:endParaRPr sz="1100">
                        <a:latin typeface="Arial MT"/>
                        <a:cs typeface="Arial MT"/>
                      </a:endParaRPr>
                    </a:p>
                  </a:txBody>
                  <a:tcPr marL="0" marR="0" marT="1270" marB="0">
                    <a:solidFill>
                      <a:srgbClr val="D2DEEE"/>
                    </a:solidFill>
                  </a:tcPr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1265"/>
                        </a:lnSpc>
                        <a:spcBef>
                          <a:spcPts val="10"/>
                        </a:spcBef>
                      </a:pPr>
                      <a:r>
                        <a:rPr sz="1100" b="1" spc="10" dirty="0">
                          <a:latin typeface="Arial"/>
                          <a:cs typeface="Arial"/>
                        </a:rPr>
                        <a:t>300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solidFill>
                      <a:srgbClr val="D2D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09" name="object 209"/>
          <p:cNvSpPr txBox="1"/>
          <p:nvPr/>
        </p:nvSpPr>
        <p:spPr>
          <a:xfrm>
            <a:off x="7078471" y="5838545"/>
            <a:ext cx="95885" cy="194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b="1" dirty="0">
                <a:solidFill>
                  <a:srgbClr val="FFFFFF"/>
                </a:solidFill>
                <a:latin typeface="Times New Roman"/>
                <a:cs typeface="Times New Roman"/>
              </a:rPr>
              <a:t>6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7892033" y="5839459"/>
            <a:ext cx="252603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latin typeface="Arial MT"/>
                <a:cs typeface="Arial MT"/>
              </a:rPr>
              <a:t>N</a:t>
            </a:r>
            <a:r>
              <a:rPr sz="1100" spc="5" dirty="0">
                <a:latin typeface="Arial MT"/>
                <a:cs typeface="Arial MT"/>
              </a:rPr>
              <a:t>u</a:t>
            </a:r>
            <a:r>
              <a:rPr sz="1100" spc="-10" dirty="0">
                <a:latin typeface="Arial MT"/>
                <a:cs typeface="Arial MT"/>
              </a:rPr>
              <a:t>m</a:t>
            </a:r>
            <a:r>
              <a:rPr sz="1100" spc="5" dirty="0">
                <a:latin typeface="Arial MT"/>
                <a:cs typeface="Arial MT"/>
              </a:rPr>
              <a:t>be</a:t>
            </a:r>
            <a:r>
              <a:rPr sz="1100" dirty="0">
                <a:latin typeface="Arial MT"/>
                <a:cs typeface="Arial MT"/>
              </a:rPr>
              <a:t>r</a:t>
            </a:r>
            <a:r>
              <a:rPr sz="1100" spc="-30" dirty="0">
                <a:latin typeface="Arial MT"/>
                <a:cs typeface="Arial MT"/>
              </a:rPr>
              <a:t> </a:t>
            </a:r>
            <a:r>
              <a:rPr sz="1100" spc="5" dirty="0">
                <a:latin typeface="Arial MT"/>
                <a:cs typeface="Arial MT"/>
              </a:rPr>
              <a:t>o</a:t>
            </a:r>
            <a:r>
              <a:rPr sz="1100" dirty="0">
                <a:latin typeface="Arial MT"/>
                <a:cs typeface="Arial MT"/>
              </a:rPr>
              <a:t>f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spc="5" dirty="0">
                <a:latin typeface="Arial MT"/>
                <a:cs typeface="Arial MT"/>
              </a:rPr>
              <a:t>pa</a:t>
            </a:r>
            <a:r>
              <a:rPr sz="1100" dirty="0">
                <a:latin typeface="Arial MT"/>
                <a:cs typeface="Arial MT"/>
              </a:rPr>
              <a:t>t</a:t>
            </a:r>
            <a:r>
              <a:rPr sz="1100" spc="5" dirty="0">
                <a:latin typeface="Arial MT"/>
                <a:cs typeface="Arial MT"/>
              </a:rPr>
              <a:t>en</a:t>
            </a:r>
            <a:r>
              <a:rPr sz="1100" dirty="0">
                <a:latin typeface="Arial MT"/>
                <a:cs typeface="Arial MT"/>
              </a:rPr>
              <a:t>t</a:t>
            </a:r>
            <a:r>
              <a:rPr sz="1100" spc="-65" dirty="0">
                <a:latin typeface="Arial MT"/>
                <a:cs typeface="Arial MT"/>
              </a:rPr>
              <a:t> </a:t>
            </a:r>
            <a:r>
              <a:rPr sz="1100" spc="5" dirty="0">
                <a:latin typeface="Arial MT"/>
                <a:cs typeface="Arial MT"/>
              </a:rPr>
              <a:t>app</a:t>
            </a:r>
            <a:r>
              <a:rPr sz="1100" spc="-10" dirty="0">
                <a:latin typeface="Arial MT"/>
                <a:cs typeface="Arial MT"/>
              </a:rPr>
              <a:t>li</a:t>
            </a:r>
            <a:r>
              <a:rPr sz="1100" dirty="0">
                <a:latin typeface="Arial MT"/>
                <a:cs typeface="Arial MT"/>
              </a:rPr>
              <a:t>c</a:t>
            </a:r>
            <a:r>
              <a:rPr sz="1100" spc="5" dirty="0">
                <a:latin typeface="Arial MT"/>
                <a:cs typeface="Arial MT"/>
              </a:rPr>
              <a:t>a</a:t>
            </a:r>
            <a:r>
              <a:rPr sz="1100" dirty="0">
                <a:latin typeface="Arial MT"/>
                <a:cs typeface="Arial MT"/>
              </a:rPr>
              <a:t>t</a:t>
            </a:r>
            <a:r>
              <a:rPr sz="1100" spc="-10" dirty="0">
                <a:latin typeface="Arial MT"/>
                <a:cs typeface="Arial MT"/>
              </a:rPr>
              <a:t>i</a:t>
            </a:r>
            <a:r>
              <a:rPr sz="1100" spc="5" dirty="0">
                <a:latin typeface="Arial MT"/>
                <a:cs typeface="Arial MT"/>
              </a:rPr>
              <a:t>on</a:t>
            </a:r>
            <a:r>
              <a:rPr sz="1100" dirty="0">
                <a:latin typeface="Arial MT"/>
                <a:cs typeface="Arial MT"/>
              </a:rPr>
              <a:t>s</a:t>
            </a:r>
            <a:r>
              <a:rPr sz="1100" spc="-7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s</a:t>
            </a:r>
            <a:r>
              <a:rPr sz="1100" spc="5" dirty="0">
                <a:latin typeface="Arial MT"/>
                <a:cs typeface="Arial MT"/>
              </a:rPr>
              <a:t>ub</a:t>
            </a:r>
            <a:r>
              <a:rPr sz="1100" spc="-10" dirty="0">
                <a:latin typeface="Arial MT"/>
                <a:cs typeface="Arial MT"/>
              </a:rPr>
              <a:t>mi</a:t>
            </a:r>
            <a:r>
              <a:rPr sz="1100" dirty="0">
                <a:latin typeface="Arial MT"/>
                <a:cs typeface="Arial MT"/>
              </a:rPr>
              <a:t>tt</a:t>
            </a:r>
            <a:r>
              <a:rPr sz="1100" spc="5" dirty="0">
                <a:latin typeface="Arial MT"/>
                <a:cs typeface="Arial MT"/>
              </a:rPr>
              <a:t>e</a:t>
            </a:r>
            <a:r>
              <a:rPr sz="1100" dirty="0">
                <a:latin typeface="Arial MT"/>
                <a:cs typeface="Arial MT"/>
              </a:rPr>
              <a:t>d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211" name="object 211"/>
          <p:cNvSpPr txBox="1"/>
          <p:nvPr/>
        </p:nvSpPr>
        <p:spPr>
          <a:xfrm>
            <a:off x="11452352" y="5839459"/>
            <a:ext cx="26352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10" dirty="0">
                <a:latin typeface="Arial"/>
                <a:cs typeface="Arial"/>
              </a:rPr>
              <a:t>432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212" name="object 212"/>
          <p:cNvGrpSpPr/>
          <p:nvPr/>
        </p:nvGrpSpPr>
        <p:grpSpPr>
          <a:xfrm>
            <a:off x="4830826" y="6101841"/>
            <a:ext cx="183515" cy="485140"/>
            <a:chOff x="4830826" y="6101841"/>
            <a:chExt cx="183515" cy="485140"/>
          </a:xfrm>
        </p:grpSpPr>
        <p:sp>
          <p:nvSpPr>
            <p:cNvPr id="213" name="object 213"/>
            <p:cNvSpPr/>
            <p:nvPr/>
          </p:nvSpPr>
          <p:spPr>
            <a:xfrm>
              <a:off x="4837176" y="6108191"/>
              <a:ext cx="170815" cy="472440"/>
            </a:xfrm>
            <a:custGeom>
              <a:avLst/>
              <a:gdLst/>
              <a:ahLst/>
              <a:cxnLst/>
              <a:rect l="l" t="t" r="r" b="b"/>
              <a:pathLst>
                <a:path w="170814" h="472440">
                  <a:moveTo>
                    <a:pt x="170687" y="0"/>
                  </a:moveTo>
                  <a:lnTo>
                    <a:pt x="85344" y="85344"/>
                  </a:lnTo>
                  <a:lnTo>
                    <a:pt x="0" y="0"/>
                  </a:lnTo>
                  <a:lnTo>
                    <a:pt x="0" y="387096"/>
                  </a:lnTo>
                  <a:lnTo>
                    <a:pt x="85344" y="472440"/>
                  </a:lnTo>
                  <a:lnTo>
                    <a:pt x="170687" y="387096"/>
                  </a:lnTo>
                  <a:lnTo>
                    <a:pt x="170687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4837176" y="6108191"/>
              <a:ext cx="170815" cy="472440"/>
            </a:xfrm>
            <a:custGeom>
              <a:avLst/>
              <a:gdLst/>
              <a:ahLst/>
              <a:cxnLst/>
              <a:rect l="l" t="t" r="r" b="b"/>
              <a:pathLst>
                <a:path w="170814" h="472440">
                  <a:moveTo>
                    <a:pt x="170687" y="0"/>
                  </a:moveTo>
                  <a:lnTo>
                    <a:pt x="170687" y="387096"/>
                  </a:lnTo>
                  <a:lnTo>
                    <a:pt x="85344" y="472440"/>
                  </a:lnTo>
                  <a:lnTo>
                    <a:pt x="0" y="387096"/>
                  </a:lnTo>
                  <a:lnTo>
                    <a:pt x="0" y="0"/>
                  </a:lnTo>
                  <a:lnTo>
                    <a:pt x="85344" y="85344"/>
                  </a:lnTo>
                  <a:lnTo>
                    <a:pt x="170687" y="0"/>
                  </a:lnTo>
                  <a:close/>
                </a:path>
              </a:pathLst>
            </a:custGeom>
            <a:ln w="12700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5" name="object 215"/>
          <p:cNvSpPr txBox="1">
            <a:spLocks noGrp="1"/>
          </p:cNvSpPr>
          <p:nvPr>
            <p:ph type="title"/>
          </p:nvPr>
        </p:nvSpPr>
        <p:spPr>
          <a:xfrm>
            <a:off x="1645792" y="124364"/>
            <a:ext cx="943673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Scientific projects within the framework of the state order for scientific research works</a:t>
            </a:r>
          </a:p>
        </p:txBody>
      </p:sp>
      <p:sp>
        <p:nvSpPr>
          <p:cNvPr id="216" name="object 216"/>
          <p:cNvSpPr txBox="1"/>
          <p:nvPr/>
        </p:nvSpPr>
        <p:spPr>
          <a:xfrm>
            <a:off x="9265919" y="1379219"/>
            <a:ext cx="2840990" cy="281940"/>
          </a:xfrm>
          <a:prstGeom prst="rect">
            <a:avLst/>
          </a:prstGeom>
          <a:ln w="12700">
            <a:solidFill>
              <a:srgbClr val="4471C4"/>
            </a:solidFill>
          </a:ln>
        </p:spPr>
        <p:txBody>
          <a:bodyPr vert="horz" wrap="square" lIns="0" tIns="38735" rIns="0" bIns="0" rtlCol="0">
            <a:spAutoFit/>
          </a:bodyPr>
          <a:lstStyle/>
          <a:p>
            <a:pPr marL="74930">
              <a:lnSpc>
                <a:spcPct val="100000"/>
              </a:lnSpc>
              <a:spcBef>
                <a:spcPts val="305"/>
              </a:spcBef>
            </a:pPr>
            <a:r>
              <a:rPr sz="1200" b="1" spc="-10" dirty="0">
                <a:solidFill>
                  <a:srgbClr val="001F5F"/>
                </a:solidFill>
                <a:latin typeface="Calibri"/>
                <a:cs typeface="Calibri"/>
              </a:rPr>
              <a:t>2021</a:t>
            </a:r>
            <a:r>
              <a:rPr sz="1200" b="1" spc="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200" spc="-35" dirty="0">
                <a:solidFill>
                  <a:srgbClr val="001F5F"/>
                </a:solidFill>
                <a:latin typeface="Calibri"/>
                <a:cs typeface="Calibri"/>
              </a:rPr>
              <a:t>y.</a:t>
            </a:r>
            <a:r>
              <a:rPr sz="1200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001F5F"/>
                </a:solidFill>
                <a:latin typeface="Calibri"/>
                <a:cs typeface="Calibri"/>
              </a:rPr>
              <a:t>–</a:t>
            </a:r>
            <a:r>
              <a:rPr sz="12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800000"/>
                </a:solidFill>
                <a:latin typeface="Calibri"/>
                <a:cs typeface="Calibri"/>
              </a:rPr>
              <a:t>82,9</a:t>
            </a:r>
            <a:r>
              <a:rPr sz="1200" b="1" spc="25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1200" spc="-15" dirty="0">
                <a:solidFill>
                  <a:srgbClr val="001F5F"/>
                </a:solidFill>
                <a:latin typeface="Calibri"/>
                <a:cs typeface="Calibri"/>
              </a:rPr>
              <a:t>billion</a:t>
            </a:r>
            <a:r>
              <a:rPr sz="1200" spc="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001F5F"/>
                </a:solidFill>
                <a:latin typeface="Calibri"/>
                <a:cs typeface="Calibri"/>
              </a:rPr>
              <a:t>soum</a:t>
            </a:r>
            <a:r>
              <a:rPr sz="1200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001F5F"/>
                </a:solidFill>
                <a:latin typeface="Calibri"/>
                <a:cs typeface="Calibri"/>
              </a:rPr>
              <a:t>worth,</a:t>
            </a:r>
            <a:r>
              <a:rPr sz="12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800000"/>
                </a:solidFill>
                <a:latin typeface="Calibri"/>
                <a:cs typeface="Calibri"/>
              </a:rPr>
              <a:t>206</a:t>
            </a:r>
            <a:r>
              <a:rPr sz="1200" b="1" spc="30" dirty="0">
                <a:solidFill>
                  <a:srgbClr val="800000"/>
                </a:solidFill>
                <a:latin typeface="Calibri"/>
                <a:cs typeface="Calibri"/>
              </a:rPr>
              <a:t> </a:t>
            </a:r>
            <a:r>
              <a:rPr sz="1200" spc="-5" dirty="0">
                <a:solidFill>
                  <a:srgbClr val="001F5F"/>
                </a:solidFill>
                <a:latin typeface="Calibri"/>
                <a:cs typeface="Calibri"/>
              </a:rPr>
              <a:t>types</a:t>
            </a:r>
            <a:endParaRPr sz="120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5351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7896" y="2680942"/>
            <a:ext cx="10515600" cy="1325563"/>
          </a:xfrm>
          <a:solidFill>
            <a:srgbClr val="3FC793"/>
          </a:solidFill>
        </p:spPr>
        <p:txBody>
          <a:bodyPr>
            <a:normAutofit/>
          </a:bodyPr>
          <a:lstStyle/>
          <a:p>
            <a:pPr algn="ctr"/>
            <a:r>
              <a:rPr lang="en-US" b="1" spc="-5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FOR YOUR ATTENTION!</a:t>
            </a:r>
            <a:endParaRPr lang="ru-RU" b="1" spc="-5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59149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ED6AC20E-0110-4266-9E11-BA4869E51E7A}"/>
              </a:ext>
            </a:extLst>
          </p:cNvPr>
          <p:cNvGrpSpPr/>
          <p:nvPr/>
        </p:nvGrpSpPr>
        <p:grpSpPr>
          <a:xfrm>
            <a:off x="468694" y="1978509"/>
            <a:ext cx="5157989" cy="1477378"/>
            <a:chOff x="223637" y="1419356"/>
            <a:chExt cx="3222602" cy="891603"/>
          </a:xfrm>
        </p:grpSpPr>
        <p:grpSp>
          <p:nvGrpSpPr>
            <p:cNvPr id="13" name="Группа 12">
              <a:extLst>
                <a:ext uri="{FF2B5EF4-FFF2-40B4-BE49-F238E27FC236}">
                  <a16:creationId xmlns:a16="http://schemas.microsoft.com/office/drawing/2014/main" id="{956AC82C-A21C-4386-9B99-BA397CEE1F33}"/>
                </a:ext>
              </a:extLst>
            </p:cNvPr>
            <p:cNvGrpSpPr/>
            <p:nvPr/>
          </p:nvGrpSpPr>
          <p:grpSpPr>
            <a:xfrm>
              <a:off x="276293" y="1511617"/>
              <a:ext cx="3144829" cy="793509"/>
              <a:chOff x="119073" y="1615377"/>
              <a:chExt cx="3144829" cy="793509"/>
            </a:xfrm>
          </p:grpSpPr>
          <p:sp>
            <p:nvSpPr>
              <p:cNvPr id="14" name="Прямоугольник 112">
                <a:extLst>
                  <a:ext uri="{FF2B5EF4-FFF2-40B4-BE49-F238E27FC236}">
                    <a16:creationId xmlns:a16="http://schemas.microsoft.com/office/drawing/2014/main" id="{8CAA8A2A-2159-4C8F-9166-B5D3A22F41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073" y="1619462"/>
                <a:ext cx="2221483" cy="2348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t">
                <a:spAutoFit/>
              </a:bodyPr>
              <a:lstStyle>
                <a:lvl1pPr marL="228600" indent="-228600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indent="0">
                  <a:lnSpc>
                    <a:spcPct val="120000"/>
                  </a:lnSpc>
                  <a:buNone/>
                </a:pPr>
                <a:r>
                  <a:rPr lang="en-US" sz="1800" dirty="0">
                    <a:solidFill>
                      <a:srgbClr val="0070C0"/>
                    </a:solidFill>
                    <a:latin typeface="Bahnschrift" panose="020B0502040204020203" pitchFamily="34" charset="0"/>
                    <a:ea typeface="Microsoft JhengHei UI Light" panose="020B0304030504040204" pitchFamily="34" charset="-120"/>
                    <a:cs typeface="Arial" panose="020B0604020202020204" pitchFamily="34" charset="0"/>
                  </a:rPr>
                  <a:t>Tashkent (capital city)</a:t>
                </a:r>
                <a:endParaRPr lang="uz-Cyrl-UZ" sz="1800" dirty="0">
                  <a:solidFill>
                    <a:srgbClr val="0070C0"/>
                  </a:solidFill>
                  <a:latin typeface="Bahnschrift" panose="020B0502040204020203" pitchFamily="34" charset="0"/>
                  <a:ea typeface="Microsoft JhengHei UI Light" panose="020B0304030504040204" pitchFamily="34" charset="-120"/>
                  <a:cs typeface="Arial" panose="020B0604020202020204" pitchFamily="34" charset="0"/>
                </a:endParaRPr>
              </a:p>
            </p:txBody>
          </p:sp>
          <p:sp>
            <p:nvSpPr>
              <p:cNvPr id="15" name="Прямоугольник 112">
                <a:extLst>
                  <a:ext uri="{FF2B5EF4-FFF2-40B4-BE49-F238E27FC236}">
                    <a16:creationId xmlns:a16="http://schemas.microsoft.com/office/drawing/2014/main" id="{B1225708-BDD9-4A8E-BAF8-A77C711241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43903" y="1615377"/>
                <a:ext cx="719999" cy="2348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t">
                <a:spAutoFit/>
              </a:bodyPr>
              <a:lstStyle>
                <a:lvl1pPr marL="228600" indent="-228600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indent="0" algn="r">
                  <a:lnSpc>
                    <a:spcPct val="120000"/>
                  </a:lnSpc>
                  <a:buNone/>
                </a:pPr>
                <a:r>
                  <a:rPr lang="en-US" sz="1800" b="1" dirty="0">
                    <a:solidFill>
                      <a:srgbClr val="0070C0"/>
                    </a:solidFill>
                    <a:latin typeface="Bahnschrift" panose="020B0502040204020203" pitchFamily="34" charset="0"/>
                    <a:ea typeface="Microsoft JhengHei UI Light" panose="020B0304030504040204" pitchFamily="34" charset="-120"/>
                    <a:cs typeface="Arial" panose="020B0604020202020204" pitchFamily="34" charset="0"/>
                  </a:rPr>
                  <a:t>90 </a:t>
                </a:r>
              </a:p>
            </p:txBody>
          </p:sp>
          <p:sp>
            <p:nvSpPr>
              <p:cNvPr id="16" name="Прямоугольник 112">
                <a:extLst>
                  <a:ext uri="{FF2B5EF4-FFF2-40B4-BE49-F238E27FC236}">
                    <a16:creationId xmlns:a16="http://schemas.microsoft.com/office/drawing/2014/main" id="{99D67B96-3E8A-4672-9577-B688D79049C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073" y="1797161"/>
                <a:ext cx="2221483" cy="2348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t">
                <a:spAutoFit/>
              </a:bodyPr>
              <a:lstStyle>
                <a:lvl1pPr marL="228600" indent="-228600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indent="0">
                  <a:lnSpc>
                    <a:spcPct val="120000"/>
                  </a:lnSpc>
                  <a:buNone/>
                </a:pPr>
                <a:r>
                  <a:rPr lang="en-US" sz="1800" dirty="0">
                    <a:solidFill>
                      <a:srgbClr val="0070C0"/>
                    </a:solidFill>
                    <a:latin typeface="Bahnschrift" panose="020B0502040204020203" pitchFamily="34" charset="0"/>
                    <a:ea typeface="Microsoft JhengHei UI Light" panose="020B0304030504040204" pitchFamily="34" charset="-120"/>
                    <a:cs typeface="Arial" panose="020B0604020202020204" pitchFamily="34" charset="0"/>
                  </a:rPr>
                  <a:t>Other regions  </a:t>
                </a:r>
                <a:endParaRPr lang="uz-Cyrl-UZ" sz="1800" dirty="0">
                  <a:solidFill>
                    <a:srgbClr val="0070C0"/>
                  </a:solidFill>
                  <a:latin typeface="Bahnschrift" panose="020B0502040204020203" pitchFamily="34" charset="0"/>
                  <a:ea typeface="Microsoft JhengHei UI Light" panose="020B0304030504040204" pitchFamily="34" charset="-120"/>
                  <a:cs typeface="Arial" panose="020B0604020202020204" pitchFamily="34" charset="0"/>
                </a:endParaRPr>
              </a:p>
            </p:txBody>
          </p:sp>
          <p:sp>
            <p:nvSpPr>
              <p:cNvPr id="17" name="Прямоугольник 112">
                <a:extLst>
                  <a:ext uri="{FF2B5EF4-FFF2-40B4-BE49-F238E27FC236}">
                    <a16:creationId xmlns:a16="http://schemas.microsoft.com/office/drawing/2014/main" id="{1E29470D-D544-4858-8975-2378A57FB36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2184" y="1796478"/>
                <a:ext cx="727216" cy="2348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t">
                <a:spAutoFit/>
              </a:bodyPr>
              <a:lstStyle>
                <a:lvl1pPr marL="228600" indent="-228600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indent="0" algn="r">
                  <a:lnSpc>
                    <a:spcPct val="120000"/>
                  </a:lnSpc>
                  <a:buNone/>
                </a:pPr>
                <a:r>
                  <a:rPr lang="en-US" sz="1800" b="1" dirty="0">
                    <a:solidFill>
                      <a:srgbClr val="0070C0"/>
                    </a:solidFill>
                    <a:latin typeface="Bahnschrift" panose="020B0502040204020203" pitchFamily="34" charset="0"/>
                    <a:ea typeface="Microsoft JhengHei UI Light" panose="020B0304030504040204" pitchFamily="34" charset="-120"/>
                    <a:cs typeface="Arial" panose="020B0604020202020204" pitchFamily="34" charset="0"/>
                  </a:rPr>
                  <a:t>1</a:t>
                </a:r>
                <a:r>
                  <a:rPr lang="ru-RU" sz="1800" b="1" dirty="0">
                    <a:solidFill>
                      <a:srgbClr val="0070C0"/>
                    </a:solidFill>
                    <a:latin typeface="Bahnschrift" panose="020B0502040204020203" pitchFamily="34" charset="0"/>
                    <a:ea typeface="Microsoft JhengHei UI Light" panose="020B0304030504040204" pitchFamily="34" charset="-120"/>
                    <a:cs typeface="Arial" panose="020B0604020202020204" pitchFamily="34" charset="0"/>
                  </a:rPr>
                  <a:t>21</a:t>
                </a:r>
                <a:r>
                  <a:rPr lang="en-US" sz="1800" b="1" dirty="0">
                    <a:solidFill>
                      <a:srgbClr val="0070C0"/>
                    </a:solidFill>
                    <a:latin typeface="Bahnschrift" panose="020B0502040204020203" pitchFamily="34" charset="0"/>
                    <a:ea typeface="Microsoft JhengHei UI Light" panose="020B0304030504040204" pitchFamily="34" charset="-120"/>
                    <a:cs typeface="Arial" panose="020B0604020202020204" pitchFamily="34" charset="0"/>
                  </a:rPr>
                  <a:t> </a:t>
                </a:r>
              </a:p>
            </p:txBody>
          </p:sp>
          <p:sp>
            <p:nvSpPr>
              <p:cNvPr id="18" name="Прямоугольник 112">
                <a:extLst>
                  <a:ext uri="{FF2B5EF4-FFF2-40B4-BE49-F238E27FC236}">
                    <a16:creationId xmlns:a16="http://schemas.microsoft.com/office/drawing/2014/main" id="{34C320E2-342F-4B93-A619-D3639DD681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073" y="1974860"/>
                <a:ext cx="2680017" cy="2348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t">
                <a:spAutoFit/>
              </a:bodyPr>
              <a:lstStyle>
                <a:lvl1pPr marL="228600" indent="-228600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indent="0">
                  <a:lnSpc>
                    <a:spcPct val="120000"/>
                  </a:lnSpc>
                  <a:buNone/>
                </a:pPr>
                <a:r>
                  <a:rPr lang="en-US" sz="1800" dirty="0">
                    <a:solidFill>
                      <a:srgbClr val="0070C0"/>
                    </a:solidFill>
                    <a:latin typeface="Bahnschrift" panose="020B0502040204020203" pitchFamily="34" charset="0"/>
                    <a:ea typeface="Microsoft JhengHei UI Light" panose="020B0304030504040204" pitchFamily="34" charset="-120"/>
                    <a:cs typeface="Arial" panose="020B0604020202020204" pitchFamily="34" charset="0"/>
                  </a:rPr>
                  <a:t>HEIs under the </a:t>
                </a:r>
                <a:r>
                  <a:rPr lang="en-US" sz="1800" dirty="0">
                    <a:solidFill>
                      <a:srgbClr val="0070C0"/>
                    </a:solidFill>
                    <a:latin typeface="Bahnschrift" panose="020B0502040204020203" pitchFamily="34" charset="0"/>
                    <a:ea typeface="Microsoft JhengHei UI Light" panose="020B0304030504040204" pitchFamily="34" charset="-120"/>
                    <a:cs typeface="Arial" panose="020B0604020202020204" pitchFamily="34" charset="0"/>
                  </a:rPr>
                  <a:t>MHESI</a:t>
                </a:r>
                <a:endParaRPr lang="uz-Cyrl-UZ" sz="1800" dirty="0">
                  <a:solidFill>
                    <a:srgbClr val="0070C0"/>
                  </a:solidFill>
                  <a:latin typeface="Bahnschrift" panose="020B0502040204020203" pitchFamily="34" charset="0"/>
                  <a:ea typeface="Microsoft JhengHei UI Light" panose="020B0304030504040204" pitchFamily="34" charset="-120"/>
                  <a:cs typeface="Arial" panose="020B0604020202020204" pitchFamily="34" charset="0"/>
                </a:endParaRPr>
              </a:p>
            </p:txBody>
          </p:sp>
          <p:sp>
            <p:nvSpPr>
              <p:cNvPr id="19" name="Прямоугольник 112">
                <a:extLst>
                  <a:ext uri="{FF2B5EF4-FFF2-40B4-BE49-F238E27FC236}">
                    <a16:creationId xmlns:a16="http://schemas.microsoft.com/office/drawing/2014/main" id="{F250D2F8-99DC-4D93-B795-AB6187F65B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91908" y="1977373"/>
                <a:ext cx="567492" cy="2348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t">
                <a:spAutoFit/>
              </a:bodyPr>
              <a:lstStyle>
                <a:lvl1pPr marL="228600" indent="-228600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indent="0" algn="r">
                  <a:lnSpc>
                    <a:spcPct val="120000"/>
                  </a:lnSpc>
                  <a:buNone/>
                </a:pPr>
                <a:r>
                  <a:rPr lang="ru-RU" sz="1800" b="1" dirty="0">
                    <a:solidFill>
                      <a:srgbClr val="0070C0"/>
                    </a:solidFill>
                    <a:latin typeface="Bahnschrift" panose="020B0502040204020203" pitchFamily="34" charset="0"/>
                    <a:ea typeface="Microsoft JhengHei UI Light" panose="020B0304030504040204" pitchFamily="34" charset="-120"/>
                    <a:cs typeface="Arial" panose="020B0604020202020204" pitchFamily="34" charset="0"/>
                  </a:rPr>
                  <a:t>63</a:t>
                </a:r>
                <a:r>
                  <a:rPr lang="en-US" sz="1800" b="1" dirty="0">
                    <a:solidFill>
                      <a:srgbClr val="0070C0"/>
                    </a:solidFill>
                    <a:latin typeface="Bahnschrift" panose="020B0502040204020203" pitchFamily="34" charset="0"/>
                    <a:ea typeface="Microsoft JhengHei UI Light" panose="020B0304030504040204" pitchFamily="34" charset="-120"/>
                    <a:cs typeface="Arial" panose="020B0604020202020204" pitchFamily="34" charset="0"/>
                  </a:rPr>
                  <a:t> </a:t>
                </a:r>
              </a:p>
            </p:txBody>
          </p:sp>
          <p:sp>
            <p:nvSpPr>
              <p:cNvPr id="20" name="Прямоугольник 112">
                <a:extLst>
                  <a:ext uri="{FF2B5EF4-FFF2-40B4-BE49-F238E27FC236}">
                    <a16:creationId xmlns:a16="http://schemas.microsoft.com/office/drawing/2014/main" id="{0A4B72EA-6ACE-4A39-BEE8-063A40A4F09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9073" y="2152559"/>
                <a:ext cx="2510529" cy="256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t">
                <a:spAutoFit/>
              </a:bodyPr>
              <a:lstStyle>
                <a:lvl1pPr marL="228600" indent="-228600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indent="0">
                  <a:lnSpc>
                    <a:spcPct val="120000"/>
                  </a:lnSpc>
                  <a:buNone/>
                </a:pPr>
                <a:r>
                  <a:rPr lang="en-US" sz="1800" dirty="0">
                    <a:solidFill>
                      <a:srgbClr val="0070C0"/>
                    </a:solidFill>
                    <a:latin typeface="Bahnschrift" panose="020B0502040204020203" pitchFamily="34" charset="0"/>
                    <a:ea typeface="Microsoft JhengHei UI Light" panose="020B0304030504040204" pitchFamily="34" charset="-120"/>
                    <a:cs typeface="Arial" panose="020B0604020202020204" pitchFamily="34" charset="0"/>
                  </a:rPr>
                  <a:t>- including branches</a:t>
                </a:r>
                <a:endParaRPr lang="uz-Cyrl-UZ" sz="1800" dirty="0">
                  <a:solidFill>
                    <a:srgbClr val="0070C0"/>
                  </a:solidFill>
                  <a:latin typeface="Bahnschrift" panose="020B0502040204020203" pitchFamily="34" charset="0"/>
                  <a:ea typeface="Microsoft JhengHei UI Light" panose="020B0304030504040204" pitchFamily="34" charset="-120"/>
                  <a:cs typeface="Arial" panose="020B0604020202020204" pitchFamily="34" charset="0"/>
                </a:endParaRPr>
              </a:p>
            </p:txBody>
          </p:sp>
          <p:sp>
            <p:nvSpPr>
              <p:cNvPr id="21" name="Прямоугольник 112">
                <a:extLst>
                  <a:ext uri="{FF2B5EF4-FFF2-40B4-BE49-F238E27FC236}">
                    <a16:creationId xmlns:a16="http://schemas.microsoft.com/office/drawing/2014/main" id="{23A6F990-0E62-414D-A152-F397F34CC6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01171" y="2158682"/>
                <a:ext cx="658229" cy="2348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t">
                <a:spAutoFit/>
              </a:bodyPr>
              <a:lstStyle>
                <a:lvl1pPr marL="228600" indent="-228600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indent="0" algn="r">
                  <a:lnSpc>
                    <a:spcPct val="120000"/>
                  </a:lnSpc>
                  <a:buNone/>
                </a:pPr>
                <a:r>
                  <a:rPr lang="ru-RU" sz="1800" b="1" dirty="0">
                    <a:solidFill>
                      <a:srgbClr val="0070C0"/>
                    </a:solidFill>
                    <a:latin typeface="Bahnschrift" panose="020B0502040204020203" pitchFamily="34" charset="0"/>
                    <a:ea typeface="Microsoft JhengHei UI Light" panose="020B0304030504040204" pitchFamily="34" charset="-120"/>
                    <a:cs typeface="Arial" panose="020B0604020202020204" pitchFamily="34" charset="0"/>
                  </a:rPr>
                  <a:t>8</a:t>
                </a:r>
                <a:r>
                  <a:rPr lang="en-US" sz="1800" b="1" dirty="0">
                    <a:solidFill>
                      <a:srgbClr val="0070C0"/>
                    </a:solidFill>
                    <a:latin typeface="Bahnschrift" panose="020B0502040204020203" pitchFamily="34" charset="0"/>
                    <a:ea typeface="Microsoft JhengHei UI Light" panose="020B0304030504040204" pitchFamily="34" charset="-120"/>
                    <a:cs typeface="Arial" panose="020B0604020202020204" pitchFamily="34" charset="0"/>
                  </a:rPr>
                  <a:t> </a:t>
                </a:r>
              </a:p>
            </p:txBody>
          </p:sp>
        </p:grpSp>
        <p:grpSp>
          <p:nvGrpSpPr>
            <p:cNvPr id="4" name="Группа 3">
              <a:extLst>
                <a:ext uri="{FF2B5EF4-FFF2-40B4-BE49-F238E27FC236}">
                  <a16:creationId xmlns:a16="http://schemas.microsoft.com/office/drawing/2014/main" id="{99A7FDE2-372A-433C-9DC4-313AD0E5D42E}"/>
                </a:ext>
              </a:extLst>
            </p:cNvPr>
            <p:cNvGrpSpPr/>
            <p:nvPr/>
          </p:nvGrpSpPr>
          <p:grpSpPr>
            <a:xfrm>
              <a:off x="223637" y="1419356"/>
              <a:ext cx="3222602" cy="891603"/>
              <a:chOff x="179427" y="1655337"/>
              <a:chExt cx="3222602" cy="891603"/>
            </a:xfrm>
          </p:grpSpPr>
          <p:cxnSp>
            <p:nvCxnSpPr>
              <p:cNvPr id="5" name="Прямая соединительная линия 4">
                <a:extLst>
                  <a:ext uri="{FF2B5EF4-FFF2-40B4-BE49-F238E27FC236}">
                    <a16:creationId xmlns:a16="http://schemas.microsoft.com/office/drawing/2014/main" id="{9E52960D-9DA1-4FD8-963E-13CAF016E71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02029" y="1676725"/>
                <a:ext cx="0" cy="870215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Прямая соединительная линия 5">
                <a:extLst>
                  <a:ext uri="{FF2B5EF4-FFF2-40B4-BE49-F238E27FC236}">
                    <a16:creationId xmlns:a16="http://schemas.microsoft.com/office/drawing/2014/main" id="{0D1618FF-8B0F-4680-9BC2-C1061271DC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9427" y="1676725"/>
                <a:ext cx="0" cy="870215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Прямая соединительная линия 6">
                <a:extLst>
                  <a:ext uri="{FF2B5EF4-FFF2-40B4-BE49-F238E27FC236}">
                    <a16:creationId xmlns:a16="http://schemas.microsoft.com/office/drawing/2014/main" id="{5BC50593-5F7E-4337-A624-8F1F79B1907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79427" y="2546940"/>
                <a:ext cx="3222602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Прямая соединительная линия 7">
                <a:extLst>
                  <a:ext uri="{FF2B5EF4-FFF2-40B4-BE49-F238E27FC236}">
                    <a16:creationId xmlns:a16="http://schemas.microsoft.com/office/drawing/2014/main" id="{73AA9C6A-D021-4BE4-A256-931B1292D23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742612" y="1676725"/>
                <a:ext cx="659417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Прямая соединительная линия 8">
                <a:extLst>
                  <a:ext uri="{FF2B5EF4-FFF2-40B4-BE49-F238E27FC236}">
                    <a16:creationId xmlns:a16="http://schemas.microsoft.com/office/drawing/2014/main" id="{B9278D0F-4E52-49FC-97C4-094CF523E1E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79427" y="1676725"/>
                <a:ext cx="90521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Овал 9">
                <a:extLst>
                  <a:ext uri="{FF2B5EF4-FFF2-40B4-BE49-F238E27FC236}">
                    <a16:creationId xmlns:a16="http://schemas.microsoft.com/office/drawing/2014/main" id="{3BE6FDBF-09AD-400C-A7CE-C2D4D9D7570C}"/>
                  </a:ext>
                </a:extLst>
              </p:cNvPr>
              <p:cNvSpPr/>
              <p:nvPr/>
            </p:nvSpPr>
            <p:spPr>
              <a:xfrm>
                <a:off x="243174" y="1655337"/>
                <a:ext cx="45719" cy="45719"/>
              </a:xfrm>
              <a:prstGeom prst="ellipse">
                <a:avLst/>
              </a:prstGeom>
              <a:ln w="12700">
                <a:solidFill>
                  <a:srgbClr val="2E75B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800"/>
              </a:p>
            </p:txBody>
          </p:sp>
          <p:sp>
            <p:nvSpPr>
              <p:cNvPr id="11" name="Овал 10">
                <a:extLst>
                  <a:ext uri="{FF2B5EF4-FFF2-40B4-BE49-F238E27FC236}">
                    <a16:creationId xmlns:a16="http://schemas.microsoft.com/office/drawing/2014/main" id="{9954D3F4-AD21-4A83-8BA2-E49A5E0300B3}"/>
                  </a:ext>
                </a:extLst>
              </p:cNvPr>
              <p:cNvSpPr/>
              <p:nvPr/>
            </p:nvSpPr>
            <p:spPr>
              <a:xfrm>
                <a:off x="2714181" y="1655337"/>
                <a:ext cx="45719" cy="45719"/>
              </a:xfrm>
              <a:prstGeom prst="ellipse">
                <a:avLst/>
              </a:prstGeom>
              <a:ln w="12700">
                <a:solidFill>
                  <a:srgbClr val="2E75B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800"/>
              </a:p>
            </p:txBody>
          </p:sp>
        </p:grpSp>
      </p:grpSp>
      <p:grpSp>
        <p:nvGrpSpPr>
          <p:cNvPr id="55" name="Группа 54">
            <a:extLst>
              <a:ext uri="{FF2B5EF4-FFF2-40B4-BE49-F238E27FC236}">
                <a16:creationId xmlns:a16="http://schemas.microsoft.com/office/drawing/2014/main" id="{5834126E-6C2D-47FF-A729-0A389C9B356F}"/>
              </a:ext>
            </a:extLst>
          </p:cNvPr>
          <p:cNvGrpSpPr/>
          <p:nvPr/>
        </p:nvGrpSpPr>
        <p:grpSpPr>
          <a:xfrm>
            <a:off x="1234389" y="4853975"/>
            <a:ext cx="4767453" cy="1355055"/>
            <a:chOff x="-56242" y="3833559"/>
            <a:chExt cx="3349191" cy="824480"/>
          </a:xfrm>
        </p:grpSpPr>
        <p:grpSp>
          <p:nvGrpSpPr>
            <p:cNvPr id="56" name="Группа 55">
              <a:extLst>
                <a:ext uri="{FF2B5EF4-FFF2-40B4-BE49-F238E27FC236}">
                  <a16:creationId xmlns:a16="http://schemas.microsoft.com/office/drawing/2014/main" id="{2FDB8FEA-E8C9-4AE0-9A62-641054C1F592}"/>
                </a:ext>
              </a:extLst>
            </p:cNvPr>
            <p:cNvGrpSpPr/>
            <p:nvPr/>
          </p:nvGrpSpPr>
          <p:grpSpPr>
            <a:xfrm>
              <a:off x="127883" y="4111510"/>
              <a:ext cx="3165066" cy="475197"/>
              <a:chOff x="-494561" y="3798474"/>
              <a:chExt cx="3165066" cy="475197"/>
            </a:xfrm>
          </p:grpSpPr>
          <p:sp>
            <p:nvSpPr>
              <p:cNvPr id="67" name="Прямоугольник 112">
                <a:extLst>
                  <a:ext uri="{FF2B5EF4-FFF2-40B4-BE49-F238E27FC236}">
                    <a16:creationId xmlns:a16="http://schemas.microsoft.com/office/drawing/2014/main" id="{E5B2CD17-EEDF-4D92-9202-F52145D785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494561" y="3798474"/>
                <a:ext cx="3165066" cy="419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 anchor="t">
                <a:noAutofit/>
              </a:bodyPr>
              <a:lstStyle>
                <a:lvl1pPr marL="228600" indent="-228600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indent="0">
                  <a:lnSpc>
                    <a:spcPct val="100000"/>
                  </a:lnSpc>
                  <a:spcBef>
                    <a:spcPts val="300"/>
                  </a:spcBef>
                  <a:buNone/>
                </a:pPr>
                <a:r>
                  <a:rPr lang="en-US" sz="1800" dirty="0">
                    <a:solidFill>
                      <a:srgbClr val="0070C0"/>
                    </a:solidFill>
                    <a:latin typeface="Bahnschrift" panose="020B0502040204020203" pitchFamily="34" charset="0"/>
                    <a:ea typeface="Microsoft JhengHei UI Light" panose="020B0304030504040204" pitchFamily="34" charset="-120"/>
                    <a:cs typeface="Arial" panose="020B0604020202020204" pitchFamily="34" charset="0"/>
                  </a:rPr>
                  <a:t>Number of public HEIs                           </a:t>
                </a:r>
                <a:r>
                  <a:rPr lang="en-US" sz="1800" b="1" dirty="0">
                    <a:solidFill>
                      <a:srgbClr val="0070C0"/>
                    </a:solidFill>
                    <a:latin typeface="Bahnschrift" panose="020B0502040204020203" pitchFamily="34" charset="0"/>
                    <a:ea typeface="Microsoft JhengHei UI Light" panose="020B0304030504040204" pitchFamily="34" charset="-120"/>
                    <a:cs typeface="Arial" panose="020B0604020202020204" pitchFamily="34" charset="0"/>
                  </a:rPr>
                  <a:t>116</a:t>
                </a:r>
                <a:endParaRPr lang="ru-RU" sz="1800" b="1" dirty="0">
                  <a:solidFill>
                    <a:srgbClr val="0070C0"/>
                  </a:solidFill>
                  <a:latin typeface="Bahnschrift" panose="020B0502040204020203" pitchFamily="34" charset="0"/>
                  <a:ea typeface="Microsoft JhengHei UI Light" panose="020B0304030504040204" pitchFamily="34" charset="-12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300"/>
                  </a:spcBef>
                  <a:buNone/>
                </a:pPr>
                <a:r>
                  <a:rPr lang="en-US" sz="1800" dirty="0">
                    <a:solidFill>
                      <a:srgbClr val="0070C0"/>
                    </a:solidFill>
                    <a:latin typeface="Bahnschrift" panose="020B0502040204020203" pitchFamily="34" charset="0"/>
                    <a:ea typeface="Microsoft JhengHei UI Light" panose="020B0304030504040204" pitchFamily="34" charset="-120"/>
                    <a:cs typeface="Arial" panose="020B0604020202020204" pitchFamily="34" charset="0"/>
                  </a:rPr>
                  <a:t>Number of non-public HEIs       </a:t>
                </a:r>
                <a:r>
                  <a:rPr lang="uz-Cyrl-UZ" sz="1800" dirty="0">
                    <a:solidFill>
                      <a:srgbClr val="0070C0"/>
                    </a:solidFill>
                    <a:latin typeface="Bahnschrift" panose="020B0502040204020203" pitchFamily="34" charset="0"/>
                    <a:ea typeface="Microsoft JhengHei UI Light" panose="020B0304030504040204" pitchFamily="34" charset="-120"/>
                    <a:cs typeface="Arial" panose="020B0604020202020204" pitchFamily="34" charset="0"/>
                  </a:rPr>
                  <a:t>       </a:t>
                </a:r>
                <a:r>
                  <a:rPr lang="en-US" sz="1800" dirty="0">
                    <a:solidFill>
                      <a:srgbClr val="0070C0"/>
                    </a:solidFill>
                    <a:latin typeface="Bahnschrift" panose="020B0502040204020203" pitchFamily="34" charset="0"/>
                    <a:ea typeface="Microsoft JhengHei UI Light" panose="020B0304030504040204" pitchFamily="34" charset="-120"/>
                    <a:cs typeface="Arial" panose="020B0604020202020204" pitchFamily="34" charset="0"/>
                  </a:rPr>
                  <a:t>     </a:t>
                </a:r>
                <a:r>
                  <a:rPr lang="uz-Cyrl-UZ" sz="1800" b="1" dirty="0">
                    <a:solidFill>
                      <a:srgbClr val="0070C0"/>
                    </a:solidFill>
                    <a:latin typeface="Bahnschrift" panose="020B0502040204020203" pitchFamily="34" charset="0"/>
                    <a:ea typeface="Microsoft JhengHei UI Light" panose="020B0304030504040204" pitchFamily="34" charset="-120"/>
                    <a:cs typeface="Arial" panose="020B0604020202020204" pitchFamily="34" charset="0"/>
                  </a:rPr>
                  <a:t>65</a:t>
                </a:r>
                <a:endParaRPr lang="ru-RU" sz="1800" b="1" dirty="0">
                  <a:solidFill>
                    <a:srgbClr val="0070C0"/>
                  </a:solidFill>
                  <a:latin typeface="Bahnschrift" panose="020B0502040204020203" pitchFamily="34" charset="0"/>
                  <a:ea typeface="Microsoft JhengHei UI Light" panose="020B0304030504040204" pitchFamily="34" charset="-12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300"/>
                  </a:spcBef>
                  <a:buNone/>
                </a:pPr>
                <a:r>
                  <a:rPr lang="en-US" sz="1800" dirty="0">
                    <a:solidFill>
                      <a:srgbClr val="0070C0"/>
                    </a:solidFill>
                    <a:latin typeface="Bahnschrift" panose="020B0502040204020203" pitchFamily="34" charset="0"/>
                    <a:ea typeface="Microsoft JhengHei UI Light" panose="020B0304030504040204" pitchFamily="34" charset="-120"/>
                    <a:cs typeface="Arial" panose="020B0604020202020204" pitchFamily="34" charset="0"/>
                  </a:rPr>
                  <a:t>Number of foreign HEIs           </a:t>
                </a:r>
                <a:r>
                  <a:rPr lang="uz-Cyrl-UZ" sz="1800" dirty="0">
                    <a:solidFill>
                      <a:srgbClr val="0070C0"/>
                    </a:solidFill>
                    <a:latin typeface="Bahnschrift" panose="020B0502040204020203" pitchFamily="34" charset="0"/>
                    <a:ea typeface="Microsoft JhengHei UI Light" panose="020B0304030504040204" pitchFamily="34" charset="-120"/>
                    <a:cs typeface="Arial" panose="020B0604020202020204" pitchFamily="34" charset="0"/>
                  </a:rPr>
                  <a:t>       </a:t>
                </a:r>
                <a:r>
                  <a:rPr lang="en-US" sz="1800" dirty="0">
                    <a:solidFill>
                      <a:srgbClr val="0070C0"/>
                    </a:solidFill>
                    <a:latin typeface="Bahnschrift" panose="020B0502040204020203" pitchFamily="34" charset="0"/>
                    <a:ea typeface="Microsoft JhengHei UI Light" panose="020B0304030504040204" pitchFamily="34" charset="-120"/>
                    <a:cs typeface="Arial" panose="020B0604020202020204" pitchFamily="34" charset="0"/>
                  </a:rPr>
                  <a:t>  </a:t>
                </a:r>
                <a:r>
                  <a:rPr lang="ru-RU" sz="1800" dirty="0">
                    <a:solidFill>
                      <a:srgbClr val="0070C0"/>
                    </a:solidFill>
                    <a:latin typeface="Bahnschrift" panose="020B0502040204020203" pitchFamily="34" charset="0"/>
                    <a:ea typeface="Microsoft JhengHei UI Light" panose="020B0304030504040204" pitchFamily="34" charset="-120"/>
                    <a:cs typeface="Arial" panose="020B0604020202020204" pitchFamily="34" charset="0"/>
                  </a:rPr>
                  <a:t> </a:t>
                </a:r>
                <a:r>
                  <a:rPr lang="en-US" sz="1800" dirty="0">
                    <a:solidFill>
                      <a:srgbClr val="0070C0"/>
                    </a:solidFill>
                    <a:latin typeface="Bahnschrift" panose="020B0502040204020203" pitchFamily="34" charset="0"/>
                    <a:ea typeface="Microsoft JhengHei UI Light" panose="020B0304030504040204" pitchFamily="34" charset="-120"/>
                    <a:cs typeface="Arial" panose="020B0604020202020204" pitchFamily="34" charset="0"/>
                  </a:rPr>
                  <a:t>    </a:t>
                </a:r>
                <a:r>
                  <a:rPr lang="en-US" sz="1800" b="1" dirty="0" smtClean="0">
                    <a:solidFill>
                      <a:srgbClr val="0070C0"/>
                    </a:solidFill>
                    <a:latin typeface="Bahnschrift" panose="020B0502040204020203" pitchFamily="34" charset="0"/>
                    <a:ea typeface="Microsoft JhengHei UI Light" panose="020B0304030504040204" pitchFamily="34" charset="-120"/>
                    <a:cs typeface="Arial" panose="020B0604020202020204" pitchFamily="34" charset="0"/>
                  </a:rPr>
                  <a:t>3</a:t>
                </a:r>
                <a:r>
                  <a:rPr lang="uz-Cyrl-UZ" sz="1800" b="1" dirty="0">
                    <a:solidFill>
                      <a:srgbClr val="0070C0"/>
                    </a:solidFill>
                    <a:latin typeface="Bahnschrift" panose="020B0502040204020203" pitchFamily="34" charset="0"/>
                    <a:ea typeface="Microsoft JhengHei UI Light" panose="020B0304030504040204" pitchFamily="34" charset="-120"/>
                    <a:cs typeface="Arial" panose="020B0604020202020204" pitchFamily="34" charset="0"/>
                  </a:rPr>
                  <a:t>0</a:t>
                </a:r>
                <a:r>
                  <a:rPr lang="ru-RU" sz="1800" b="1" dirty="0">
                    <a:solidFill>
                      <a:srgbClr val="0070C0"/>
                    </a:solidFill>
                    <a:latin typeface="Bahnschrift" panose="020B0502040204020203" pitchFamily="34" charset="0"/>
                    <a:ea typeface="Microsoft JhengHei UI Light" panose="020B0304030504040204" pitchFamily="34" charset="-120"/>
                    <a:cs typeface="Arial" panose="020B0604020202020204" pitchFamily="34" charset="0"/>
                  </a:rPr>
                  <a:t> </a:t>
                </a:r>
                <a:endParaRPr lang="en-US" sz="1800" b="1" dirty="0">
                  <a:solidFill>
                    <a:srgbClr val="0070C0"/>
                  </a:solidFill>
                  <a:latin typeface="Bahnschrift" panose="020B0502040204020203" pitchFamily="34" charset="0"/>
                  <a:ea typeface="Microsoft JhengHei UI Light" panose="020B0304030504040204" pitchFamily="34" charset="-120"/>
                  <a:cs typeface="Arial" panose="020B0604020202020204" pitchFamily="34" charset="0"/>
                </a:endParaRPr>
              </a:p>
              <a:p>
                <a:pPr marL="0" indent="0">
                  <a:lnSpc>
                    <a:spcPct val="100000"/>
                  </a:lnSpc>
                  <a:buNone/>
                </a:pPr>
                <a:r>
                  <a:rPr lang="en-US" sz="1800" b="1" dirty="0">
                    <a:solidFill>
                      <a:srgbClr val="0070C0"/>
                    </a:solidFill>
                    <a:latin typeface="Bahnschrift" panose="020B0502040204020203" pitchFamily="34" charset="0"/>
                    <a:ea typeface="Microsoft JhengHei UI Light" panose="020B0304030504040204" pitchFamily="34" charset="-12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lnSpc>
                    <a:spcPct val="120000"/>
                  </a:lnSpc>
                  <a:buNone/>
                </a:pPr>
                <a:endParaRPr lang="uz-Cyrl-UZ" sz="1600" dirty="0">
                  <a:solidFill>
                    <a:srgbClr val="0070C0"/>
                  </a:solidFill>
                  <a:latin typeface="Bahnschrift" panose="020B0502040204020203" pitchFamily="34" charset="0"/>
                  <a:ea typeface="Microsoft JhengHei UI Light" panose="020B0304030504040204" pitchFamily="34" charset="-120"/>
                  <a:cs typeface="Arial" panose="020B0604020202020204" pitchFamily="34" charset="0"/>
                </a:endParaRPr>
              </a:p>
            </p:txBody>
          </p:sp>
          <p:sp>
            <p:nvSpPr>
              <p:cNvPr id="68" name="Прямоугольник 112">
                <a:extLst>
                  <a:ext uri="{FF2B5EF4-FFF2-40B4-BE49-F238E27FC236}">
                    <a16:creationId xmlns:a16="http://schemas.microsoft.com/office/drawing/2014/main" id="{A213C5C0-0E31-48D6-8A1A-D94746FEEF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435083" y="4048952"/>
                <a:ext cx="2979047" cy="2247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t">
                <a:spAutoFit/>
              </a:bodyPr>
              <a:lstStyle>
                <a:lvl1pPr marL="228600" indent="-228600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indent="0">
                  <a:lnSpc>
                    <a:spcPct val="100000"/>
                  </a:lnSpc>
                  <a:buNone/>
                </a:pPr>
                <a:endParaRPr lang="en-US" sz="1800" b="1" dirty="0">
                  <a:solidFill>
                    <a:srgbClr val="0070C0"/>
                  </a:solidFill>
                  <a:latin typeface="Bahnschrift" panose="020B0502040204020203" pitchFamily="34" charset="0"/>
                  <a:ea typeface="Microsoft JhengHei UI Light" panose="020B0304030504040204" pitchFamily="34" charset="-12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7" name="Группа 56">
              <a:extLst>
                <a:ext uri="{FF2B5EF4-FFF2-40B4-BE49-F238E27FC236}">
                  <a16:creationId xmlns:a16="http://schemas.microsoft.com/office/drawing/2014/main" id="{6BFE886D-8996-4FC0-8CC2-02C10DF9E92E}"/>
                </a:ext>
              </a:extLst>
            </p:cNvPr>
            <p:cNvGrpSpPr/>
            <p:nvPr/>
          </p:nvGrpSpPr>
          <p:grpSpPr>
            <a:xfrm>
              <a:off x="-56242" y="3833559"/>
              <a:ext cx="3238764" cy="824480"/>
              <a:chOff x="-112081" y="1292906"/>
              <a:chExt cx="3238764" cy="824480"/>
            </a:xfrm>
          </p:grpSpPr>
          <p:cxnSp>
            <p:nvCxnSpPr>
              <p:cNvPr id="59" name="Прямая соединительная линия 58">
                <a:extLst>
                  <a:ext uri="{FF2B5EF4-FFF2-40B4-BE49-F238E27FC236}">
                    <a16:creationId xmlns:a16="http://schemas.microsoft.com/office/drawing/2014/main" id="{15D5987D-1ED5-4E37-A959-22FD0C15BAF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-108031" y="1315237"/>
                <a:ext cx="0" cy="802147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Прямая соединительная линия 59">
                <a:extLst>
                  <a:ext uri="{FF2B5EF4-FFF2-40B4-BE49-F238E27FC236}">
                    <a16:creationId xmlns:a16="http://schemas.microsoft.com/office/drawing/2014/main" id="{E9A14BEC-3329-4CE1-B112-04ED42E1D55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-108030" y="2117386"/>
                <a:ext cx="3234713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Овал 60">
                <a:extLst>
                  <a:ext uri="{FF2B5EF4-FFF2-40B4-BE49-F238E27FC236}">
                    <a16:creationId xmlns:a16="http://schemas.microsoft.com/office/drawing/2014/main" id="{F9B81462-8C3E-4290-96E7-12E67074BB22}"/>
                  </a:ext>
                </a:extLst>
              </p:cNvPr>
              <p:cNvSpPr/>
              <p:nvPr/>
            </p:nvSpPr>
            <p:spPr>
              <a:xfrm>
                <a:off x="26325" y="1292906"/>
                <a:ext cx="45719" cy="45719"/>
              </a:xfrm>
              <a:prstGeom prst="ellipse">
                <a:avLst/>
              </a:prstGeom>
              <a:ln w="12700">
                <a:solidFill>
                  <a:srgbClr val="2E75B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/>
              </a:p>
            </p:txBody>
          </p:sp>
          <p:sp>
            <p:nvSpPr>
              <p:cNvPr id="62" name="Овал 61">
                <a:extLst>
                  <a:ext uri="{FF2B5EF4-FFF2-40B4-BE49-F238E27FC236}">
                    <a16:creationId xmlns:a16="http://schemas.microsoft.com/office/drawing/2014/main" id="{FC73E85C-23F7-4324-AE97-413F6000CD74}"/>
                  </a:ext>
                </a:extLst>
              </p:cNvPr>
              <p:cNvSpPr/>
              <p:nvPr/>
            </p:nvSpPr>
            <p:spPr>
              <a:xfrm>
                <a:off x="2696127" y="1537401"/>
                <a:ext cx="45719" cy="45719"/>
              </a:xfrm>
              <a:prstGeom prst="ellipse">
                <a:avLst/>
              </a:prstGeom>
              <a:ln w="12700">
                <a:solidFill>
                  <a:srgbClr val="2E75B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400"/>
              </a:p>
            </p:txBody>
          </p:sp>
          <p:cxnSp>
            <p:nvCxnSpPr>
              <p:cNvPr id="63" name="Прямая соединительная линия 62">
                <a:extLst>
                  <a:ext uri="{FF2B5EF4-FFF2-40B4-BE49-F238E27FC236}">
                    <a16:creationId xmlns:a16="http://schemas.microsoft.com/office/drawing/2014/main" id="{31414DCD-7709-4700-8FE5-F4940A8E3F9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726856" y="1561582"/>
                <a:ext cx="392626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Прямая соединительная линия 63">
                <a:extLst>
                  <a:ext uri="{FF2B5EF4-FFF2-40B4-BE49-F238E27FC236}">
                    <a16:creationId xmlns:a16="http://schemas.microsoft.com/office/drawing/2014/main" id="{F615F816-FC43-4201-B271-D315826EDE2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-112081" y="1314965"/>
                <a:ext cx="161637" cy="1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Прямая соединительная линия 64">
                <a:extLst>
                  <a:ext uri="{FF2B5EF4-FFF2-40B4-BE49-F238E27FC236}">
                    <a16:creationId xmlns:a16="http://schemas.microsoft.com/office/drawing/2014/main" id="{BFF2EDB2-51DE-4DB1-B47D-1A7561E9D1B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121329" y="1561582"/>
                <a:ext cx="0" cy="555802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69" name="Объект 11">
            <a:extLst>
              <a:ext uri="{FF2B5EF4-FFF2-40B4-BE49-F238E27FC236}">
                <a16:creationId xmlns:a16="http://schemas.microsoft.com/office/drawing/2014/main" id="{EFF57C63-8AA7-4F4B-ABD9-3C6CD04B00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9490913"/>
              </p:ext>
            </p:extLst>
          </p:nvPr>
        </p:nvGraphicFramePr>
        <p:xfrm>
          <a:off x="6462178" y="4929118"/>
          <a:ext cx="4491571" cy="2078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0" name="Объект 11">
            <a:extLst>
              <a:ext uri="{FF2B5EF4-FFF2-40B4-BE49-F238E27FC236}">
                <a16:creationId xmlns:a16="http://schemas.microsoft.com/office/drawing/2014/main" id="{2C51D963-6DD2-45BE-ABCA-49879E1A68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0620224"/>
              </p:ext>
            </p:extLst>
          </p:nvPr>
        </p:nvGraphicFramePr>
        <p:xfrm>
          <a:off x="7811879" y="1749839"/>
          <a:ext cx="2208389" cy="1728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" name="Прямоугольник 70">
            <a:extLst>
              <a:ext uri="{FF2B5EF4-FFF2-40B4-BE49-F238E27FC236}">
                <a16:creationId xmlns:a16="http://schemas.microsoft.com/office/drawing/2014/main" id="{0120C3CB-1F61-4EB5-96C8-430B07A26191}"/>
              </a:ext>
            </a:extLst>
          </p:cNvPr>
          <p:cNvSpPr/>
          <p:nvPr/>
        </p:nvSpPr>
        <p:spPr>
          <a:xfrm>
            <a:off x="3066154" y="960551"/>
            <a:ext cx="83481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Bahnschrift" panose="020B0502040204020203" pitchFamily="34" charset="0"/>
              </a:rPr>
              <a:t>OVERALL NUMBER OF HIGHER EDUCATION INSTITUTIONS (HEIs) </a:t>
            </a:r>
            <a:r>
              <a:rPr lang="uz-Cyrl-UZ" sz="2000" b="1" dirty="0">
                <a:solidFill>
                  <a:schemeClr val="accent1">
                    <a:lumMod val="75000"/>
                  </a:schemeClr>
                </a:solidFill>
                <a:latin typeface="Bahnschrift" panose="020B0502040204020203" pitchFamily="34" charset="0"/>
              </a:rPr>
              <a:t>– </a:t>
            </a:r>
            <a:r>
              <a:rPr lang="en-US" sz="2000" b="1" dirty="0">
                <a:solidFill>
                  <a:srgbClr val="FF0000"/>
                </a:solidFill>
                <a:latin typeface="Bahnschrift" panose="020B0502040204020203" pitchFamily="34" charset="0"/>
                <a:ea typeface="Microsoft JhengHei UI Light" panose="020B0304030504040204" pitchFamily="34" charset="-120"/>
                <a:cs typeface="Arial" panose="020B0604020202020204" pitchFamily="34" charset="0"/>
              </a:rPr>
              <a:t>2</a:t>
            </a:r>
            <a:r>
              <a:rPr lang="ru-RU" sz="2000" b="1" dirty="0">
                <a:solidFill>
                  <a:srgbClr val="FF0000"/>
                </a:solidFill>
                <a:latin typeface="Bahnschrift" panose="020B0502040204020203" pitchFamily="34" charset="0"/>
                <a:ea typeface="Microsoft JhengHei UI Light" panose="020B0304030504040204" pitchFamily="34" charset="-120"/>
                <a:cs typeface="Arial" panose="020B0604020202020204" pitchFamily="34" charset="0"/>
              </a:rPr>
              <a:t>1</a:t>
            </a:r>
            <a:r>
              <a:rPr lang="en-US" sz="2000" b="1" dirty="0">
                <a:solidFill>
                  <a:srgbClr val="FF0000"/>
                </a:solidFill>
                <a:latin typeface="Bahnschrift" panose="020B0502040204020203" pitchFamily="34" charset="0"/>
                <a:ea typeface="Microsoft JhengHei UI Light" panose="020B0304030504040204" pitchFamily="34" charset="-120"/>
                <a:cs typeface="Arial" panose="020B0604020202020204" pitchFamily="34" charset="0"/>
              </a:rPr>
              <a:t>1 </a:t>
            </a:r>
          </a:p>
        </p:txBody>
      </p:sp>
      <p:cxnSp>
        <p:nvCxnSpPr>
          <p:cNvPr id="73" name="Прямая соединительная линия 72">
            <a:extLst>
              <a:ext uri="{FF2B5EF4-FFF2-40B4-BE49-F238E27FC236}">
                <a16:creationId xmlns:a16="http://schemas.microsoft.com/office/drawing/2014/main" id="{0091B812-A7AC-4041-8E11-4E35EB6A8FE8}"/>
              </a:ext>
            </a:extLst>
          </p:cNvPr>
          <p:cNvCxnSpPr>
            <a:cxnSpLocks/>
          </p:cNvCxnSpPr>
          <p:nvPr/>
        </p:nvCxnSpPr>
        <p:spPr>
          <a:xfrm>
            <a:off x="6905221" y="4781786"/>
            <a:ext cx="3696688" cy="0"/>
          </a:xfrm>
          <a:prstGeom prst="line">
            <a:avLst/>
          </a:prstGeom>
          <a:ln w="12700">
            <a:solidFill>
              <a:schemeClr val="accent2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Прямоугольник 74">
            <a:extLst>
              <a:ext uri="{FF2B5EF4-FFF2-40B4-BE49-F238E27FC236}">
                <a16:creationId xmlns:a16="http://schemas.microsoft.com/office/drawing/2014/main" id="{F0E600BA-219E-4865-BD20-2C32B8569A4B}"/>
              </a:ext>
            </a:extLst>
          </p:cNvPr>
          <p:cNvSpPr/>
          <p:nvPr/>
        </p:nvSpPr>
        <p:spPr>
          <a:xfrm rot="5400000">
            <a:off x="6227438" y="1112225"/>
            <a:ext cx="481029" cy="6344701"/>
          </a:xfrm>
          <a:prstGeom prst="rect">
            <a:avLst/>
          </a:prstGeom>
        </p:spPr>
        <p:txBody>
          <a:bodyPr vert="vert270"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b="1" dirty="0">
                <a:solidFill>
                  <a:schemeClr val="accent2">
                    <a:lumMod val="50000"/>
                  </a:schemeClr>
                </a:solidFill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NON-PUBLIC AND FOREIGN HEIs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Bahnschrift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uz-Cyrl-UZ" b="1" dirty="0">
                <a:solidFill>
                  <a:srgbClr val="FF0000"/>
                </a:solidFill>
                <a:latin typeface="Bahnschrift" panose="020B0502040204020203" pitchFamily="34" charset="0"/>
                <a:ea typeface="Microsoft JhengHei UI Light" panose="020B0304030504040204" pitchFamily="34" charset="-120"/>
                <a:cs typeface="Arial" panose="020B0604020202020204" pitchFamily="34" charset="0"/>
              </a:rPr>
              <a:t>95</a:t>
            </a:r>
            <a:endParaRPr lang="en-US" b="1" dirty="0">
              <a:solidFill>
                <a:srgbClr val="FF0000"/>
              </a:solidFill>
              <a:latin typeface="Bahnschrift" panose="020B0502040204020203" pitchFamily="34" charset="0"/>
              <a:ea typeface="Microsoft JhengHei UI Light" panose="020B0304030504040204" pitchFamily="34" charset="-120"/>
              <a:cs typeface="Arial" panose="020B0604020202020204" pitchFamily="34" charset="0"/>
            </a:endParaRPr>
          </a:p>
        </p:txBody>
      </p:sp>
      <p:pic>
        <p:nvPicPr>
          <p:cNvPr id="76" name="Рисунок 75">
            <a:extLst>
              <a:ext uri="{FF2B5EF4-FFF2-40B4-BE49-F238E27FC236}">
                <a16:creationId xmlns:a16="http://schemas.microsoft.com/office/drawing/2014/main" id="{9B76E286-48FD-40CB-9044-DE5A90366A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2781300" y="3823460"/>
            <a:ext cx="1029097" cy="996426"/>
          </a:xfrm>
          <a:prstGeom prst="rect">
            <a:avLst/>
          </a:prstGeom>
        </p:spPr>
      </p:pic>
      <p:cxnSp>
        <p:nvCxnSpPr>
          <p:cNvPr id="77" name="Прямая соединительная линия 76">
            <a:extLst>
              <a:ext uri="{FF2B5EF4-FFF2-40B4-BE49-F238E27FC236}">
                <a16:creationId xmlns:a16="http://schemas.microsoft.com/office/drawing/2014/main" id="{33B40106-CFA7-4A6E-8550-1E1F2DA57DCC}"/>
              </a:ext>
            </a:extLst>
          </p:cNvPr>
          <p:cNvCxnSpPr>
            <a:cxnSpLocks/>
          </p:cNvCxnSpPr>
          <p:nvPr/>
        </p:nvCxnSpPr>
        <p:spPr>
          <a:xfrm>
            <a:off x="7067730" y="3667927"/>
            <a:ext cx="3696688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>
            <a:extLst>
              <a:ext uri="{FF2B5EF4-FFF2-40B4-BE49-F238E27FC236}">
                <a16:creationId xmlns:a16="http://schemas.microsoft.com/office/drawing/2014/main" id="{33B40106-CFA7-4A6E-8550-1E1F2DA57DCC}"/>
              </a:ext>
            </a:extLst>
          </p:cNvPr>
          <p:cNvCxnSpPr>
            <a:cxnSpLocks/>
          </p:cNvCxnSpPr>
          <p:nvPr/>
        </p:nvCxnSpPr>
        <p:spPr>
          <a:xfrm>
            <a:off x="6990946" y="1690132"/>
            <a:ext cx="3696688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>
            <a:extLst>
              <a:ext uri="{FF2B5EF4-FFF2-40B4-BE49-F238E27FC236}">
                <a16:creationId xmlns:a16="http://schemas.microsoft.com/office/drawing/2014/main" id="{0091B812-A7AC-4041-8E11-4E35EB6A8FE8}"/>
              </a:ext>
            </a:extLst>
          </p:cNvPr>
          <p:cNvCxnSpPr>
            <a:cxnSpLocks/>
          </p:cNvCxnSpPr>
          <p:nvPr/>
        </p:nvCxnSpPr>
        <p:spPr>
          <a:xfrm>
            <a:off x="6990946" y="6701827"/>
            <a:ext cx="3696688" cy="0"/>
          </a:xfrm>
          <a:prstGeom prst="line">
            <a:avLst/>
          </a:prstGeom>
          <a:ln w="12700">
            <a:solidFill>
              <a:schemeClr val="accent2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4" name="Группа 83">
            <a:extLst>
              <a:ext uri="{FF2B5EF4-FFF2-40B4-BE49-F238E27FC236}">
                <a16:creationId xmlns:a16="http://schemas.microsoft.com/office/drawing/2014/main" id="{3464B84F-FB1D-4C11-98DB-783CD6C33A19}"/>
              </a:ext>
            </a:extLst>
          </p:cNvPr>
          <p:cNvGrpSpPr>
            <a:grpSpLocks/>
          </p:cNvGrpSpPr>
          <p:nvPr/>
        </p:nvGrpSpPr>
        <p:grpSpPr bwMode="auto">
          <a:xfrm>
            <a:off x="-2" y="-1"/>
            <a:ext cx="12192001" cy="575105"/>
            <a:chOff x="2179793" y="6883"/>
            <a:chExt cx="9269234" cy="716148"/>
          </a:xfrm>
          <a:solidFill>
            <a:srgbClr val="3FC793"/>
          </a:solidFill>
        </p:grpSpPr>
        <p:sp>
          <p:nvSpPr>
            <p:cNvPr id="85" name="Прямоугольник 84">
              <a:extLst>
                <a:ext uri="{FF2B5EF4-FFF2-40B4-BE49-F238E27FC236}">
                  <a16:creationId xmlns:a16="http://schemas.microsoft.com/office/drawing/2014/main" id="{C159D87A-07B7-47AF-8C77-328A3ED1F5EF}"/>
                </a:ext>
              </a:extLst>
            </p:cNvPr>
            <p:cNvSpPr/>
            <p:nvPr/>
          </p:nvSpPr>
          <p:spPr>
            <a:xfrm flipH="1">
              <a:off x="2179793" y="6883"/>
              <a:ext cx="9269234" cy="7161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77615">
                <a:defRPr/>
              </a:pPr>
              <a:endParaRPr lang="ru-RU" sz="1038" dirty="0">
                <a:solidFill>
                  <a:prstClr val="white"/>
                </a:solidFill>
                <a:latin typeface="Bahnschrift" panose="020B0502040204020203" pitchFamily="34" charset="0"/>
              </a:endParaRPr>
            </a:p>
          </p:txBody>
        </p:sp>
        <p:sp>
          <p:nvSpPr>
            <p:cNvPr id="86" name="Прямоугольник 112">
              <a:extLst>
                <a:ext uri="{FF2B5EF4-FFF2-40B4-BE49-F238E27FC236}">
                  <a16:creationId xmlns:a16="http://schemas.microsoft.com/office/drawing/2014/main" id="{379C1042-9E6B-4A69-B756-AE84434178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1122" y="113570"/>
              <a:ext cx="8006680" cy="57488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228600" indent="-2286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indent="0" algn="ctr">
                <a:lnSpc>
                  <a:spcPct val="120000"/>
                </a:lnSpc>
                <a:buNone/>
              </a:pPr>
              <a:r>
                <a:rPr lang="en-US" sz="2000" b="1" dirty="0">
                  <a:solidFill>
                    <a:schemeClr val="bg1"/>
                  </a:solidFill>
                  <a:latin typeface="Bahnschrift" panose="020B0502040204020203" pitchFamily="34" charset="0"/>
                  <a:ea typeface="Microsoft JhengHei UI Light" panose="020B0304030504040204" pitchFamily="34" charset="-120"/>
                  <a:cs typeface="Arial" panose="020B0604020202020204" pitchFamily="34" charset="0"/>
                </a:rPr>
                <a:t>HIGHER EDUCATION INSTITUTIONS (HEI) OF UZBEKISTAN</a:t>
              </a:r>
            </a:p>
          </p:txBody>
        </p:sp>
      </p:grpSp>
      <p:pic>
        <p:nvPicPr>
          <p:cNvPr id="52" name="Рисунок 51">
            <a:extLst>
              <a:ext uri="{FF2B5EF4-FFF2-40B4-BE49-F238E27FC236}">
                <a16:creationId xmlns:a16="http://schemas.microsoft.com/office/drawing/2014/main" id="{CA9955C6-9CC6-4ADB-AAF4-D26E72F585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745844" y="570038"/>
            <a:ext cx="1301845" cy="1268550"/>
          </a:xfrm>
          <a:prstGeom prst="rect">
            <a:avLst/>
          </a:prstGeom>
        </p:spPr>
      </p:pic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8BC7A77B-844D-4070-A803-37A53DF4A3BB}"/>
              </a:ext>
            </a:extLst>
          </p:cNvPr>
          <p:cNvSpPr/>
          <p:nvPr/>
        </p:nvSpPr>
        <p:spPr>
          <a:xfrm>
            <a:off x="160630" y="831800"/>
            <a:ext cx="11976099" cy="312530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611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5AF0019B-133A-420F-B380-B5A02FA04E17}"/>
              </a:ext>
            </a:extLst>
          </p:cNvPr>
          <p:cNvGrpSpPr/>
          <p:nvPr/>
        </p:nvGrpSpPr>
        <p:grpSpPr>
          <a:xfrm>
            <a:off x="322587" y="1122263"/>
            <a:ext cx="4984826" cy="1538141"/>
            <a:chOff x="4300987" y="5012366"/>
            <a:chExt cx="3289955" cy="914351"/>
          </a:xfrm>
        </p:grpSpPr>
        <p:grpSp>
          <p:nvGrpSpPr>
            <p:cNvPr id="3" name="Group 14">
              <a:extLst>
                <a:ext uri="{FF2B5EF4-FFF2-40B4-BE49-F238E27FC236}">
                  <a16:creationId xmlns:a16="http://schemas.microsoft.com/office/drawing/2014/main" id="{D8724F5F-0AF7-4E05-89B9-9981ABE321F4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4430601" y="5029068"/>
              <a:ext cx="177338" cy="280246"/>
              <a:chOff x="-760" y="6417"/>
              <a:chExt cx="2778" cy="4078"/>
            </a:xfrm>
            <a:solidFill>
              <a:srgbClr val="0070C0"/>
            </a:solidFill>
          </p:grpSpPr>
          <p:sp>
            <p:nvSpPr>
              <p:cNvPr id="25" name="Oval 15">
                <a:extLst>
                  <a:ext uri="{FF2B5EF4-FFF2-40B4-BE49-F238E27FC236}">
                    <a16:creationId xmlns:a16="http://schemas.microsoft.com/office/drawing/2014/main" id="{A9E7D056-3FAE-4711-8FB9-5840BDDF2B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7" y="6417"/>
                <a:ext cx="888" cy="896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1200"/>
              </a:p>
            </p:txBody>
          </p:sp>
          <p:sp>
            <p:nvSpPr>
              <p:cNvPr id="26" name="Freeform 16">
                <a:extLst>
                  <a:ext uri="{FF2B5EF4-FFF2-40B4-BE49-F238E27FC236}">
                    <a16:creationId xmlns:a16="http://schemas.microsoft.com/office/drawing/2014/main" id="{A69CB9AB-B08E-4363-8DB6-312B3551B6F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760" y="6438"/>
                <a:ext cx="2778" cy="4057"/>
              </a:xfrm>
              <a:custGeom>
                <a:avLst/>
                <a:gdLst>
                  <a:gd name="T0" fmla="*/ 729 w 1173"/>
                  <a:gd name="T1" fmla="*/ 1070 h 1702"/>
                  <a:gd name="T2" fmla="*/ 1081 w 1173"/>
                  <a:gd name="T3" fmla="*/ 1208 h 1702"/>
                  <a:gd name="T4" fmla="*/ 1173 w 1173"/>
                  <a:gd name="T5" fmla="*/ 962 h 1702"/>
                  <a:gd name="T6" fmla="*/ 1056 w 1173"/>
                  <a:gd name="T7" fmla="*/ 914 h 1702"/>
                  <a:gd name="T8" fmla="*/ 777 w 1173"/>
                  <a:gd name="T9" fmla="*/ 396 h 1702"/>
                  <a:gd name="T10" fmla="*/ 510 w 1173"/>
                  <a:gd name="T11" fmla="*/ 387 h 1702"/>
                  <a:gd name="T12" fmla="*/ 423 w 1173"/>
                  <a:gd name="T13" fmla="*/ 433 h 1702"/>
                  <a:gd name="T14" fmla="*/ 292 w 1173"/>
                  <a:gd name="T15" fmla="*/ 661 h 1702"/>
                  <a:gd name="T16" fmla="*/ 199 w 1173"/>
                  <a:gd name="T17" fmla="*/ 540 h 1702"/>
                  <a:gd name="T18" fmla="*/ 149 w 1173"/>
                  <a:gd name="T19" fmla="*/ 519 h 1702"/>
                  <a:gd name="T20" fmla="*/ 42 w 1173"/>
                  <a:gd name="T21" fmla="*/ 17 h 1702"/>
                  <a:gd name="T22" fmla="*/ 18 w 1173"/>
                  <a:gd name="T23" fmla="*/ 2 h 1702"/>
                  <a:gd name="T24" fmla="*/ 2 w 1173"/>
                  <a:gd name="T25" fmla="*/ 26 h 1702"/>
                  <a:gd name="T26" fmla="*/ 110 w 1173"/>
                  <a:gd name="T27" fmla="*/ 529 h 1702"/>
                  <a:gd name="T28" fmla="*/ 103 w 1173"/>
                  <a:gd name="T29" fmla="*/ 533 h 1702"/>
                  <a:gd name="T30" fmla="*/ 135 w 1173"/>
                  <a:gd name="T31" fmla="*/ 693 h 1702"/>
                  <a:gd name="T32" fmla="*/ 297 w 1173"/>
                  <a:gd name="T33" fmla="*/ 819 h 1702"/>
                  <a:gd name="T34" fmla="*/ 396 w 1173"/>
                  <a:gd name="T35" fmla="*/ 767 h 1702"/>
                  <a:gd name="T36" fmla="*/ 396 w 1173"/>
                  <a:gd name="T37" fmla="*/ 1608 h 1702"/>
                  <a:gd name="T38" fmla="*/ 489 w 1173"/>
                  <a:gd name="T39" fmla="*/ 1702 h 1702"/>
                  <a:gd name="T40" fmla="*/ 498 w 1173"/>
                  <a:gd name="T41" fmla="*/ 1702 h 1702"/>
                  <a:gd name="T42" fmla="*/ 592 w 1173"/>
                  <a:gd name="T43" fmla="*/ 1608 h 1702"/>
                  <a:gd name="T44" fmla="*/ 592 w 1173"/>
                  <a:gd name="T45" fmla="*/ 1120 h 1702"/>
                  <a:gd name="T46" fmla="*/ 661 w 1173"/>
                  <a:gd name="T47" fmla="*/ 1120 h 1702"/>
                  <a:gd name="T48" fmla="*/ 661 w 1173"/>
                  <a:gd name="T49" fmla="*/ 1608 h 1702"/>
                  <a:gd name="T50" fmla="*/ 755 w 1173"/>
                  <a:gd name="T51" fmla="*/ 1702 h 1702"/>
                  <a:gd name="T52" fmla="*/ 755 w 1173"/>
                  <a:gd name="T53" fmla="*/ 1702 h 1702"/>
                  <a:gd name="T54" fmla="*/ 848 w 1173"/>
                  <a:gd name="T55" fmla="*/ 1608 h 1702"/>
                  <a:gd name="T56" fmla="*/ 848 w 1173"/>
                  <a:gd name="T57" fmla="*/ 1130 h 1702"/>
                  <a:gd name="T58" fmla="*/ 715 w 1173"/>
                  <a:gd name="T59" fmla="*/ 1082 h 1702"/>
                  <a:gd name="T60" fmla="*/ 818 w 1173"/>
                  <a:gd name="T61" fmla="*/ 813 h 1702"/>
                  <a:gd name="T62" fmla="*/ 851 w 1173"/>
                  <a:gd name="T63" fmla="*/ 827 h 1702"/>
                  <a:gd name="T64" fmla="*/ 851 w 1173"/>
                  <a:gd name="T65" fmla="*/ 679 h 1702"/>
                  <a:gd name="T66" fmla="*/ 903 w 1173"/>
                  <a:gd name="T67" fmla="*/ 859 h 1702"/>
                  <a:gd name="T68" fmla="*/ 825 w 1173"/>
                  <a:gd name="T69" fmla="*/ 829 h 1702"/>
                  <a:gd name="T70" fmla="*/ 729 w 1173"/>
                  <a:gd name="T71" fmla="*/ 1070 h 1702"/>
                  <a:gd name="T72" fmla="*/ 625 w 1173"/>
                  <a:gd name="T73" fmla="*/ 409 h 1702"/>
                  <a:gd name="T74" fmla="*/ 650 w 1173"/>
                  <a:gd name="T75" fmla="*/ 432 h 1702"/>
                  <a:gd name="T76" fmla="*/ 632 w 1173"/>
                  <a:gd name="T77" fmla="*/ 461 h 1702"/>
                  <a:gd name="T78" fmla="*/ 617 w 1173"/>
                  <a:gd name="T79" fmla="*/ 462 h 1702"/>
                  <a:gd name="T80" fmla="*/ 598 w 1173"/>
                  <a:gd name="T81" fmla="*/ 433 h 1702"/>
                  <a:gd name="T82" fmla="*/ 625 w 1173"/>
                  <a:gd name="T83" fmla="*/ 409 h 1702"/>
                  <a:gd name="T84" fmla="*/ 666 w 1173"/>
                  <a:gd name="T85" fmla="*/ 792 h 1702"/>
                  <a:gd name="T86" fmla="*/ 623 w 1173"/>
                  <a:gd name="T87" fmla="*/ 845 h 1702"/>
                  <a:gd name="T88" fmla="*/ 579 w 1173"/>
                  <a:gd name="T89" fmla="*/ 789 h 1702"/>
                  <a:gd name="T90" fmla="*/ 607 w 1173"/>
                  <a:gd name="T91" fmla="*/ 488 h 1702"/>
                  <a:gd name="T92" fmla="*/ 624 w 1173"/>
                  <a:gd name="T93" fmla="*/ 475 h 1702"/>
                  <a:gd name="T94" fmla="*/ 640 w 1173"/>
                  <a:gd name="T95" fmla="*/ 492 h 1702"/>
                  <a:gd name="T96" fmla="*/ 666 w 1173"/>
                  <a:gd name="T97" fmla="*/ 792 h 17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173" h="1702">
                    <a:moveTo>
                      <a:pt x="729" y="1070"/>
                    </a:moveTo>
                    <a:cubicBezTo>
                      <a:pt x="1081" y="1208"/>
                      <a:pt x="1081" y="1208"/>
                      <a:pt x="1081" y="1208"/>
                    </a:cubicBezTo>
                    <a:cubicBezTo>
                      <a:pt x="1173" y="962"/>
                      <a:pt x="1173" y="962"/>
                      <a:pt x="1173" y="962"/>
                    </a:cubicBezTo>
                    <a:cubicBezTo>
                      <a:pt x="1056" y="914"/>
                      <a:pt x="1056" y="914"/>
                      <a:pt x="1056" y="914"/>
                    </a:cubicBezTo>
                    <a:cubicBezTo>
                      <a:pt x="1029" y="512"/>
                      <a:pt x="817" y="416"/>
                      <a:pt x="777" y="396"/>
                    </a:cubicBezTo>
                    <a:cubicBezTo>
                      <a:pt x="737" y="377"/>
                      <a:pt x="545" y="387"/>
                      <a:pt x="510" y="387"/>
                    </a:cubicBezTo>
                    <a:cubicBezTo>
                      <a:pt x="476" y="386"/>
                      <a:pt x="445" y="402"/>
                      <a:pt x="423" y="433"/>
                    </a:cubicBezTo>
                    <a:cubicBezTo>
                      <a:pt x="400" y="464"/>
                      <a:pt x="292" y="661"/>
                      <a:pt x="292" y="661"/>
                    </a:cubicBezTo>
                    <a:cubicBezTo>
                      <a:pt x="292" y="661"/>
                      <a:pt x="236" y="583"/>
                      <a:pt x="199" y="540"/>
                    </a:cubicBezTo>
                    <a:cubicBezTo>
                      <a:pt x="184" y="523"/>
                      <a:pt x="166" y="519"/>
                      <a:pt x="149" y="519"/>
                    </a:cubicBezTo>
                    <a:cubicBezTo>
                      <a:pt x="42" y="17"/>
                      <a:pt x="42" y="17"/>
                      <a:pt x="42" y="17"/>
                    </a:cubicBezTo>
                    <a:cubicBezTo>
                      <a:pt x="39" y="7"/>
                      <a:pt x="29" y="0"/>
                      <a:pt x="18" y="2"/>
                    </a:cubicBezTo>
                    <a:cubicBezTo>
                      <a:pt x="7" y="4"/>
                      <a:pt x="0" y="15"/>
                      <a:pt x="2" y="26"/>
                    </a:cubicBezTo>
                    <a:cubicBezTo>
                      <a:pt x="110" y="529"/>
                      <a:pt x="110" y="529"/>
                      <a:pt x="110" y="529"/>
                    </a:cubicBezTo>
                    <a:cubicBezTo>
                      <a:pt x="106" y="531"/>
                      <a:pt x="103" y="533"/>
                      <a:pt x="103" y="533"/>
                    </a:cubicBezTo>
                    <a:cubicBezTo>
                      <a:pt x="47" y="581"/>
                      <a:pt x="94" y="643"/>
                      <a:pt x="135" y="693"/>
                    </a:cubicBezTo>
                    <a:cubicBezTo>
                      <a:pt x="175" y="744"/>
                      <a:pt x="225" y="819"/>
                      <a:pt x="297" y="819"/>
                    </a:cubicBezTo>
                    <a:cubicBezTo>
                      <a:pt x="368" y="819"/>
                      <a:pt x="396" y="767"/>
                      <a:pt x="396" y="767"/>
                    </a:cubicBezTo>
                    <a:cubicBezTo>
                      <a:pt x="396" y="1608"/>
                      <a:pt x="396" y="1608"/>
                      <a:pt x="396" y="1608"/>
                    </a:cubicBezTo>
                    <a:cubicBezTo>
                      <a:pt x="396" y="1660"/>
                      <a:pt x="437" y="1702"/>
                      <a:pt x="489" y="1702"/>
                    </a:cubicBezTo>
                    <a:cubicBezTo>
                      <a:pt x="498" y="1702"/>
                      <a:pt x="498" y="1702"/>
                      <a:pt x="498" y="1702"/>
                    </a:cubicBezTo>
                    <a:cubicBezTo>
                      <a:pt x="550" y="1702"/>
                      <a:pt x="592" y="1660"/>
                      <a:pt x="592" y="1608"/>
                    </a:cubicBezTo>
                    <a:cubicBezTo>
                      <a:pt x="592" y="1120"/>
                      <a:pt x="592" y="1120"/>
                      <a:pt x="592" y="1120"/>
                    </a:cubicBezTo>
                    <a:cubicBezTo>
                      <a:pt x="661" y="1120"/>
                      <a:pt x="661" y="1120"/>
                      <a:pt x="661" y="1120"/>
                    </a:cubicBezTo>
                    <a:cubicBezTo>
                      <a:pt x="661" y="1608"/>
                      <a:pt x="661" y="1608"/>
                      <a:pt x="661" y="1608"/>
                    </a:cubicBezTo>
                    <a:cubicBezTo>
                      <a:pt x="661" y="1660"/>
                      <a:pt x="703" y="1702"/>
                      <a:pt x="755" y="1702"/>
                    </a:cubicBezTo>
                    <a:cubicBezTo>
                      <a:pt x="755" y="1702"/>
                      <a:pt x="755" y="1702"/>
                      <a:pt x="755" y="1702"/>
                    </a:cubicBezTo>
                    <a:cubicBezTo>
                      <a:pt x="806" y="1702"/>
                      <a:pt x="848" y="1660"/>
                      <a:pt x="848" y="1608"/>
                    </a:cubicBezTo>
                    <a:cubicBezTo>
                      <a:pt x="848" y="1130"/>
                      <a:pt x="848" y="1130"/>
                      <a:pt x="848" y="1130"/>
                    </a:cubicBezTo>
                    <a:cubicBezTo>
                      <a:pt x="715" y="1082"/>
                      <a:pt x="715" y="1082"/>
                      <a:pt x="715" y="1082"/>
                    </a:cubicBezTo>
                    <a:cubicBezTo>
                      <a:pt x="818" y="813"/>
                      <a:pt x="818" y="813"/>
                      <a:pt x="818" y="813"/>
                    </a:cubicBezTo>
                    <a:cubicBezTo>
                      <a:pt x="851" y="827"/>
                      <a:pt x="851" y="827"/>
                      <a:pt x="851" y="827"/>
                    </a:cubicBezTo>
                    <a:cubicBezTo>
                      <a:pt x="851" y="679"/>
                      <a:pt x="851" y="679"/>
                      <a:pt x="851" y="679"/>
                    </a:cubicBezTo>
                    <a:cubicBezTo>
                      <a:pt x="885" y="722"/>
                      <a:pt x="903" y="859"/>
                      <a:pt x="903" y="859"/>
                    </a:cubicBezTo>
                    <a:cubicBezTo>
                      <a:pt x="825" y="829"/>
                      <a:pt x="825" y="829"/>
                      <a:pt x="825" y="829"/>
                    </a:cubicBezTo>
                    <a:lnTo>
                      <a:pt x="729" y="1070"/>
                    </a:lnTo>
                    <a:close/>
                    <a:moveTo>
                      <a:pt x="625" y="409"/>
                    </a:moveTo>
                    <a:cubicBezTo>
                      <a:pt x="625" y="409"/>
                      <a:pt x="650" y="409"/>
                      <a:pt x="650" y="432"/>
                    </a:cubicBezTo>
                    <a:cubicBezTo>
                      <a:pt x="650" y="444"/>
                      <a:pt x="639" y="455"/>
                      <a:pt x="632" y="461"/>
                    </a:cubicBezTo>
                    <a:cubicBezTo>
                      <a:pt x="628" y="465"/>
                      <a:pt x="621" y="465"/>
                      <a:pt x="617" y="462"/>
                    </a:cubicBezTo>
                    <a:cubicBezTo>
                      <a:pt x="609" y="455"/>
                      <a:pt x="598" y="444"/>
                      <a:pt x="598" y="433"/>
                    </a:cubicBezTo>
                    <a:cubicBezTo>
                      <a:pt x="598" y="416"/>
                      <a:pt x="610" y="409"/>
                      <a:pt x="625" y="409"/>
                    </a:cubicBezTo>
                    <a:close/>
                    <a:moveTo>
                      <a:pt x="666" y="792"/>
                    </a:moveTo>
                    <a:cubicBezTo>
                      <a:pt x="661" y="821"/>
                      <a:pt x="641" y="845"/>
                      <a:pt x="623" y="845"/>
                    </a:cubicBezTo>
                    <a:cubicBezTo>
                      <a:pt x="604" y="845"/>
                      <a:pt x="579" y="806"/>
                      <a:pt x="579" y="789"/>
                    </a:cubicBezTo>
                    <a:cubicBezTo>
                      <a:pt x="579" y="760"/>
                      <a:pt x="605" y="499"/>
                      <a:pt x="607" y="488"/>
                    </a:cubicBezTo>
                    <a:cubicBezTo>
                      <a:pt x="611" y="473"/>
                      <a:pt x="624" y="475"/>
                      <a:pt x="624" y="475"/>
                    </a:cubicBezTo>
                    <a:cubicBezTo>
                      <a:pt x="624" y="475"/>
                      <a:pt x="636" y="473"/>
                      <a:pt x="640" y="492"/>
                    </a:cubicBezTo>
                    <a:cubicBezTo>
                      <a:pt x="644" y="512"/>
                      <a:pt x="671" y="763"/>
                      <a:pt x="666" y="79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sz="1200"/>
              </a:p>
            </p:txBody>
          </p:sp>
        </p:grpSp>
        <p:grpSp>
          <p:nvGrpSpPr>
            <p:cNvPr id="4" name="Группа 3">
              <a:extLst>
                <a:ext uri="{FF2B5EF4-FFF2-40B4-BE49-F238E27FC236}">
                  <a16:creationId xmlns:a16="http://schemas.microsoft.com/office/drawing/2014/main" id="{461BD37F-278E-4029-A15B-943B55A43900}"/>
                </a:ext>
              </a:extLst>
            </p:cNvPr>
            <p:cNvGrpSpPr/>
            <p:nvPr/>
          </p:nvGrpSpPr>
          <p:grpSpPr>
            <a:xfrm>
              <a:off x="4300987" y="5012366"/>
              <a:ext cx="3289955" cy="914351"/>
              <a:chOff x="4144901" y="2877678"/>
              <a:chExt cx="3289955" cy="914351"/>
            </a:xfrm>
          </p:grpSpPr>
          <p:grpSp>
            <p:nvGrpSpPr>
              <p:cNvPr id="5" name="Группа 4">
                <a:extLst>
                  <a:ext uri="{FF2B5EF4-FFF2-40B4-BE49-F238E27FC236}">
                    <a16:creationId xmlns:a16="http://schemas.microsoft.com/office/drawing/2014/main" id="{E8365585-7EDF-415D-8884-CA984C228687}"/>
                  </a:ext>
                </a:extLst>
              </p:cNvPr>
              <p:cNvGrpSpPr/>
              <p:nvPr/>
            </p:nvGrpSpPr>
            <p:grpSpPr>
              <a:xfrm>
                <a:off x="4144901" y="2877678"/>
                <a:ext cx="3289955" cy="904213"/>
                <a:chOff x="12048687" y="-144559"/>
                <a:chExt cx="3289955" cy="904213"/>
              </a:xfrm>
            </p:grpSpPr>
            <p:sp>
              <p:nvSpPr>
                <p:cNvPr id="14" name="Прямоугольник 112">
                  <a:extLst>
                    <a:ext uri="{FF2B5EF4-FFF2-40B4-BE49-F238E27FC236}">
                      <a16:creationId xmlns:a16="http://schemas.microsoft.com/office/drawing/2014/main" id="{3E56B621-BCD6-4716-BD2E-14550631759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2489669" y="-144559"/>
                  <a:ext cx="2848973" cy="23784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0" rIns="0">
                  <a:spAutoFit/>
                </a:bodyPr>
                <a:lstStyle>
                  <a:lvl1pPr marL="228600" indent="-228600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lnSpc>
                      <a:spcPct val="90000"/>
                    </a:lnSpc>
                    <a:spcBef>
                      <a:spcPts val="5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marL="0" indent="0">
                    <a:lnSpc>
                      <a:spcPct val="100000"/>
                    </a:lnSpc>
                    <a:buNone/>
                  </a:pPr>
                  <a:r>
                    <a:rPr lang="en-US" sz="2000" b="1" dirty="0">
                      <a:solidFill>
                        <a:srgbClr val="0070C0"/>
                      </a:solidFill>
                      <a:latin typeface="Bahnschrift" panose="020B0502040204020203" pitchFamily="34" charset="0"/>
                      <a:ea typeface="Microsoft JhengHei UI Light" panose="020B0304030504040204" pitchFamily="34" charset="-120"/>
                      <a:cs typeface="Arial" panose="020B0604020202020204" pitchFamily="34" charset="0"/>
                    </a:rPr>
                    <a:t>FACULTY                              </a:t>
                  </a:r>
                  <a:r>
                    <a:rPr lang="en-US" sz="2000" b="1" dirty="0">
                      <a:solidFill>
                        <a:srgbClr val="FF0000"/>
                      </a:solidFill>
                      <a:latin typeface="Bahnschrift" panose="020B0502040204020203" pitchFamily="34" charset="0"/>
                      <a:ea typeface="Microsoft JhengHei UI Light" panose="020B0304030504040204" pitchFamily="34" charset="-120"/>
                      <a:cs typeface="Arial" panose="020B0604020202020204" pitchFamily="34" charset="0"/>
                    </a:rPr>
                    <a:t>3</a:t>
                  </a:r>
                  <a:r>
                    <a:rPr lang="ru-RU" sz="2000" b="1" dirty="0">
                      <a:solidFill>
                        <a:srgbClr val="FF0000"/>
                      </a:solidFill>
                      <a:latin typeface="Bahnschrift" panose="020B0502040204020203" pitchFamily="34" charset="0"/>
                      <a:ea typeface="Microsoft JhengHei UI Light" panose="020B0304030504040204" pitchFamily="34" charset="-120"/>
                      <a:cs typeface="Arial" panose="020B0604020202020204" pitchFamily="34" charset="0"/>
                    </a:rPr>
                    <a:t>9</a:t>
                  </a:r>
                  <a:r>
                    <a:rPr lang="en-US" sz="2000" b="1" dirty="0">
                      <a:solidFill>
                        <a:srgbClr val="FF0000"/>
                      </a:solidFill>
                      <a:latin typeface="Bahnschrift" panose="020B0502040204020203" pitchFamily="34" charset="0"/>
                      <a:ea typeface="Microsoft JhengHei UI Light" panose="020B0304030504040204" pitchFamily="34" charset="-120"/>
                      <a:cs typeface="Arial" panose="020B0604020202020204" pitchFamily="34" charset="0"/>
                    </a:rPr>
                    <a:t> 5</a:t>
                  </a:r>
                  <a:r>
                    <a:rPr lang="ru-RU" sz="2000" b="1" dirty="0">
                      <a:solidFill>
                        <a:srgbClr val="FF0000"/>
                      </a:solidFill>
                      <a:latin typeface="Bahnschrift" panose="020B0502040204020203" pitchFamily="34" charset="0"/>
                      <a:ea typeface="Microsoft JhengHei UI Light" panose="020B0304030504040204" pitchFamily="34" charset="-120"/>
                      <a:cs typeface="Arial" panose="020B0604020202020204" pitchFamily="34" charset="0"/>
                    </a:rPr>
                    <a:t>33</a:t>
                  </a:r>
                  <a:endParaRPr lang="en-US" sz="2000" b="1" dirty="0">
                    <a:solidFill>
                      <a:srgbClr val="0070C0"/>
                    </a:solidFill>
                    <a:latin typeface="Bahnschrift" panose="020B0502040204020203" pitchFamily="34" charset="0"/>
                    <a:ea typeface="Microsoft JhengHei UI Light" panose="020B0304030504040204" pitchFamily="34" charset="-12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5" name="Группа 14">
                  <a:extLst>
                    <a:ext uri="{FF2B5EF4-FFF2-40B4-BE49-F238E27FC236}">
                      <a16:creationId xmlns:a16="http://schemas.microsoft.com/office/drawing/2014/main" id="{BF27D140-E611-4CC8-9B06-24FA91A44682}"/>
                    </a:ext>
                  </a:extLst>
                </p:cNvPr>
                <p:cNvGrpSpPr/>
                <p:nvPr/>
              </p:nvGrpSpPr>
              <p:grpSpPr>
                <a:xfrm>
                  <a:off x="12048687" y="111012"/>
                  <a:ext cx="3273376" cy="648642"/>
                  <a:chOff x="4519135" y="3245909"/>
                  <a:chExt cx="3704667" cy="798328"/>
                </a:xfrm>
              </p:grpSpPr>
              <p:grpSp>
                <p:nvGrpSpPr>
                  <p:cNvPr id="16" name="Группа 15">
                    <a:extLst>
                      <a:ext uri="{FF2B5EF4-FFF2-40B4-BE49-F238E27FC236}">
                        <a16:creationId xmlns:a16="http://schemas.microsoft.com/office/drawing/2014/main" id="{CD4B44E9-892B-4087-BC39-4959CF4C0EEC}"/>
                      </a:ext>
                    </a:extLst>
                  </p:cNvPr>
                  <p:cNvGrpSpPr/>
                  <p:nvPr/>
                </p:nvGrpSpPr>
                <p:grpSpPr>
                  <a:xfrm>
                    <a:off x="4519135" y="3245909"/>
                    <a:ext cx="3691421" cy="284759"/>
                    <a:chOff x="4520906" y="3233268"/>
                    <a:chExt cx="3691421" cy="284759"/>
                  </a:xfrm>
                </p:grpSpPr>
                <p:sp>
                  <p:nvSpPr>
                    <p:cNvPr id="23" name="Прямоугольник 112">
                      <a:extLst>
                        <a:ext uri="{FF2B5EF4-FFF2-40B4-BE49-F238E27FC236}">
                          <a16:creationId xmlns:a16="http://schemas.microsoft.com/office/drawing/2014/main" id="{33A60D61-00BA-4127-A6B5-8A1A746A18A4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520906" y="3233269"/>
                      <a:ext cx="2143652" cy="28475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>
                      <a:spAutoFit/>
                    </a:bodyPr>
                    <a:lstStyle>
                      <a:lvl1pPr marL="228600" indent="-2286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buChar char="•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buChar char="•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buChar char="•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buChar char="•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buChar char="•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r>
                        <a:rPr lang="en-US" sz="1800" dirty="0">
                          <a:solidFill>
                            <a:srgbClr val="0070C0"/>
                          </a:solidFill>
                          <a:latin typeface="Bahnschrift" panose="020B0502040204020203" pitchFamily="34" charset="0"/>
                          <a:ea typeface="Microsoft JhengHei UI Light" panose="020B0304030504040204" pitchFamily="34" charset="-120"/>
                          <a:cs typeface="Arial" panose="020B0604020202020204" pitchFamily="34" charset="0"/>
                        </a:rPr>
                        <a:t>DSc, professors</a:t>
                      </a:r>
                      <a:endParaRPr lang="uz-Cyrl-UZ" sz="1800" dirty="0">
                        <a:solidFill>
                          <a:srgbClr val="0070C0"/>
                        </a:solidFill>
                        <a:latin typeface="Bahnschrift" panose="020B0502040204020203" pitchFamily="34" charset="0"/>
                        <a:ea typeface="Microsoft JhengHei UI Light" panose="020B0304030504040204" pitchFamily="34" charset="-12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24" name="Прямоугольник 112">
                      <a:extLst>
                        <a:ext uri="{FF2B5EF4-FFF2-40B4-BE49-F238E27FC236}">
                          <a16:creationId xmlns:a16="http://schemas.microsoft.com/office/drawing/2014/main" id="{FFC6ECC9-03F2-44FF-BA97-1DD6A72EF74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904138" y="3233268"/>
                      <a:ext cx="1308189" cy="28475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>
                      <a:spAutoFit/>
                    </a:bodyPr>
                    <a:lstStyle>
                      <a:lvl1pPr marL="228600" indent="-2286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buChar char="•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buChar char="•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buChar char="•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buChar char="•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buChar char="•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indent="0" algn="r">
                        <a:lnSpc>
                          <a:spcPct val="120000"/>
                        </a:lnSpc>
                        <a:buNone/>
                      </a:pPr>
                      <a:r>
                        <a:rPr lang="ru-RU" sz="1800" dirty="0">
                          <a:solidFill>
                            <a:srgbClr val="0070C0"/>
                          </a:solidFill>
                          <a:latin typeface="Bahnschrift" panose="020B0502040204020203" pitchFamily="34" charset="0"/>
                          <a:ea typeface="Microsoft JhengHei UI Light" panose="020B0304030504040204" pitchFamily="34" charset="-120"/>
                          <a:cs typeface="Arial" panose="020B0604020202020204" pitchFamily="34" charset="0"/>
                        </a:rPr>
                        <a:t>3 074</a:t>
                      </a:r>
                      <a:endParaRPr lang="uz-Cyrl-UZ" sz="1800" dirty="0">
                        <a:solidFill>
                          <a:srgbClr val="0070C0"/>
                        </a:solidFill>
                        <a:latin typeface="Bahnschrift" panose="020B0502040204020203" pitchFamily="34" charset="0"/>
                        <a:ea typeface="Microsoft JhengHei UI Light" panose="020B0304030504040204" pitchFamily="34" charset="-120"/>
                        <a:cs typeface="Arial" panose="020B0604020202020204" pitchFamily="34" charset="0"/>
                      </a:endParaRPr>
                    </a:p>
                  </p:txBody>
                </p:sp>
              </p:grpSp>
              <p:grpSp>
                <p:nvGrpSpPr>
                  <p:cNvPr id="17" name="Группа 16">
                    <a:extLst>
                      <a:ext uri="{FF2B5EF4-FFF2-40B4-BE49-F238E27FC236}">
                        <a16:creationId xmlns:a16="http://schemas.microsoft.com/office/drawing/2014/main" id="{7329C31E-151E-490E-80D9-2631A2A74775}"/>
                      </a:ext>
                    </a:extLst>
                  </p:cNvPr>
                  <p:cNvGrpSpPr/>
                  <p:nvPr/>
                </p:nvGrpSpPr>
                <p:grpSpPr>
                  <a:xfrm>
                    <a:off x="4528491" y="3733489"/>
                    <a:ext cx="3695311" cy="310748"/>
                    <a:chOff x="4530262" y="3691935"/>
                    <a:chExt cx="3695311" cy="310748"/>
                  </a:xfrm>
                </p:grpSpPr>
                <p:sp>
                  <p:nvSpPr>
                    <p:cNvPr id="21" name="Прямоугольник 112">
                      <a:extLst>
                        <a:ext uri="{FF2B5EF4-FFF2-40B4-BE49-F238E27FC236}">
                          <a16:creationId xmlns:a16="http://schemas.microsoft.com/office/drawing/2014/main" id="{1CCA8F8D-4280-4F44-B1E8-099E23479157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530262" y="3702990"/>
                      <a:ext cx="2684634" cy="27021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>
                      <a:spAutoFit/>
                    </a:bodyPr>
                    <a:lstStyle>
                      <a:lvl1pPr marL="228600" indent="-2286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buChar char="•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buChar char="•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buChar char="•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buChar char="•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buChar char="•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US" sz="1800" dirty="0">
                          <a:solidFill>
                            <a:srgbClr val="0070C0"/>
                          </a:solidFill>
                          <a:latin typeface="Bahnschrift" panose="020B0502040204020203" pitchFamily="34" charset="0"/>
                          <a:ea typeface="Microsoft JhengHei UI Light" panose="020B0304030504040204" pitchFamily="34" charset="-120"/>
                          <a:cs typeface="Arial" panose="020B0604020202020204" pitchFamily="34" charset="0"/>
                        </a:rPr>
                        <a:t>Assistants</a:t>
                      </a:r>
                      <a:endParaRPr lang="uz-Cyrl-UZ" sz="1800" dirty="0">
                        <a:solidFill>
                          <a:srgbClr val="0070C0"/>
                        </a:solidFill>
                        <a:latin typeface="Bahnschrift" panose="020B0502040204020203" pitchFamily="34" charset="0"/>
                        <a:ea typeface="Microsoft JhengHei UI Light" panose="020B0304030504040204" pitchFamily="34" charset="-12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22" name="Прямоугольник 112">
                      <a:extLst>
                        <a:ext uri="{FF2B5EF4-FFF2-40B4-BE49-F238E27FC236}">
                          <a16:creationId xmlns:a16="http://schemas.microsoft.com/office/drawing/2014/main" id="{EE4767EC-0473-4105-BA01-0F536820D4FC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805654" y="3691935"/>
                      <a:ext cx="1419919" cy="31074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>
                      <a:spAutoFit/>
                    </a:bodyPr>
                    <a:lstStyle>
                      <a:lvl1pPr marL="228600" indent="-2286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buChar char="•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buChar char="•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buChar char="•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buChar char="•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buChar char="•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indent="0" algn="r">
                        <a:lnSpc>
                          <a:spcPct val="120000"/>
                        </a:lnSpc>
                        <a:buNone/>
                      </a:pPr>
                      <a:r>
                        <a:rPr lang="en-US" sz="1800" dirty="0">
                          <a:solidFill>
                            <a:srgbClr val="0070C0"/>
                          </a:solidFill>
                          <a:latin typeface="Bahnschrift" panose="020B0502040204020203" pitchFamily="34" charset="0"/>
                          <a:ea typeface="Microsoft JhengHei UI Light" panose="020B0304030504040204" pitchFamily="34" charset="-12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800" dirty="0">
                          <a:solidFill>
                            <a:srgbClr val="0070C0"/>
                          </a:solidFill>
                          <a:latin typeface="Bahnschrift" panose="020B0502040204020203" pitchFamily="34" charset="0"/>
                          <a:ea typeface="Microsoft JhengHei UI Light" panose="020B0304030504040204" pitchFamily="34" charset="-12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1800" dirty="0">
                          <a:solidFill>
                            <a:srgbClr val="0070C0"/>
                          </a:solidFill>
                          <a:latin typeface="Bahnschrift" panose="020B0502040204020203" pitchFamily="34" charset="0"/>
                          <a:ea typeface="Microsoft JhengHei UI Light" panose="020B0304030504040204" pitchFamily="34" charset="-120"/>
                          <a:cs typeface="Arial" panose="020B0604020202020204" pitchFamily="34" charset="0"/>
                        </a:rPr>
                        <a:t> 8</a:t>
                      </a:r>
                      <a:r>
                        <a:rPr lang="ru-RU" sz="1800" dirty="0">
                          <a:solidFill>
                            <a:srgbClr val="0070C0"/>
                          </a:solidFill>
                          <a:latin typeface="Bahnschrift" panose="020B0502040204020203" pitchFamily="34" charset="0"/>
                          <a:ea typeface="Microsoft JhengHei UI Light" panose="020B0304030504040204" pitchFamily="34" charset="-120"/>
                          <a:cs typeface="Arial" panose="020B0604020202020204" pitchFamily="34" charset="0"/>
                        </a:rPr>
                        <a:t>08</a:t>
                      </a:r>
                      <a:endParaRPr lang="uz-Cyrl-UZ" sz="1800" dirty="0">
                        <a:solidFill>
                          <a:srgbClr val="0070C0"/>
                        </a:solidFill>
                        <a:latin typeface="Bahnschrift" panose="020B0502040204020203" pitchFamily="34" charset="0"/>
                        <a:ea typeface="Microsoft JhengHei UI Light" panose="020B0304030504040204" pitchFamily="34" charset="-120"/>
                        <a:cs typeface="Arial" panose="020B0604020202020204" pitchFamily="34" charset="0"/>
                      </a:endParaRPr>
                    </a:p>
                  </p:txBody>
                </p:sp>
              </p:grpSp>
              <p:grpSp>
                <p:nvGrpSpPr>
                  <p:cNvPr id="18" name="Группа 17">
                    <a:extLst>
                      <a:ext uri="{FF2B5EF4-FFF2-40B4-BE49-F238E27FC236}">
                        <a16:creationId xmlns:a16="http://schemas.microsoft.com/office/drawing/2014/main" id="{328E1EF8-6937-44C0-8585-9C303398FD09}"/>
                      </a:ext>
                    </a:extLst>
                  </p:cNvPr>
                  <p:cNvGrpSpPr/>
                  <p:nvPr/>
                </p:nvGrpSpPr>
                <p:grpSpPr>
                  <a:xfrm>
                    <a:off x="4520428" y="3493756"/>
                    <a:ext cx="3687418" cy="310748"/>
                    <a:chOff x="4522199" y="3471262"/>
                    <a:chExt cx="3687418" cy="310748"/>
                  </a:xfrm>
                </p:grpSpPr>
                <p:sp>
                  <p:nvSpPr>
                    <p:cNvPr id="19" name="Прямоугольник 112">
                      <a:extLst>
                        <a:ext uri="{FF2B5EF4-FFF2-40B4-BE49-F238E27FC236}">
                          <a16:creationId xmlns:a16="http://schemas.microsoft.com/office/drawing/2014/main" id="{99FBF5D9-C4F7-41CF-B459-0E129E2FF162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901437" y="3471262"/>
                      <a:ext cx="1308180" cy="31074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>
                      <a:spAutoFit/>
                    </a:bodyPr>
                    <a:lstStyle>
                      <a:lvl1pPr marL="228600" indent="-2286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buChar char="•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buChar char="•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buChar char="•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buChar char="•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buChar char="•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indent="0" algn="r">
                        <a:lnSpc>
                          <a:spcPct val="120000"/>
                        </a:lnSpc>
                        <a:buNone/>
                      </a:pPr>
                      <a:r>
                        <a:rPr lang="en-US" sz="1800" dirty="0">
                          <a:solidFill>
                            <a:srgbClr val="0070C0"/>
                          </a:solidFill>
                          <a:latin typeface="Bahnschrift" panose="020B0502040204020203" pitchFamily="34" charset="0"/>
                          <a:ea typeface="Microsoft JhengHei UI Light" panose="020B0304030504040204" pitchFamily="34" charset="-12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800" dirty="0">
                          <a:solidFill>
                            <a:srgbClr val="0070C0"/>
                          </a:solidFill>
                          <a:latin typeface="Bahnschrift" panose="020B0502040204020203" pitchFamily="34" charset="0"/>
                          <a:ea typeface="Microsoft JhengHei UI Light" panose="020B0304030504040204" pitchFamily="34" charset="-12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1800" dirty="0">
                          <a:solidFill>
                            <a:srgbClr val="0070C0"/>
                          </a:solidFill>
                          <a:latin typeface="Bahnschrift" panose="020B0502040204020203" pitchFamily="34" charset="0"/>
                          <a:ea typeface="Microsoft JhengHei UI Light" panose="020B0304030504040204" pitchFamily="34" charset="-120"/>
                          <a:cs typeface="Arial" panose="020B0604020202020204" pitchFamily="34" charset="0"/>
                        </a:rPr>
                        <a:t> 5</a:t>
                      </a:r>
                      <a:r>
                        <a:rPr lang="ru-RU" sz="1800" dirty="0">
                          <a:solidFill>
                            <a:srgbClr val="0070C0"/>
                          </a:solidFill>
                          <a:latin typeface="Bahnschrift" panose="020B0502040204020203" pitchFamily="34" charset="0"/>
                          <a:ea typeface="Microsoft JhengHei UI Light" panose="020B0304030504040204" pitchFamily="34" charset="-120"/>
                          <a:cs typeface="Arial" panose="020B0604020202020204" pitchFamily="34" charset="0"/>
                        </a:rPr>
                        <a:t>79</a:t>
                      </a:r>
                      <a:endParaRPr lang="uz-Cyrl-UZ" sz="1800" dirty="0">
                        <a:solidFill>
                          <a:srgbClr val="0070C0"/>
                        </a:solidFill>
                        <a:latin typeface="Bahnschrift" panose="020B0502040204020203" pitchFamily="34" charset="0"/>
                        <a:ea typeface="Microsoft JhengHei UI Light" panose="020B0304030504040204" pitchFamily="34" charset="-12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20" name="Прямоугольник 112">
                      <a:extLst>
                        <a:ext uri="{FF2B5EF4-FFF2-40B4-BE49-F238E27FC236}">
                          <a16:creationId xmlns:a16="http://schemas.microsoft.com/office/drawing/2014/main" id="{21C15B25-E669-4B6B-ACC1-03D15287C1D9}"/>
                        </a:ext>
                      </a:extLst>
                    </p:cNvPr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522199" y="3471262"/>
                      <a:ext cx="2409618" cy="31074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>
                      <a:spAutoFit/>
                    </a:bodyPr>
                    <a:lstStyle>
                      <a:lvl1pPr marL="228600" indent="-22860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buChar char="•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buChar char="•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buChar char="•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buChar char="•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buChar char="•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Char char="•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indent="0">
                        <a:lnSpc>
                          <a:spcPct val="120000"/>
                        </a:lnSpc>
                        <a:buNone/>
                      </a:pPr>
                      <a:r>
                        <a:rPr lang="en-US" sz="1800" dirty="0">
                          <a:solidFill>
                            <a:srgbClr val="0070C0"/>
                          </a:solidFill>
                          <a:latin typeface="Bahnschrift" panose="020B0502040204020203" pitchFamily="34" charset="0"/>
                          <a:ea typeface="Microsoft JhengHei UI Light" panose="020B0304030504040204" pitchFamily="34" charset="-120"/>
                          <a:cs typeface="Arial" panose="020B0604020202020204" pitchFamily="34" charset="0"/>
                        </a:rPr>
                        <a:t>PhD</a:t>
                      </a:r>
                      <a:r>
                        <a:rPr lang="uz-Cyrl-UZ" sz="1800" dirty="0">
                          <a:solidFill>
                            <a:srgbClr val="0070C0"/>
                          </a:solidFill>
                          <a:latin typeface="Bahnschrift" panose="020B0502040204020203" pitchFamily="34" charset="0"/>
                          <a:ea typeface="Microsoft JhengHei UI Light" panose="020B0304030504040204" pitchFamily="34" charset="-12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800" dirty="0">
                          <a:solidFill>
                            <a:srgbClr val="0070C0"/>
                          </a:solidFill>
                          <a:latin typeface="Bahnschrift" panose="020B0502040204020203" pitchFamily="34" charset="0"/>
                          <a:ea typeface="Microsoft JhengHei UI Light" panose="020B0304030504040204" pitchFamily="34" charset="-120"/>
                          <a:cs typeface="Arial" panose="020B0604020202020204" pitchFamily="34" charset="0"/>
                        </a:rPr>
                        <a:t>associate professors</a:t>
                      </a:r>
                      <a:endParaRPr lang="uz-Cyrl-UZ" sz="1800" dirty="0">
                        <a:solidFill>
                          <a:srgbClr val="0070C0"/>
                        </a:solidFill>
                        <a:latin typeface="Bahnschrift" panose="020B0502040204020203" pitchFamily="34" charset="0"/>
                        <a:ea typeface="Microsoft JhengHei UI Light" panose="020B0304030504040204" pitchFamily="34" charset="-120"/>
                        <a:cs typeface="Arial" panose="020B0604020202020204" pitchFamily="34" charset="0"/>
                      </a:endParaRPr>
                    </a:p>
                  </p:txBody>
                </p:sp>
              </p:grpSp>
            </p:grpSp>
          </p:grpSp>
          <p:grpSp>
            <p:nvGrpSpPr>
              <p:cNvPr id="6" name="Группа 5">
                <a:extLst>
                  <a:ext uri="{FF2B5EF4-FFF2-40B4-BE49-F238E27FC236}">
                    <a16:creationId xmlns:a16="http://schemas.microsoft.com/office/drawing/2014/main" id="{B3D597AE-2342-48F7-A3ED-24B040CD4A3D}"/>
                  </a:ext>
                </a:extLst>
              </p:cNvPr>
              <p:cNvGrpSpPr/>
              <p:nvPr/>
            </p:nvGrpSpPr>
            <p:grpSpPr>
              <a:xfrm>
                <a:off x="4182181" y="3008705"/>
                <a:ext cx="3228895" cy="783324"/>
                <a:chOff x="179427" y="1705925"/>
                <a:chExt cx="3228895" cy="783324"/>
              </a:xfrm>
            </p:grpSpPr>
            <p:cxnSp>
              <p:nvCxnSpPr>
                <p:cNvPr id="9" name="Прямая соединительная линия 8">
                  <a:extLst>
                    <a:ext uri="{FF2B5EF4-FFF2-40B4-BE49-F238E27FC236}">
                      <a16:creationId xmlns:a16="http://schemas.microsoft.com/office/drawing/2014/main" id="{AF297D47-B5DF-4F2A-B836-496FEBAD0C5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406762" y="1751644"/>
                  <a:ext cx="0" cy="737605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Прямая соединительная линия 9">
                  <a:extLst>
                    <a:ext uri="{FF2B5EF4-FFF2-40B4-BE49-F238E27FC236}">
                      <a16:creationId xmlns:a16="http://schemas.microsoft.com/office/drawing/2014/main" id="{E98A8A7E-D520-4FB2-A02D-3DF7FF7B8A9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79427" y="1728786"/>
                  <a:ext cx="0" cy="760463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Прямая соединительная линия 10">
                  <a:extLst>
                    <a:ext uri="{FF2B5EF4-FFF2-40B4-BE49-F238E27FC236}">
                      <a16:creationId xmlns:a16="http://schemas.microsoft.com/office/drawing/2014/main" id="{DCC89961-B6FE-4D50-A1F2-E902296E380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79428" y="2489249"/>
                  <a:ext cx="3228894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" name="Овал 11">
                  <a:extLst>
                    <a:ext uri="{FF2B5EF4-FFF2-40B4-BE49-F238E27FC236}">
                      <a16:creationId xmlns:a16="http://schemas.microsoft.com/office/drawing/2014/main" id="{A9D350D3-6B30-4BE9-BF0B-20BBE38EE41F}"/>
                    </a:ext>
                  </a:extLst>
                </p:cNvPr>
                <p:cNvSpPr/>
                <p:nvPr/>
              </p:nvSpPr>
              <p:spPr>
                <a:xfrm>
                  <a:off x="213225" y="1705925"/>
                  <a:ext cx="45719" cy="45719"/>
                </a:xfrm>
                <a:prstGeom prst="ellipse">
                  <a:avLst/>
                </a:prstGeom>
                <a:ln w="12700">
                  <a:solidFill>
                    <a:srgbClr val="2E75B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800"/>
                </a:p>
              </p:txBody>
            </p:sp>
            <p:sp>
              <p:nvSpPr>
                <p:cNvPr id="13" name="Овал 12">
                  <a:extLst>
                    <a:ext uri="{FF2B5EF4-FFF2-40B4-BE49-F238E27FC236}">
                      <a16:creationId xmlns:a16="http://schemas.microsoft.com/office/drawing/2014/main" id="{BD53104B-5881-48CD-8EA8-7978730E8A5A}"/>
                    </a:ext>
                  </a:extLst>
                </p:cNvPr>
                <p:cNvSpPr/>
                <p:nvPr/>
              </p:nvSpPr>
              <p:spPr>
                <a:xfrm>
                  <a:off x="3231709" y="1732562"/>
                  <a:ext cx="45719" cy="45719"/>
                </a:xfrm>
                <a:prstGeom prst="ellipse">
                  <a:avLst/>
                </a:prstGeom>
                <a:ln w="12700">
                  <a:solidFill>
                    <a:srgbClr val="2E75B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800"/>
                </a:p>
              </p:txBody>
            </p:sp>
          </p:grpSp>
          <p:cxnSp>
            <p:nvCxnSpPr>
              <p:cNvPr id="7" name="Прямая соединительная линия 6">
                <a:extLst>
                  <a:ext uri="{FF2B5EF4-FFF2-40B4-BE49-F238E27FC236}">
                    <a16:creationId xmlns:a16="http://schemas.microsoft.com/office/drawing/2014/main" id="{CCB4A3F5-1C1C-4B9D-98A3-761A2FF09A7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176906" y="3031564"/>
                <a:ext cx="71457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Прямая соединительная линия 7">
                <a:extLst>
                  <a:ext uri="{FF2B5EF4-FFF2-40B4-BE49-F238E27FC236}">
                    <a16:creationId xmlns:a16="http://schemas.microsoft.com/office/drawing/2014/main" id="{73F7894C-4DEF-4B40-A1A9-6ED0960AB81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273226" y="3059419"/>
                <a:ext cx="137850" cy="0"/>
              </a:xfrm>
              <a:prstGeom prst="line">
                <a:avLst/>
              </a:prstGeom>
              <a:ln w="127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7" name="Группа 26">
            <a:extLst>
              <a:ext uri="{FF2B5EF4-FFF2-40B4-BE49-F238E27FC236}">
                <a16:creationId xmlns:a16="http://schemas.microsoft.com/office/drawing/2014/main" id="{F209DCEE-7749-4A98-A1FE-36F531710363}"/>
              </a:ext>
            </a:extLst>
          </p:cNvPr>
          <p:cNvGrpSpPr/>
          <p:nvPr/>
        </p:nvGrpSpPr>
        <p:grpSpPr>
          <a:xfrm>
            <a:off x="202783" y="3964927"/>
            <a:ext cx="5051386" cy="2061615"/>
            <a:chOff x="264617" y="5589321"/>
            <a:chExt cx="3236214" cy="1228919"/>
          </a:xfrm>
        </p:grpSpPr>
        <p:grpSp>
          <p:nvGrpSpPr>
            <p:cNvPr id="28" name="Группа 27">
              <a:extLst>
                <a:ext uri="{FF2B5EF4-FFF2-40B4-BE49-F238E27FC236}">
                  <a16:creationId xmlns:a16="http://schemas.microsoft.com/office/drawing/2014/main" id="{C9E5E68B-6647-401D-84AA-125F24BE5054}"/>
                </a:ext>
              </a:extLst>
            </p:cNvPr>
            <p:cNvGrpSpPr/>
            <p:nvPr/>
          </p:nvGrpSpPr>
          <p:grpSpPr>
            <a:xfrm>
              <a:off x="289581" y="5598046"/>
              <a:ext cx="3168053" cy="1176982"/>
              <a:chOff x="6431852" y="653633"/>
              <a:chExt cx="3168053" cy="1176982"/>
            </a:xfrm>
          </p:grpSpPr>
          <p:sp>
            <p:nvSpPr>
              <p:cNvPr id="41" name="Прямоугольник 112">
                <a:extLst>
                  <a:ext uri="{FF2B5EF4-FFF2-40B4-BE49-F238E27FC236}">
                    <a16:creationId xmlns:a16="http://schemas.microsoft.com/office/drawing/2014/main" id="{9DCA508C-671E-4F32-93C0-1B138E1DE7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120228" y="653633"/>
                <a:ext cx="2479677" cy="2516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marL="228600" indent="-228600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0" indent="0" algn="ctr">
                  <a:lnSpc>
                    <a:spcPct val="120000"/>
                  </a:lnSpc>
                  <a:buNone/>
                </a:pPr>
                <a:r>
                  <a:rPr lang="en-US" sz="1800" b="1" dirty="0">
                    <a:solidFill>
                      <a:srgbClr val="0070C0"/>
                    </a:solidFill>
                    <a:latin typeface="Bahnschrift" panose="020B0502040204020203" pitchFamily="34" charset="0"/>
                    <a:ea typeface="Microsoft JhengHei UI Light" panose="020B0304030504040204" pitchFamily="34" charset="-120"/>
                    <a:cs typeface="Arial" panose="020B0604020202020204" pitchFamily="34" charset="0"/>
                  </a:rPr>
                  <a:t>STUDENTS</a:t>
                </a:r>
                <a:r>
                  <a:rPr lang="en-US" sz="1800" b="1" dirty="0">
                    <a:solidFill>
                      <a:srgbClr val="002060"/>
                    </a:solidFill>
                    <a:latin typeface="Bahnschrift" panose="020B0502040204020203" pitchFamily="34" charset="0"/>
                    <a:ea typeface="Microsoft JhengHei UI Light" panose="020B0304030504040204" pitchFamily="34" charset="-120"/>
                    <a:cs typeface="Arial" panose="020B0604020202020204" pitchFamily="34" charset="0"/>
                  </a:rPr>
                  <a:t>                      </a:t>
                </a:r>
                <a:r>
                  <a:rPr lang="uz-Cyrl-UZ" sz="1800" b="1" dirty="0">
                    <a:solidFill>
                      <a:srgbClr val="FF0000"/>
                    </a:solidFill>
                    <a:latin typeface="Bahnschrift" panose="020B0502040204020203" pitchFamily="34" charset="0"/>
                    <a:ea typeface="Microsoft JhengHei UI Light" panose="020B0304030504040204" pitchFamily="34" charset="-120"/>
                    <a:cs typeface="Arial" panose="020B0604020202020204" pitchFamily="34" charset="0"/>
                  </a:rPr>
                  <a:t>1 222 246</a:t>
                </a:r>
                <a:endParaRPr lang="en-US" sz="1800" b="1" dirty="0">
                  <a:solidFill>
                    <a:srgbClr val="002060"/>
                  </a:solidFill>
                  <a:latin typeface="Bahnschrift" panose="020B0502040204020203" pitchFamily="34" charset="0"/>
                  <a:ea typeface="Microsoft JhengHei UI Light" panose="020B0304030504040204" pitchFamily="34" charset="-120"/>
                  <a:cs typeface="Arial" panose="020B0604020202020204" pitchFamily="34" charset="0"/>
                </a:endParaRPr>
              </a:p>
            </p:txBody>
          </p:sp>
          <p:grpSp>
            <p:nvGrpSpPr>
              <p:cNvPr id="42" name="Группа 41">
                <a:extLst>
                  <a:ext uri="{FF2B5EF4-FFF2-40B4-BE49-F238E27FC236}">
                    <a16:creationId xmlns:a16="http://schemas.microsoft.com/office/drawing/2014/main" id="{E188865E-8219-4F85-A2DE-E1B8D63503A8}"/>
                  </a:ext>
                </a:extLst>
              </p:cNvPr>
              <p:cNvGrpSpPr/>
              <p:nvPr/>
            </p:nvGrpSpPr>
            <p:grpSpPr>
              <a:xfrm>
                <a:off x="6431852" y="893346"/>
                <a:ext cx="3137350" cy="937269"/>
                <a:chOff x="6347329" y="992617"/>
                <a:chExt cx="3137350" cy="937269"/>
              </a:xfrm>
            </p:grpSpPr>
            <p:grpSp>
              <p:nvGrpSpPr>
                <p:cNvPr id="43" name="Группа 42">
                  <a:extLst>
                    <a:ext uri="{FF2B5EF4-FFF2-40B4-BE49-F238E27FC236}">
                      <a16:creationId xmlns:a16="http://schemas.microsoft.com/office/drawing/2014/main" id="{72A2BACF-DAC6-4C36-95C1-8877317FA299}"/>
                    </a:ext>
                  </a:extLst>
                </p:cNvPr>
                <p:cNvGrpSpPr/>
                <p:nvPr/>
              </p:nvGrpSpPr>
              <p:grpSpPr>
                <a:xfrm>
                  <a:off x="6671135" y="1173668"/>
                  <a:ext cx="2813544" cy="231166"/>
                  <a:chOff x="814413" y="3571247"/>
                  <a:chExt cx="2861167" cy="284513"/>
                </a:xfrm>
              </p:grpSpPr>
              <p:sp>
                <p:nvSpPr>
                  <p:cNvPr id="56" name="Прямоугольник 112">
                    <a:extLst>
                      <a:ext uri="{FF2B5EF4-FFF2-40B4-BE49-F238E27FC236}">
                        <a16:creationId xmlns:a16="http://schemas.microsoft.com/office/drawing/2014/main" id="{75601D3B-283D-4F38-AED9-E3B5EFB9507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14413" y="3571247"/>
                    <a:ext cx="1344451" cy="28451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 marL="228600" indent="-228600">
                      <a:lnSpc>
                        <a:spcPct val="90000"/>
                      </a:lnSpc>
                      <a:spcBef>
                        <a:spcPts val="1000"/>
                      </a:spcBef>
                      <a:buFont typeface="Arial" panose="020B0604020202020204" pitchFamily="34" charset="0"/>
                      <a:buChar char="•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marL="0" indent="0">
                      <a:lnSpc>
                        <a:spcPct val="120000"/>
                      </a:lnSpc>
                      <a:buNone/>
                    </a:pPr>
                    <a:r>
                      <a:rPr lang="en-US" sz="1600" noProof="1">
                        <a:solidFill>
                          <a:srgbClr val="0070C0"/>
                        </a:solidFill>
                        <a:latin typeface="Bahnschrift" panose="020B0502040204020203" pitchFamily="34" charset="0"/>
                        <a:ea typeface="Microsoft JhengHei UI Light" panose="020B0304030504040204" pitchFamily="34" charset="-120"/>
                        <a:cs typeface="Arial" panose="020B0604020202020204" pitchFamily="34" charset="0"/>
                      </a:rPr>
                      <a:t>Full-time (day-time)</a:t>
                    </a:r>
                    <a:endParaRPr lang="uz-Cyrl-UZ" sz="1600" noProof="1">
                      <a:solidFill>
                        <a:srgbClr val="0070C0"/>
                      </a:solidFill>
                      <a:latin typeface="Bahnschrift" panose="020B0502040204020203" pitchFamily="34" charset="0"/>
                      <a:ea typeface="Microsoft JhengHei UI Light" panose="020B0304030504040204" pitchFamily="34" charset="-12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7" name="Прямоугольник 112">
                    <a:extLst>
                      <a:ext uri="{FF2B5EF4-FFF2-40B4-BE49-F238E27FC236}">
                        <a16:creationId xmlns:a16="http://schemas.microsoft.com/office/drawing/2014/main" id="{15E8B59C-4412-4239-B333-20796E9C1ED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21591" y="3571249"/>
                    <a:ext cx="1353989" cy="28451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 marL="228600" indent="-228600">
                      <a:lnSpc>
                        <a:spcPct val="90000"/>
                      </a:lnSpc>
                      <a:spcBef>
                        <a:spcPts val="1000"/>
                      </a:spcBef>
                      <a:buFont typeface="Arial" panose="020B0604020202020204" pitchFamily="34" charset="0"/>
                      <a:buChar char="•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marL="0" indent="0" algn="r">
                      <a:lnSpc>
                        <a:spcPct val="120000"/>
                      </a:lnSpc>
                      <a:buNone/>
                    </a:pPr>
                    <a:r>
                      <a:rPr lang="en-US" sz="1600" noProof="1">
                        <a:solidFill>
                          <a:srgbClr val="0070C0"/>
                        </a:solidFill>
                        <a:latin typeface="Bahnschrift" panose="020B0502040204020203" pitchFamily="34" charset="0"/>
                        <a:ea typeface="Microsoft JhengHei UI Light" panose="020B0304030504040204" pitchFamily="34" charset="-120"/>
                        <a:cs typeface="Arial" panose="020B0604020202020204" pitchFamily="34" charset="0"/>
                      </a:rPr>
                      <a:t>6</a:t>
                    </a:r>
                    <a:r>
                      <a:rPr lang="ru-RU" sz="1600" noProof="1">
                        <a:solidFill>
                          <a:srgbClr val="0070C0"/>
                        </a:solidFill>
                        <a:latin typeface="Bahnschrift" panose="020B0502040204020203" pitchFamily="34" charset="0"/>
                        <a:ea typeface="Microsoft JhengHei UI Light" panose="020B0304030504040204" pitchFamily="34" charset="-120"/>
                        <a:cs typeface="Arial" panose="020B0604020202020204" pitchFamily="34" charset="0"/>
                      </a:rPr>
                      <a:t>02</a:t>
                    </a:r>
                    <a:r>
                      <a:rPr lang="en-US" sz="1600" noProof="1">
                        <a:solidFill>
                          <a:srgbClr val="0070C0"/>
                        </a:solidFill>
                        <a:latin typeface="Bahnschrift" panose="020B0502040204020203" pitchFamily="34" charset="0"/>
                        <a:ea typeface="Microsoft JhengHei UI Light" panose="020B0304030504040204" pitchFamily="34" charset="-120"/>
                        <a:cs typeface="Arial" panose="020B0604020202020204" pitchFamily="34" charset="0"/>
                      </a:rPr>
                      <a:t> </a:t>
                    </a:r>
                    <a:r>
                      <a:rPr lang="ru-RU" sz="1600" noProof="1">
                        <a:solidFill>
                          <a:srgbClr val="0070C0"/>
                        </a:solidFill>
                        <a:latin typeface="Bahnschrift" panose="020B0502040204020203" pitchFamily="34" charset="0"/>
                        <a:ea typeface="Microsoft JhengHei UI Light" panose="020B0304030504040204" pitchFamily="34" charset="-120"/>
                        <a:cs typeface="Arial" panose="020B0604020202020204" pitchFamily="34" charset="0"/>
                      </a:rPr>
                      <a:t>092</a:t>
                    </a:r>
                    <a:endParaRPr lang="uz-Cyrl-UZ" sz="1600" noProof="1">
                      <a:solidFill>
                        <a:srgbClr val="0070C0"/>
                      </a:solidFill>
                      <a:latin typeface="Bahnschrift" panose="020B0502040204020203" pitchFamily="34" charset="0"/>
                      <a:ea typeface="Microsoft JhengHei UI Light" panose="020B0304030504040204" pitchFamily="34" charset="-12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44" name="Группа 43">
                  <a:extLst>
                    <a:ext uri="{FF2B5EF4-FFF2-40B4-BE49-F238E27FC236}">
                      <a16:creationId xmlns:a16="http://schemas.microsoft.com/office/drawing/2014/main" id="{99CA115A-CCEF-40A0-8A23-3BC0B4B35CD9}"/>
                    </a:ext>
                  </a:extLst>
                </p:cNvPr>
                <p:cNvGrpSpPr/>
                <p:nvPr/>
              </p:nvGrpSpPr>
              <p:grpSpPr>
                <a:xfrm>
                  <a:off x="6671136" y="1354711"/>
                  <a:ext cx="2813542" cy="216495"/>
                  <a:chOff x="814414" y="3795369"/>
                  <a:chExt cx="2861165" cy="266458"/>
                </a:xfrm>
              </p:grpSpPr>
              <p:sp>
                <p:nvSpPr>
                  <p:cNvPr id="54" name="Прямоугольник 112">
                    <a:extLst>
                      <a:ext uri="{FF2B5EF4-FFF2-40B4-BE49-F238E27FC236}">
                        <a16:creationId xmlns:a16="http://schemas.microsoft.com/office/drawing/2014/main" id="{088F9038-68AF-45CA-92A8-DB75C7D7070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14414" y="3795369"/>
                    <a:ext cx="829304" cy="26132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 marL="228600" indent="-228600">
                      <a:lnSpc>
                        <a:spcPct val="90000"/>
                      </a:lnSpc>
                      <a:spcBef>
                        <a:spcPts val="1000"/>
                      </a:spcBef>
                      <a:buFont typeface="Arial" panose="020B0604020202020204" pitchFamily="34" charset="0"/>
                      <a:buChar char="•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marL="0" indent="0">
                      <a:lnSpc>
                        <a:spcPct val="120000"/>
                      </a:lnSpc>
                      <a:buNone/>
                    </a:pPr>
                    <a:r>
                      <a:rPr lang="en-US" sz="1600" noProof="1">
                        <a:solidFill>
                          <a:srgbClr val="0070C0"/>
                        </a:solidFill>
                        <a:latin typeface="Bahnschrift" panose="020B0502040204020203" pitchFamily="34" charset="0"/>
                        <a:ea typeface="Microsoft JhengHei UI Light" panose="020B0304030504040204" pitchFamily="34" charset="-120"/>
                        <a:cs typeface="Arial" panose="020B0604020202020204" pitchFamily="34" charset="0"/>
                      </a:rPr>
                      <a:t>Part-time</a:t>
                    </a:r>
                    <a:endParaRPr lang="uz-Cyrl-UZ" sz="1600" noProof="1">
                      <a:solidFill>
                        <a:srgbClr val="0070C0"/>
                      </a:solidFill>
                      <a:latin typeface="Bahnschrift" panose="020B0502040204020203" pitchFamily="34" charset="0"/>
                      <a:ea typeface="Microsoft JhengHei UI Light" panose="020B0304030504040204" pitchFamily="34" charset="-12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5" name="Прямоугольник 112">
                    <a:extLst>
                      <a:ext uri="{FF2B5EF4-FFF2-40B4-BE49-F238E27FC236}">
                        <a16:creationId xmlns:a16="http://schemas.microsoft.com/office/drawing/2014/main" id="{FEB6EECB-2E16-4A01-80BA-6C8DD45B6BCE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24997" y="3800505"/>
                    <a:ext cx="1350582" cy="26132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 marL="228600" indent="-228600">
                      <a:lnSpc>
                        <a:spcPct val="90000"/>
                      </a:lnSpc>
                      <a:spcBef>
                        <a:spcPts val="1000"/>
                      </a:spcBef>
                      <a:buFont typeface="Arial" panose="020B0604020202020204" pitchFamily="34" charset="0"/>
                      <a:buChar char="•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marL="0" indent="0" algn="r">
                      <a:lnSpc>
                        <a:spcPct val="120000"/>
                      </a:lnSpc>
                      <a:buNone/>
                    </a:pPr>
                    <a:r>
                      <a:rPr lang="ru-RU" sz="1600" noProof="1">
                        <a:solidFill>
                          <a:srgbClr val="0070C0"/>
                        </a:solidFill>
                        <a:latin typeface="Bahnschrift" panose="020B0502040204020203" pitchFamily="34" charset="0"/>
                        <a:ea typeface="Microsoft JhengHei UI Light" panose="020B0304030504040204" pitchFamily="34" charset="-120"/>
                        <a:cs typeface="Arial" panose="020B0604020202020204" pitchFamily="34" charset="0"/>
                      </a:rPr>
                      <a:t>436</a:t>
                    </a:r>
                    <a:r>
                      <a:rPr lang="en-US" sz="1600" noProof="1">
                        <a:solidFill>
                          <a:srgbClr val="0070C0"/>
                        </a:solidFill>
                        <a:latin typeface="Bahnschrift" panose="020B0502040204020203" pitchFamily="34" charset="0"/>
                        <a:ea typeface="Microsoft JhengHei UI Light" panose="020B0304030504040204" pitchFamily="34" charset="-120"/>
                        <a:cs typeface="Arial" panose="020B0604020202020204" pitchFamily="34" charset="0"/>
                      </a:rPr>
                      <a:t> </a:t>
                    </a:r>
                    <a:r>
                      <a:rPr lang="ru-RU" sz="1600" noProof="1">
                        <a:solidFill>
                          <a:srgbClr val="0070C0"/>
                        </a:solidFill>
                        <a:latin typeface="Bahnschrift" panose="020B0502040204020203" pitchFamily="34" charset="0"/>
                        <a:ea typeface="Microsoft JhengHei UI Light" panose="020B0304030504040204" pitchFamily="34" charset="-120"/>
                        <a:cs typeface="Arial" panose="020B0604020202020204" pitchFamily="34" charset="0"/>
                      </a:rPr>
                      <a:t>531</a:t>
                    </a:r>
                    <a:endParaRPr lang="uz-Cyrl-UZ" sz="1600" noProof="1">
                      <a:solidFill>
                        <a:srgbClr val="0070C0"/>
                      </a:solidFill>
                      <a:latin typeface="Bahnschrift" panose="020B0502040204020203" pitchFamily="34" charset="0"/>
                      <a:ea typeface="Microsoft JhengHei UI Light" panose="020B0304030504040204" pitchFamily="34" charset="-12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45" name="Группа 44">
                  <a:extLst>
                    <a:ext uri="{FF2B5EF4-FFF2-40B4-BE49-F238E27FC236}">
                      <a16:creationId xmlns:a16="http://schemas.microsoft.com/office/drawing/2014/main" id="{6A870103-5121-410A-AD25-AB6934C2E8C2}"/>
                    </a:ext>
                  </a:extLst>
                </p:cNvPr>
                <p:cNvGrpSpPr/>
                <p:nvPr/>
              </p:nvGrpSpPr>
              <p:grpSpPr>
                <a:xfrm>
                  <a:off x="6671135" y="1539959"/>
                  <a:ext cx="2813543" cy="231165"/>
                  <a:chOff x="814413" y="4019491"/>
                  <a:chExt cx="2861166" cy="284511"/>
                </a:xfrm>
              </p:grpSpPr>
              <p:sp>
                <p:nvSpPr>
                  <p:cNvPr id="52" name="Прямоугольник 112">
                    <a:extLst>
                      <a:ext uri="{FF2B5EF4-FFF2-40B4-BE49-F238E27FC236}">
                        <a16:creationId xmlns:a16="http://schemas.microsoft.com/office/drawing/2014/main" id="{31533049-EC93-4149-89C5-8CB1BEF4B323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14413" y="4019491"/>
                    <a:ext cx="1154238" cy="28451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 marL="228600" indent="-228600">
                      <a:lnSpc>
                        <a:spcPct val="90000"/>
                      </a:lnSpc>
                      <a:spcBef>
                        <a:spcPts val="1000"/>
                      </a:spcBef>
                      <a:buFont typeface="Arial" panose="020B0604020202020204" pitchFamily="34" charset="0"/>
                      <a:buChar char="•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marL="0" indent="0">
                      <a:lnSpc>
                        <a:spcPct val="120000"/>
                      </a:lnSpc>
                      <a:buNone/>
                    </a:pPr>
                    <a:r>
                      <a:rPr lang="en-US" sz="1600" noProof="1">
                        <a:solidFill>
                          <a:srgbClr val="0070C0"/>
                        </a:solidFill>
                        <a:latin typeface="Bahnschrift" panose="020B0502040204020203" pitchFamily="34" charset="0"/>
                        <a:ea typeface="Microsoft JhengHei UI Light" panose="020B0304030504040204" pitchFamily="34" charset="-120"/>
                        <a:cs typeface="Arial" panose="020B0604020202020204" pitchFamily="34" charset="0"/>
                      </a:rPr>
                      <a:t>Evening tuition </a:t>
                    </a:r>
                    <a:endParaRPr lang="uz-Cyrl-UZ" sz="1600" noProof="1">
                      <a:solidFill>
                        <a:srgbClr val="0070C0"/>
                      </a:solidFill>
                      <a:latin typeface="Bahnschrift" panose="020B0502040204020203" pitchFamily="34" charset="0"/>
                      <a:ea typeface="Microsoft JhengHei UI Light" panose="020B0304030504040204" pitchFamily="34" charset="-12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3" name="Прямоугольник 112">
                    <a:extLst>
                      <a:ext uri="{FF2B5EF4-FFF2-40B4-BE49-F238E27FC236}">
                        <a16:creationId xmlns:a16="http://schemas.microsoft.com/office/drawing/2014/main" id="{F05FABBD-5980-4636-A7A3-C0C93B1DC5F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403014" y="4019491"/>
                    <a:ext cx="1272565" cy="26131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 marL="228600" indent="-228600">
                      <a:lnSpc>
                        <a:spcPct val="90000"/>
                      </a:lnSpc>
                      <a:spcBef>
                        <a:spcPts val="1000"/>
                      </a:spcBef>
                      <a:buFont typeface="Arial" panose="020B0604020202020204" pitchFamily="34" charset="0"/>
                      <a:buChar char="•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marL="0" indent="0" algn="r">
                      <a:lnSpc>
                        <a:spcPct val="120000"/>
                      </a:lnSpc>
                      <a:buNone/>
                    </a:pPr>
                    <a:r>
                      <a:rPr lang="ru-RU" sz="1600" noProof="1">
                        <a:solidFill>
                          <a:srgbClr val="0070C0"/>
                        </a:solidFill>
                        <a:latin typeface="Bahnschrift" panose="020B0502040204020203" pitchFamily="34" charset="0"/>
                        <a:ea typeface="Microsoft JhengHei UI Light" panose="020B0304030504040204" pitchFamily="34" charset="-120"/>
                        <a:cs typeface="Arial" panose="020B0604020202020204" pitchFamily="34" charset="0"/>
                      </a:rPr>
                      <a:t>51</a:t>
                    </a:r>
                    <a:r>
                      <a:rPr lang="en-US" sz="1600" noProof="1">
                        <a:solidFill>
                          <a:srgbClr val="0070C0"/>
                        </a:solidFill>
                        <a:latin typeface="Bahnschrift" panose="020B0502040204020203" pitchFamily="34" charset="0"/>
                        <a:ea typeface="Microsoft JhengHei UI Light" panose="020B0304030504040204" pitchFamily="34" charset="-120"/>
                        <a:cs typeface="Arial" panose="020B0604020202020204" pitchFamily="34" charset="0"/>
                      </a:rPr>
                      <a:t> </a:t>
                    </a:r>
                    <a:r>
                      <a:rPr lang="ru-RU" sz="1600" noProof="1">
                        <a:solidFill>
                          <a:srgbClr val="0070C0"/>
                        </a:solidFill>
                        <a:latin typeface="Bahnschrift" panose="020B0502040204020203" pitchFamily="34" charset="0"/>
                        <a:ea typeface="Microsoft JhengHei UI Light" panose="020B0304030504040204" pitchFamily="34" charset="-120"/>
                        <a:cs typeface="Arial" panose="020B0604020202020204" pitchFamily="34" charset="0"/>
                      </a:rPr>
                      <a:t>706</a:t>
                    </a:r>
                    <a:endParaRPr lang="uz-Cyrl-UZ" sz="1600" noProof="1">
                      <a:solidFill>
                        <a:srgbClr val="0070C0"/>
                      </a:solidFill>
                      <a:latin typeface="Bahnschrift" panose="020B0502040204020203" pitchFamily="34" charset="0"/>
                      <a:ea typeface="Microsoft JhengHei UI Light" panose="020B0304030504040204" pitchFamily="34" charset="-12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46" name="Группа 45">
                  <a:extLst>
                    <a:ext uri="{FF2B5EF4-FFF2-40B4-BE49-F238E27FC236}">
                      <a16:creationId xmlns:a16="http://schemas.microsoft.com/office/drawing/2014/main" id="{69CF8930-C462-4276-87FE-195849EE1458}"/>
                    </a:ext>
                  </a:extLst>
                </p:cNvPr>
                <p:cNvGrpSpPr/>
                <p:nvPr/>
              </p:nvGrpSpPr>
              <p:grpSpPr>
                <a:xfrm>
                  <a:off x="6358439" y="992617"/>
                  <a:ext cx="3126238" cy="231268"/>
                  <a:chOff x="496423" y="3347126"/>
                  <a:chExt cx="3179156" cy="284638"/>
                </a:xfrm>
              </p:grpSpPr>
              <p:sp>
                <p:nvSpPr>
                  <p:cNvPr id="50" name="Прямоугольник 112">
                    <a:extLst>
                      <a:ext uri="{FF2B5EF4-FFF2-40B4-BE49-F238E27FC236}">
                        <a16:creationId xmlns:a16="http://schemas.microsoft.com/office/drawing/2014/main" id="{98A24D0E-376A-464F-8843-03B875CB228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96423" y="3347126"/>
                    <a:ext cx="1430860" cy="261320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 marL="228600" indent="-228600">
                      <a:lnSpc>
                        <a:spcPct val="90000"/>
                      </a:lnSpc>
                      <a:spcBef>
                        <a:spcPts val="1000"/>
                      </a:spcBef>
                      <a:buFont typeface="Arial" panose="020B0604020202020204" pitchFamily="34" charset="0"/>
                      <a:buChar char="•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marL="0" indent="0" algn="ctr">
                      <a:lnSpc>
                        <a:spcPct val="120000"/>
                      </a:lnSpc>
                      <a:buNone/>
                    </a:pPr>
                    <a:r>
                      <a:rPr lang="en-US" sz="1600" b="1" u="sng" noProof="1">
                        <a:solidFill>
                          <a:srgbClr val="0070C0"/>
                        </a:solidFill>
                        <a:latin typeface="Bahnschrift" panose="020B0502040204020203" pitchFamily="34" charset="0"/>
                        <a:ea typeface="Microsoft JhengHei UI Light" panose="020B0304030504040204" pitchFamily="34" charset="-120"/>
                        <a:cs typeface="Arial" panose="020B0604020202020204" pitchFamily="34" charset="0"/>
                      </a:rPr>
                      <a:t>BACHELOR</a:t>
                    </a:r>
                    <a:endParaRPr lang="uz-Cyrl-UZ" sz="1600" b="1" noProof="1">
                      <a:solidFill>
                        <a:srgbClr val="0070C0"/>
                      </a:solidFill>
                      <a:latin typeface="Bahnschrift" panose="020B0502040204020203" pitchFamily="34" charset="0"/>
                      <a:ea typeface="Microsoft JhengHei UI Light" panose="020B0304030504040204" pitchFamily="34" charset="-12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1" name="Прямоугольник 112">
                    <a:extLst>
                      <a:ext uri="{FF2B5EF4-FFF2-40B4-BE49-F238E27FC236}">
                        <a16:creationId xmlns:a16="http://schemas.microsoft.com/office/drawing/2014/main" id="{47B0E252-BCF9-4784-921B-4D9E3C07731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12072" y="3347253"/>
                    <a:ext cx="1363507" cy="28451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 marL="228600" indent="-228600">
                      <a:lnSpc>
                        <a:spcPct val="90000"/>
                      </a:lnSpc>
                      <a:spcBef>
                        <a:spcPts val="1000"/>
                      </a:spcBef>
                      <a:buFont typeface="Arial" panose="020B0604020202020204" pitchFamily="34" charset="0"/>
                      <a:buChar char="•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marL="0" indent="0" algn="r">
                      <a:lnSpc>
                        <a:spcPct val="120000"/>
                      </a:lnSpc>
                      <a:buNone/>
                    </a:pPr>
                    <a:r>
                      <a:rPr lang="ru-RU" sz="1600" b="1" noProof="1">
                        <a:solidFill>
                          <a:srgbClr val="0070C0"/>
                        </a:solidFill>
                        <a:latin typeface="Bahnschrift" panose="020B0502040204020203" pitchFamily="34" charset="0"/>
                        <a:ea typeface="Microsoft JhengHei UI Light" panose="020B0304030504040204" pitchFamily="34" charset="-120"/>
                        <a:cs typeface="Arial" panose="020B0604020202020204" pitchFamily="34" charset="0"/>
                      </a:rPr>
                      <a:t>1 090</a:t>
                    </a:r>
                    <a:r>
                      <a:rPr lang="uz-Cyrl-UZ" sz="1600" b="1" noProof="1">
                        <a:solidFill>
                          <a:srgbClr val="0070C0"/>
                        </a:solidFill>
                        <a:latin typeface="Bahnschrift" panose="020B0502040204020203" pitchFamily="34" charset="0"/>
                        <a:ea typeface="Microsoft JhengHei UI Light" panose="020B0304030504040204" pitchFamily="34" charset="-120"/>
                        <a:cs typeface="Arial" panose="020B0604020202020204" pitchFamily="34" charset="0"/>
                      </a:rPr>
                      <a:t> 329</a:t>
                    </a:r>
                  </a:p>
                </p:txBody>
              </p:sp>
            </p:grpSp>
            <p:grpSp>
              <p:nvGrpSpPr>
                <p:cNvPr id="47" name="Группа 46">
                  <a:extLst>
                    <a:ext uri="{FF2B5EF4-FFF2-40B4-BE49-F238E27FC236}">
                      <a16:creationId xmlns:a16="http://schemas.microsoft.com/office/drawing/2014/main" id="{36531614-0D08-4FAA-BDD0-0D29E30D6E60}"/>
                    </a:ext>
                  </a:extLst>
                </p:cNvPr>
                <p:cNvGrpSpPr/>
                <p:nvPr/>
              </p:nvGrpSpPr>
              <p:grpSpPr>
                <a:xfrm>
                  <a:off x="6347329" y="1706377"/>
                  <a:ext cx="3137348" cy="223509"/>
                  <a:chOff x="485126" y="4229971"/>
                  <a:chExt cx="3190453" cy="275088"/>
                </a:xfrm>
              </p:grpSpPr>
              <p:sp>
                <p:nvSpPr>
                  <p:cNvPr id="48" name="Прямоугольник 112">
                    <a:extLst>
                      <a:ext uri="{FF2B5EF4-FFF2-40B4-BE49-F238E27FC236}">
                        <a16:creationId xmlns:a16="http://schemas.microsoft.com/office/drawing/2014/main" id="{FEDE8F40-64FD-4647-BB00-2E3B8A0DED88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85126" y="4229971"/>
                    <a:ext cx="1276522" cy="26131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 marL="228600" indent="-228600">
                      <a:lnSpc>
                        <a:spcPct val="90000"/>
                      </a:lnSpc>
                      <a:spcBef>
                        <a:spcPts val="1000"/>
                      </a:spcBef>
                      <a:buFont typeface="Arial" panose="020B0604020202020204" pitchFamily="34" charset="0"/>
                      <a:buChar char="•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marL="0" indent="0" algn="ctr">
                      <a:lnSpc>
                        <a:spcPct val="120000"/>
                      </a:lnSpc>
                      <a:buNone/>
                    </a:pPr>
                    <a:r>
                      <a:rPr lang="en-US" sz="1600" b="1" u="sng" noProof="1">
                        <a:solidFill>
                          <a:srgbClr val="0070C0"/>
                        </a:solidFill>
                        <a:latin typeface="Bahnschrift" panose="020B0502040204020203" pitchFamily="34" charset="0"/>
                        <a:ea typeface="Microsoft JhengHei UI Light" panose="020B0304030504040204" pitchFamily="34" charset="-120"/>
                        <a:cs typeface="Arial" panose="020B0604020202020204" pitchFamily="34" charset="0"/>
                      </a:rPr>
                      <a:t>MASTER</a:t>
                    </a:r>
                    <a:endParaRPr lang="uz-Cyrl-UZ" sz="1600" b="1" noProof="1">
                      <a:solidFill>
                        <a:srgbClr val="0070C0"/>
                      </a:solidFill>
                      <a:latin typeface="Bahnschrift" panose="020B0502040204020203" pitchFamily="34" charset="0"/>
                      <a:ea typeface="Microsoft JhengHei UI Light" panose="020B0304030504040204" pitchFamily="34" charset="-12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9" name="Прямоугольник 112">
                    <a:extLst>
                      <a:ext uri="{FF2B5EF4-FFF2-40B4-BE49-F238E27FC236}">
                        <a16:creationId xmlns:a16="http://schemas.microsoft.com/office/drawing/2014/main" id="{A9332878-58BC-4CD2-B06F-3B4A1A69038C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2392064" y="4243740"/>
                    <a:ext cx="1283515" cy="26131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>
                    <a:spAutoFit/>
                  </a:bodyPr>
                  <a:lstStyle>
                    <a:lvl1pPr marL="228600" indent="-228600">
                      <a:lnSpc>
                        <a:spcPct val="90000"/>
                      </a:lnSpc>
                      <a:spcBef>
                        <a:spcPts val="1000"/>
                      </a:spcBef>
                      <a:buFont typeface="Arial" panose="020B0604020202020204" pitchFamily="34" charset="0"/>
                      <a:buChar char="•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lnSpc>
                        <a:spcPct val="90000"/>
                      </a:lnSpc>
                      <a:spcBef>
                        <a:spcPts val="500"/>
                      </a:spcBef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lnSpc>
                        <a:spcPct val="90000"/>
                      </a:lnSpc>
                      <a:spcBef>
                        <a:spcPts val="5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marL="0" indent="0" algn="r">
                      <a:lnSpc>
                        <a:spcPct val="120000"/>
                      </a:lnSpc>
                      <a:buNone/>
                    </a:pPr>
                    <a:r>
                      <a:rPr lang="uz-Cyrl-UZ" sz="1600" b="1" noProof="1">
                        <a:solidFill>
                          <a:srgbClr val="0070C0"/>
                        </a:solidFill>
                        <a:latin typeface="Bahnschrift" panose="020B0502040204020203" pitchFamily="34" charset="0"/>
                        <a:ea typeface="Microsoft JhengHei UI Light" panose="020B0304030504040204" pitchFamily="34" charset="-120"/>
                        <a:cs typeface="Arial" panose="020B0604020202020204" pitchFamily="34" charset="0"/>
                      </a:rPr>
                      <a:t>31 897</a:t>
                    </a:r>
                  </a:p>
                </p:txBody>
              </p:sp>
            </p:grpSp>
          </p:grpSp>
        </p:grpSp>
        <p:grpSp>
          <p:nvGrpSpPr>
            <p:cNvPr id="29" name="Группа 28">
              <a:extLst>
                <a:ext uri="{FF2B5EF4-FFF2-40B4-BE49-F238E27FC236}">
                  <a16:creationId xmlns:a16="http://schemas.microsoft.com/office/drawing/2014/main" id="{5603AAD8-F887-49B9-AF06-08CE358C2DD8}"/>
                </a:ext>
              </a:extLst>
            </p:cNvPr>
            <p:cNvGrpSpPr/>
            <p:nvPr/>
          </p:nvGrpSpPr>
          <p:grpSpPr>
            <a:xfrm>
              <a:off x="264617" y="5589321"/>
              <a:ext cx="3236214" cy="1228919"/>
              <a:chOff x="264617" y="5589321"/>
              <a:chExt cx="3236214" cy="1228919"/>
            </a:xfrm>
          </p:grpSpPr>
          <p:grpSp>
            <p:nvGrpSpPr>
              <p:cNvPr id="30" name="Группа 29">
                <a:extLst>
                  <a:ext uri="{FF2B5EF4-FFF2-40B4-BE49-F238E27FC236}">
                    <a16:creationId xmlns:a16="http://schemas.microsoft.com/office/drawing/2014/main" id="{F6F63414-4067-408A-8A86-79AB1BA96E75}"/>
                  </a:ext>
                </a:extLst>
              </p:cNvPr>
              <p:cNvGrpSpPr/>
              <p:nvPr/>
            </p:nvGrpSpPr>
            <p:grpSpPr>
              <a:xfrm>
                <a:off x="796532" y="5589321"/>
                <a:ext cx="209416" cy="265651"/>
                <a:chOff x="522904" y="1562816"/>
                <a:chExt cx="1996989" cy="2285843"/>
              </a:xfrm>
              <a:solidFill>
                <a:srgbClr val="0070C0"/>
              </a:solidFill>
            </p:grpSpPr>
            <p:sp>
              <p:nvSpPr>
                <p:cNvPr id="39" name="Round Same Side Corner Rectangle 8">
                  <a:extLst>
                    <a:ext uri="{FF2B5EF4-FFF2-40B4-BE49-F238E27FC236}">
                      <a16:creationId xmlns:a16="http://schemas.microsoft.com/office/drawing/2014/main" id="{E169BE33-1140-4178-A533-2E97041B4767}"/>
                    </a:ext>
                  </a:extLst>
                </p:cNvPr>
                <p:cNvSpPr/>
                <p:nvPr/>
              </p:nvSpPr>
              <p:spPr>
                <a:xfrm>
                  <a:off x="522904" y="1573274"/>
                  <a:ext cx="859960" cy="2264921"/>
                </a:xfrm>
                <a:custGeom>
                  <a:avLst/>
                  <a:gdLst>
                    <a:gd name="connsiteX0" fmla="*/ 280204 w 1489775"/>
                    <a:gd name="connsiteY0" fmla="*/ 750754 h 3923699"/>
                    <a:gd name="connsiteX1" fmla="*/ 1209570 w 1489775"/>
                    <a:gd name="connsiteY1" fmla="*/ 750754 h 3923699"/>
                    <a:gd name="connsiteX2" fmla="*/ 1489774 w 1489775"/>
                    <a:gd name="connsiteY2" fmla="*/ 1030958 h 3923699"/>
                    <a:gd name="connsiteX3" fmla="*/ 1489774 w 1489775"/>
                    <a:gd name="connsiteY3" fmla="*/ 1293518 h 3923699"/>
                    <a:gd name="connsiteX4" fmla="*/ 1489775 w 1489775"/>
                    <a:gd name="connsiteY4" fmla="*/ 1293518 h 3923699"/>
                    <a:gd name="connsiteX5" fmla="*/ 1489775 w 1489775"/>
                    <a:gd name="connsiteY5" fmla="*/ 2063902 h 3923699"/>
                    <a:gd name="connsiteX6" fmla="*/ 1345759 w 1489775"/>
                    <a:gd name="connsiteY6" fmla="*/ 2207918 h 3923699"/>
                    <a:gd name="connsiteX7" fmla="*/ 1201743 w 1489775"/>
                    <a:gd name="connsiteY7" fmla="*/ 2063902 h 3923699"/>
                    <a:gd name="connsiteX8" fmla="*/ 1201743 w 1489775"/>
                    <a:gd name="connsiteY8" fmla="*/ 1390678 h 3923699"/>
                    <a:gd name="connsiteX9" fmla="*/ 1158887 w 1489775"/>
                    <a:gd name="connsiteY9" fmla="*/ 1390678 h 3923699"/>
                    <a:gd name="connsiteX10" fmla="*/ 1158887 w 1489775"/>
                    <a:gd name="connsiteY10" fmla="*/ 2305078 h 3923699"/>
                    <a:gd name="connsiteX11" fmla="*/ 1151853 w 1489775"/>
                    <a:gd name="connsiteY11" fmla="*/ 3743699 h 3923699"/>
                    <a:gd name="connsiteX12" fmla="*/ 971853 w 1489775"/>
                    <a:gd name="connsiteY12" fmla="*/ 3923699 h 3923699"/>
                    <a:gd name="connsiteX13" fmla="*/ 791853 w 1489775"/>
                    <a:gd name="connsiteY13" fmla="*/ 3743699 h 3923699"/>
                    <a:gd name="connsiteX14" fmla="*/ 791853 w 1489775"/>
                    <a:gd name="connsiteY14" fmla="*/ 2305078 h 3923699"/>
                    <a:gd name="connsiteX15" fmla="*/ 683854 w 1489775"/>
                    <a:gd name="connsiteY15" fmla="*/ 2305078 h 3923699"/>
                    <a:gd name="connsiteX16" fmla="*/ 683854 w 1489775"/>
                    <a:gd name="connsiteY16" fmla="*/ 3743698 h 3923699"/>
                    <a:gd name="connsiteX17" fmla="*/ 503854 w 1489775"/>
                    <a:gd name="connsiteY17" fmla="*/ 3923698 h 3923699"/>
                    <a:gd name="connsiteX18" fmla="*/ 323854 w 1489775"/>
                    <a:gd name="connsiteY18" fmla="*/ 3743698 h 3923699"/>
                    <a:gd name="connsiteX19" fmla="*/ 323854 w 1489775"/>
                    <a:gd name="connsiteY19" fmla="*/ 2238914 h 3923699"/>
                    <a:gd name="connsiteX20" fmla="*/ 330887 w 1489775"/>
                    <a:gd name="connsiteY20" fmla="*/ 2238914 h 3923699"/>
                    <a:gd name="connsiteX21" fmla="*/ 330887 w 1489775"/>
                    <a:gd name="connsiteY21" fmla="*/ 1390678 h 3923699"/>
                    <a:gd name="connsiteX22" fmla="*/ 288033 w 1489775"/>
                    <a:gd name="connsiteY22" fmla="*/ 1390678 h 3923699"/>
                    <a:gd name="connsiteX23" fmla="*/ 288033 w 1489775"/>
                    <a:gd name="connsiteY23" fmla="*/ 2063902 h 3923699"/>
                    <a:gd name="connsiteX24" fmla="*/ 144017 w 1489775"/>
                    <a:gd name="connsiteY24" fmla="*/ 2207918 h 3923699"/>
                    <a:gd name="connsiteX25" fmla="*/ 1 w 1489775"/>
                    <a:gd name="connsiteY25" fmla="*/ 2063902 h 3923699"/>
                    <a:gd name="connsiteX26" fmla="*/ 1 w 1489775"/>
                    <a:gd name="connsiteY26" fmla="*/ 1390678 h 3923699"/>
                    <a:gd name="connsiteX27" fmla="*/ 0 w 1489775"/>
                    <a:gd name="connsiteY27" fmla="*/ 1390678 h 3923699"/>
                    <a:gd name="connsiteX28" fmla="*/ 0 w 1489775"/>
                    <a:gd name="connsiteY28" fmla="*/ 1030958 h 3923699"/>
                    <a:gd name="connsiteX29" fmla="*/ 280204 w 1489775"/>
                    <a:gd name="connsiteY29" fmla="*/ 750754 h 3923699"/>
                    <a:gd name="connsiteX30" fmla="*/ 744888 w 1489775"/>
                    <a:gd name="connsiteY30" fmla="*/ 0 h 3923699"/>
                    <a:gd name="connsiteX31" fmla="*/ 1082199 w 1489775"/>
                    <a:gd name="connsiteY31" fmla="*/ 337311 h 3923699"/>
                    <a:gd name="connsiteX32" fmla="*/ 744888 w 1489775"/>
                    <a:gd name="connsiteY32" fmla="*/ 674622 h 3923699"/>
                    <a:gd name="connsiteX33" fmla="*/ 407577 w 1489775"/>
                    <a:gd name="connsiteY33" fmla="*/ 337311 h 3923699"/>
                    <a:gd name="connsiteX34" fmla="*/ 744888 w 1489775"/>
                    <a:gd name="connsiteY34" fmla="*/ 0 h 3923699"/>
                    <a:gd name="connsiteX0" fmla="*/ 280204 w 1489775"/>
                    <a:gd name="connsiteY0" fmla="*/ 750754 h 3923699"/>
                    <a:gd name="connsiteX1" fmla="*/ 1209570 w 1489775"/>
                    <a:gd name="connsiteY1" fmla="*/ 750754 h 3923699"/>
                    <a:gd name="connsiteX2" fmla="*/ 1489774 w 1489775"/>
                    <a:gd name="connsiteY2" fmla="*/ 1030958 h 3923699"/>
                    <a:gd name="connsiteX3" fmla="*/ 1489774 w 1489775"/>
                    <a:gd name="connsiteY3" fmla="*/ 1293518 h 3923699"/>
                    <a:gd name="connsiteX4" fmla="*/ 1489775 w 1489775"/>
                    <a:gd name="connsiteY4" fmla="*/ 1293518 h 3923699"/>
                    <a:gd name="connsiteX5" fmla="*/ 1489775 w 1489775"/>
                    <a:gd name="connsiteY5" fmla="*/ 2063902 h 3923699"/>
                    <a:gd name="connsiteX6" fmla="*/ 1345759 w 1489775"/>
                    <a:gd name="connsiteY6" fmla="*/ 2207918 h 3923699"/>
                    <a:gd name="connsiteX7" fmla="*/ 1201743 w 1489775"/>
                    <a:gd name="connsiteY7" fmla="*/ 2063902 h 3923699"/>
                    <a:gd name="connsiteX8" fmla="*/ 1201743 w 1489775"/>
                    <a:gd name="connsiteY8" fmla="*/ 1390678 h 3923699"/>
                    <a:gd name="connsiteX9" fmla="*/ 1158887 w 1489775"/>
                    <a:gd name="connsiteY9" fmla="*/ 1390678 h 3923699"/>
                    <a:gd name="connsiteX10" fmla="*/ 1151853 w 1489775"/>
                    <a:gd name="connsiteY10" fmla="*/ 3743699 h 3923699"/>
                    <a:gd name="connsiteX11" fmla="*/ 971853 w 1489775"/>
                    <a:gd name="connsiteY11" fmla="*/ 3923699 h 3923699"/>
                    <a:gd name="connsiteX12" fmla="*/ 791853 w 1489775"/>
                    <a:gd name="connsiteY12" fmla="*/ 3743699 h 3923699"/>
                    <a:gd name="connsiteX13" fmla="*/ 791853 w 1489775"/>
                    <a:gd name="connsiteY13" fmla="*/ 2305078 h 3923699"/>
                    <a:gd name="connsiteX14" fmla="*/ 683854 w 1489775"/>
                    <a:gd name="connsiteY14" fmla="*/ 2305078 h 3923699"/>
                    <a:gd name="connsiteX15" fmla="*/ 683854 w 1489775"/>
                    <a:gd name="connsiteY15" fmla="*/ 3743698 h 3923699"/>
                    <a:gd name="connsiteX16" fmla="*/ 503854 w 1489775"/>
                    <a:gd name="connsiteY16" fmla="*/ 3923698 h 3923699"/>
                    <a:gd name="connsiteX17" fmla="*/ 323854 w 1489775"/>
                    <a:gd name="connsiteY17" fmla="*/ 3743698 h 3923699"/>
                    <a:gd name="connsiteX18" fmla="*/ 323854 w 1489775"/>
                    <a:gd name="connsiteY18" fmla="*/ 2238914 h 3923699"/>
                    <a:gd name="connsiteX19" fmla="*/ 330887 w 1489775"/>
                    <a:gd name="connsiteY19" fmla="*/ 2238914 h 3923699"/>
                    <a:gd name="connsiteX20" fmla="*/ 330887 w 1489775"/>
                    <a:gd name="connsiteY20" fmla="*/ 1390678 h 3923699"/>
                    <a:gd name="connsiteX21" fmla="*/ 288033 w 1489775"/>
                    <a:gd name="connsiteY21" fmla="*/ 1390678 h 3923699"/>
                    <a:gd name="connsiteX22" fmla="*/ 288033 w 1489775"/>
                    <a:gd name="connsiteY22" fmla="*/ 2063902 h 3923699"/>
                    <a:gd name="connsiteX23" fmla="*/ 144017 w 1489775"/>
                    <a:gd name="connsiteY23" fmla="*/ 2207918 h 3923699"/>
                    <a:gd name="connsiteX24" fmla="*/ 1 w 1489775"/>
                    <a:gd name="connsiteY24" fmla="*/ 2063902 h 3923699"/>
                    <a:gd name="connsiteX25" fmla="*/ 1 w 1489775"/>
                    <a:gd name="connsiteY25" fmla="*/ 1390678 h 3923699"/>
                    <a:gd name="connsiteX26" fmla="*/ 0 w 1489775"/>
                    <a:gd name="connsiteY26" fmla="*/ 1390678 h 3923699"/>
                    <a:gd name="connsiteX27" fmla="*/ 0 w 1489775"/>
                    <a:gd name="connsiteY27" fmla="*/ 1030958 h 3923699"/>
                    <a:gd name="connsiteX28" fmla="*/ 280204 w 1489775"/>
                    <a:gd name="connsiteY28" fmla="*/ 750754 h 3923699"/>
                    <a:gd name="connsiteX29" fmla="*/ 744888 w 1489775"/>
                    <a:gd name="connsiteY29" fmla="*/ 0 h 3923699"/>
                    <a:gd name="connsiteX30" fmla="*/ 1082199 w 1489775"/>
                    <a:gd name="connsiteY30" fmla="*/ 337311 h 3923699"/>
                    <a:gd name="connsiteX31" fmla="*/ 744888 w 1489775"/>
                    <a:gd name="connsiteY31" fmla="*/ 674622 h 3923699"/>
                    <a:gd name="connsiteX32" fmla="*/ 407577 w 1489775"/>
                    <a:gd name="connsiteY32" fmla="*/ 337311 h 3923699"/>
                    <a:gd name="connsiteX33" fmla="*/ 744888 w 1489775"/>
                    <a:gd name="connsiteY33" fmla="*/ 0 h 3923699"/>
                    <a:gd name="connsiteX0" fmla="*/ 280204 w 1489775"/>
                    <a:gd name="connsiteY0" fmla="*/ 750754 h 3923699"/>
                    <a:gd name="connsiteX1" fmla="*/ 1209570 w 1489775"/>
                    <a:gd name="connsiteY1" fmla="*/ 750754 h 3923699"/>
                    <a:gd name="connsiteX2" fmla="*/ 1489774 w 1489775"/>
                    <a:gd name="connsiteY2" fmla="*/ 1030958 h 3923699"/>
                    <a:gd name="connsiteX3" fmla="*/ 1489774 w 1489775"/>
                    <a:gd name="connsiteY3" fmla="*/ 1293518 h 3923699"/>
                    <a:gd name="connsiteX4" fmla="*/ 1489775 w 1489775"/>
                    <a:gd name="connsiteY4" fmla="*/ 1293518 h 3923699"/>
                    <a:gd name="connsiteX5" fmla="*/ 1489775 w 1489775"/>
                    <a:gd name="connsiteY5" fmla="*/ 2063902 h 3923699"/>
                    <a:gd name="connsiteX6" fmla="*/ 1345759 w 1489775"/>
                    <a:gd name="connsiteY6" fmla="*/ 2207918 h 3923699"/>
                    <a:gd name="connsiteX7" fmla="*/ 1201743 w 1489775"/>
                    <a:gd name="connsiteY7" fmla="*/ 2063902 h 3923699"/>
                    <a:gd name="connsiteX8" fmla="*/ 1201743 w 1489775"/>
                    <a:gd name="connsiteY8" fmla="*/ 1390678 h 3923699"/>
                    <a:gd name="connsiteX9" fmla="*/ 1158887 w 1489775"/>
                    <a:gd name="connsiteY9" fmla="*/ 1390678 h 3923699"/>
                    <a:gd name="connsiteX10" fmla="*/ 1151853 w 1489775"/>
                    <a:gd name="connsiteY10" fmla="*/ 3743699 h 3923699"/>
                    <a:gd name="connsiteX11" fmla="*/ 971853 w 1489775"/>
                    <a:gd name="connsiteY11" fmla="*/ 3923699 h 3923699"/>
                    <a:gd name="connsiteX12" fmla="*/ 791853 w 1489775"/>
                    <a:gd name="connsiteY12" fmla="*/ 3743699 h 3923699"/>
                    <a:gd name="connsiteX13" fmla="*/ 791853 w 1489775"/>
                    <a:gd name="connsiteY13" fmla="*/ 2305078 h 3923699"/>
                    <a:gd name="connsiteX14" fmla="*/ 683854 w 1489775"/>
                    <a:gd name="connsiteY14" fmla="*/ 2305078 h 3923699"/>
                    <a:gd name="connsiteX15" fmla="*/ 683854 w 1489775"/>
                    <a:gd name="connsiteY15" fmla="*/ 3743698 h 3923699"/>
                    <a:gd name="connsiteX16" fmla="*/ 503854 w 1489775"/>
                    <a:gd name="connsiteY16" fmla="*/ 3923698 h 3923699"/>
                    <a:gd name="connsiteX17" fmla="*/ 323854 w 1489775"/>
                    <a:gd name="connsiteY17" fmla="*/ 3743698 h 3923699"/>
                    <a:gd name="connsiteX18" fmla="*/ 323854 w 1489775"/>
                    <a:gd name="connsiteY18" fmla="*/ 2238914 h 3923699"/>
                    <a:gd name="connsiteX19" fmla="*/ 330887 w 1489775"/>
                    <a:gd name="connsiteY19" fmla="*/ 1390678 h 3923699"/>
                    <a:gd name="connsiteX20" fmla="*/ 288033 w 1489775"/>
                    <a:gd name="connsiteY20" fmla="*/ 1390678 h 3923699"/>
                    <a:gd name="connsiteX21" fmla="*/ 288033 w 1489775"/>
                    <a:gd name="connsiteY21" fmla="*/ 2063902 h 3923699"/>
                    <a:gd name="connsiteX22" fmla="*/ 144017 w 1489775"/>
                    <a:gd name="connsiteY22" fmla="*/ 2207918 h 3923699"/>
                    <a:gd name="connsiteX23" fmla="*/ 1 w 1489775"/>
                    <a:gd name="connsiteY23" fmla="*/ 2063902 h 3923699"/>
                    <a:gd name="connsiteX24" fmla="*/ 1 w 1489775"/>
                    <a:gd name="connsiteY24" fmla="*/ 1390678 h 3923699"/>
                    <a:gd name="connsiteX25" fmla="*/ 0 w 1489775"/>
                    <a:gd name="connsiteY25" fmla="*/ 1390678 h 3923699"/>
                    <a:gd name="connsiteX26" fmla="*/ 0 w 1489775"/>
                    <a:gd name="connsiteY26" fmla="*/ 1030958 h 3923699"/>
                    <a:gd name="connsiteX27" fmla="*/ 280204 w 1489775"/>
                    <a:gd name="connsiteY27" fmla="*/ 750754 h 3923699"/>
                    <a:gd name="connsiteX28" fmla="*/ 744888 w 1489775"/>
                    <a:gd name="connsiteY28" fmla="*/ 0 h 3923699"/>
                    <a:gd name="connsiteX29" fmla="*/ 1082199 w 1489775"/>
                    <a:gd name="connsiteY29" fmla="*/ 337311 h 3923699"/>
                    <a:gd name="connsiteX30" fmla="*/ 744888 w 1489775"/>
                    <a:gd name="connsiteY30" fmla="*/ 674622 h 3923699"/>
                    <a:gd name="connsiteX31" fmla="*/ 407577 w 1489775"/>
                    <a:gd name="connsiteY31" fmla="*/ 337311 h 3923699"/>
                    <a:gd name="connsiteX32" fmla="*/ 744888 w 1489775"/>
                    <a:gd name="connsiteY32" fmla="*/ 0 h 3923699"/>
                    <a:gd name="connsiteX0" fmla="*/ 280204 w 1489775"/>
                    <a:gd name="connsiteY0" fmla="*/ 750754 h 3923699"/>
                    <a:gd name="connsiteX1" fmla="*/ 1209570 w 1489775"/>
                    <a:gd name="connsiteY1" fmla="*/ 750754 h 3923699"/>
                    <a:gd name="connsiteX2" fmla="*/ 1489774 w 1489775"/>
                    <a:gd name="connsiteY2" fmla="*/ 1030958 h 3923699"/>
                    <a:gd name="connsiteX3" fmla="*/ 1489774 w 1489775"/>
                    <a:gd name="connsiteY3" fmla="*/ 1293518 h 3923699"/>
                    <a:gd name="connsiteX4" fmla="*/ 1489775 w 1489775"/>
                    <a:gd name="connsiteY4" fmla="*/ 1293518 h 3923699"/>
                    <a:gd name="connsiteX5" fmla="*/ 1489775 w 1489775"/>
                    <a:gd name="connsiteY5" fmla="*/ 2063902 h 3923699"/>
                    <a:gd name="connsiteX6" fmla="*/ 1345759 w 1489775"/>
                    <a:gd name="connsiteY6" fmla="*/ 2207918 h 3923699"/>
                    <a:gd name="connsiteX7" fmla="*/ 1201743 w 1489775"/>
                    <a:gd name="connsiteY7" fmla="*/ 2063902 h 3923699"/>
                    <a:gd name="connsiteX8" fmla="*/ 1201743 w 1489775"/>
                    <a:gd name="connsiteY8" fmla="*/ 1390678 h 3923699"/>
                    <a:gd name="connsiteX9" fmla="*/ 1158887 w 1489775"/>
                    <a:gd name="connsiteY9" fmla="*/ 1390678 h 3923699"/>
                    <a:gd name="connsiteX10" fmla="*/ 1151853 w 1489775"/>
                    <a:gd name="connsiteY10" fmla="*/ 3743699 h 3923699"/>
                    <a:gd name="connsiteX11" fmla="*/ 971853 w 1489775"/>
                    <a:gd name="connsiteY11" fmla="*/ 3923699 h 3923699"/>
                    <a:gd name="connsiteX12" fmla="*/ 791853 w 1489775"/>
                    <a:gd name="connsiteY12" fmla="*/ 3743699 h 3923699"/>
                    <a:gd name="connsiteX13" fmla="*/ 791853 w 1489775"/>
                    <a:gd name="connsiteY13" fmla="*/ 2305078 h 3923699"/>
                    <a:gd name="connsiteX14" fmla="*/ 683854 w 1489775"/>
                    <a:gd name="connsiteY14" fmla="*/ 2305078 h 3923699"/>
                    <a:gd name="connsiteX15" fmla="*/ 683854 w 1489775"/>
                    <a:gd name="connsiteY15" fmla="*/ 3743698 h 3923699"/>
                    <a:gd name="connsiteX16" fmla="*/ 503854 w 1489775"/>
                    <a:gd name="connsiteY16" fmla="*/ 3923698 h 3923699"/>
                    <a:gd name="connsiteX17" fmla="*/ 323854 w 1489775"/>
                    <a:gd name="connsiteY17" fmla="*/ 3743698 h 3923699"/>
                    <a:gd name="connsiteX18" fmla="*/ 330887 w 1489775"/>
                    <a:gd name="connsiteY18" fmla="*/ 1390678 h 3923699"/>
                    <a:gd name="connsiteX19" fmla="*/ 288033 w 1489775"/>
                    <a:gd name="connsiteY19" fmla="*/ 1390678 h 3923699"/>
                    <a:gd name="connsiteX20" fmla="*/ 288033 w 1489775"/>
                    <a:gd name="connsiteY20" fmla="*/ 2063902 h 3923699"/>
                    <a:gd name="connsiteX21" fmla="*/ 144017 w 1489775"/>
                    <a:gd name="connsiteY21" fmla="*/ 2207918 h 3923699"/>
                    <a:gd name="connsiteX22" fmla="*/ 1 w 1489775"/>
                    <a:gd name="connsiteY22" fmla="*/ 2063902 h 3923699"/>
                    <a:gd name="connsiteX23" fmla="*/ 1 w 1489775"/>
                    <a:gd name="connsiteY23" fmla="*/ 1390678 h 3923699"/>
                    <a:gd name="connsiteX24" fmla="*/ 0 w 1489775"/>
                    <a:gd name="connsiteY24" fmla="*/ 1390678 h 3923699"/>
                    <a:gd name="connsiteX25" fmla="*/ 0 w 1489775"/>
                    <a:gd name="connsiteY25" fmla="*/ 1030958 h 3923699"/>
                    <a:gd name="connsiteX26" fmla="*/ 280204 w 1489775"/>
                    <a:gd name="connsiteY26" fmla="*/ 750754 h 3923699"/>
                    <a:gd name="connsiteX27" fmla="*/ 744888 w 1489775"/>
                    <a:gd name="connsiteY27" fmla="*/ 0 h 3923699"/>
                    <a:gd name="connsiteX28" fmla="*/ 1082199 w 1489775"/>
                    <a:gd name="connsiteY28" fmla="*/ 337311 h 3923699"/>
                    <a:gd name="connsiteX29" fmla="*/ 744888 w 1489775"/>
                    <a:gd name="connsiteY29" fmla="*/ 674622 h 3923699"/>
                    <a:gd name="connsiteX30" fmla="*/ 407577 w 1489775"/>
                    <a:gd name="connsiteY30" fmla="*/ 337311 h 3923699"/>
                    <a:gd name="connsiteX31" fmla="*/ 744888 w 1489775"/>
                    <a:gd name="connsiteY31" fmla="*/ 0 h 392369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489775" h="3923699">
                      <a:moveTo>
                        <a:pt x="280204" y="750754"/>
                      </a:moveTo>
                      <a:lnTo>
                        <a:pt x="1209570" y="750754"/>
                      </a:lnTo>
                      <a:cubicBezTo>
                        <a:pt x="1364322" y="750754"/>
                        <a:pt x="1489774" y="876206"/>
                        <a:pt x="1489774" y="1030958"/>
                      </a:cubicBezTo>
                      <a:lnTo>
                        <a:pt x="1489774" y="1293518"/>
                      </a:lnTo>
                      <a:lnTo>
                        <a:pt x="1489775" y="1293518"/>
                      </a:lnTo>
                      <a:lnTo>
                        <a:pt x="1489775" y="2063902"/>
                      </a:lnTo>
                      <a:cubicBezTo>
                        <a:pt x="1489775" y="2143440"/>
                        <a:pt x="1425297" y="2207918"/>
                        <a:pt x="1345759" y="2207918"/>
                      </a:cubicBezTo>
                      <a:cubicBezTo>
                        <a:pt x="1266221" y="2207918"/>
                        <a:pt x="1201743" y="2143440"/>
                        <a:pt x="1201743" y="2063902"/>
                      </a:cubicBezTo>
                      <a:lnTo>
                        <a:pt x="1201743" y="1390678"/>
                      </a:lnTo>
                      <a:lnTo>
                        <a:pt x="1158887" y="1390678"/>
                      </a:lnTo>
                      <a:cubicBezTo>
                        <a:pt x="1156542" y="2175018"/>
                        <a:pt x="1154198" y="2959359"/>
                        <a:pt x="1151853" y="3743699"/>
                      </a:cubicBezTo>
                      <a:cubicBezTo>
                        <a:pt x="1151853" y="3843110"/>
                        <a:pt x="1071264" y="3923699"/>
                        <a:pt x="971853" y="3923699"/>
                      </a:cubicBezTo>
                      <a:cubicBezTo>
                        <a:pt x="872442" y="3923699"/>
                        <a:pt x="791853" y="3843110"/>
                        <a:pt x="791853" y="3743699"/>
                      </a:cubicBezTo>
                      <a:lnTo>
                        <a:pt x="791853" y="2305078"/>
                      </a:lnTo>
                      <a:lnTo>
                        <a:pt x="683854" y="2305078"/>
                      </a:lnTo>
                      <a:lnTo>
                        <a:pt x="683854" y="3743698"/>
                      </a:lnTo>
                      <a:cubicBezTo>
                        <a:pt x="683854" y="3843109"/>
                        <a:pt x="603265" y="3923698"/>
                        <a:pt x="503854" y="3923698"/>
                      </a:cubicBezTo>
                      <a:cubicBezTo>
                        <a:pt x="404443" y="3923698"/>
                        <a:pt x="323854" y="3843109"/>
                        <a:pt x="323854" y="3743698"/>
                      </a:cubicBezTo>
                      <a:cubicBezTo>
                        <a:pt x="326198" y="2959358"/>
                        <a:pt x="328543" y="2175018"/>
                        <a:pt x="330887" y="1390678"/>
                      </a:cubicBezTo>
                      <a:lnTo>
                        <a:pt x="288033" y="1390678"/>
                      </a:lnTo>
                      <a:lnTo>
                        <a:pt x="288033" y="2063902"/>
                      </a:lnTo>
                      <a:cubicBezTo>
                        <a:pt x="288033" y="2143440"/>
                        <a:pt x="223555" y="2207918"/>
                        <a:pt x="144017" y="2207918"/>
                      </a:cubicBezTo>
                      <a:cubicBezTo>
                        <a:pt x="64479" y="2207918"/>
                        <a:pt x="1" y="2143440"/>
                        <a:pt x="1" y="2063902"/>
                      </a:cubicBezTo>
                      <a:lnTo>
                        <a:pt x="1" y="1390678"/>
                      </a:lnTo>
                      <a:lnTo>
                        <a:pt x="0" y="1390678"/>
                      </a:lnTo>
                      <a:lnTo>
                        <a:pt x="0" y="1030958"/>
                      </a:lnTo>
                      <a:cubicBezTo>
                        <a:pt x="0" y="876206"/>
                        <a:pt x="125452" y="750754"/>
                        <a:pt x="280204" y="750754"/>
                      </a:cubicBezTo>
                      <a:close/>
                      <a:moveTo>
                        <a:pt x="744888" y="0"/>
                      </a:moveTo>
                      <a:cubicBezTo>
                        <a:pt x="931180" y="0"/>
                        <a:pt x="1082199" y="151019"/>
                        <a:pt x="1082199" y="337311"/>
                      </a:cubicBezTo>
                      <a:cubicBezTo>
                        <a:pt x="1082199" y="523603"/>
                        <a:pt x="931180" y="674622"/>
                        <a:pt x="744888" y="674622"/>
                      </a:cubicBezTo>
                      <a:cubicBezTo>
                        <a:pt x="558596" y="674622"/>
                        <a:pt x="407577" y="523603"/>
                        <a:pt x="407577" y="337311"/>
                      </a:cubicBezTo>
                      <a:cubicBezTo>
                        <a:pt x="407577" y="151019"/>
                        <a:pt x="558596" y="0"/>
                        <a:pt x="744888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3800">
                    <a:solidFill>
                      <a:srgbClr val="F2A40D"/>
                    </a:solidFill>
                  </a:endParaRPr>
                </a:p>
              </p:txBody>
            </p:sp>
            <p:sp>
              <p:nvSpPr>
                <p:cNvPr id="40" name="Round Same Side Corner Rectangle 20">
                  <a:extLst>
                    <a:ext uri="{FF2B5EF4-FFF2-40B4-BE49-F238E27FC236}">
                      <a16:creationId xmlns:a16="http://schemas.microsoft.com/office/drawing/2014/main" id="{F0002A51-095B-4DAB-A92E-FC00DD0C81C5}"/>
                    </a:ext>
                  </a:extLst>
                </p:cNvPr>
                <p:cNvSpPr/>
                <p:nvPr/>
              </p:nvSpPr>
              <p:spPr>
                <a:xfrm rot="10800000">
                  <a:off x="1448337" y="1562816"/>
                  <a:ext cx="1071556" cy="2285843"/>
                </a:xfrm>
                <a:custGeom>
                  <a:avLst/>
                  <a:gdLst>
                    <a:gd name="connsiteX0" fmla="*/ 1228565 w 1856332"/>
                    <a:gd name="connsiteY0" fmla="*/ 3214674 h 3959924"/>
                    <a:gd name="connsiteX1" fmla="*/ 622681 w 1856332"/>
                    <a:gd name="connsiteY1" fmla="*/ 3214674 h 3959924"/>
                    <a:gd name="connsiteX2" fmla="*/ 521281 w 1856332"/>
                    <a:gd name="connsiteY2" fmla="*/ 3174669 h 3959924"/>
                    <a:gd name="connsiteX3" fmla="*/ 466697 w 1856332"/>
                    <a:gd name="connsiteY3" fmla="*/ 3144149 h 3959924"/>
                    <a:gd name="connsiteX4" fmla="*/ 8303 w 1856332"/>
                    <a:gd name="connsiteY4" fmla="*/ 1942070 h 3959924"/>
                    <a:gd name="connsiteX5" fmla="*/ 81139 w 1856332"/>
                    <a:gd name="connsiteY5" fmla="*/ 1779444 h 3959924"/>
                    <a:gd name="connsiteX6" fmla="*/ 243764 w 1856332"/>
                    <a:gd name="connsiteY6" fmla="*/ 1852280 h 3959924"/>
                    <a:gd name="connsiteX7" fmla="*/ 504770 w 1856332"/>
                    <a:gd name="connsiteY7" fmla="*/ 2536736 h 3959924"/>
                    <a:gd name="connsiteX8" fmla="*/ 555637 w 1856332"/>
                    <a:gd name="connsiteY8" fmla="*/ 2536736 h 3959924"/>
                    <a:gd name="connsiteX9" fmla="*/ 226299 w 1856332"/>
                    <a:gd name="connsiteY9" fmla="*/ 1210417 h 3959924"/>
                    <a:gd name="connsiteX10" fmla="*/ 551784 w 1856332"/>
                    <a:gd name="connsiteY10" fmla="*/ 1210417 h 3959924"/>
                    <a:gd name="connsiteX11" fmla="*/ 551784 w 1856332"/>
                    <a:gd name="connsiteY11" fmla="*/ 168335 h 3959924"/>
                    <a:gd name="connsiteX12" fmla="*/ 720119 w 1856332"/>
                    <a:gd name="connsiteY12" fmla="*/ 0 h 3959924"/>
                    <a:gd name="connsiteX13" fmla="*/ 888454 w 1856332"/>
                    <a:gd name="connsiteY13" fmla="*/ 168335 h 3959924"/>
                    <a:gd name="connsiteX14" fmla="*/ 888454 w 1856332"/>
                    <a:gd name="connsiteY14" fmla="*/ 1210417 h 3959924"/>
                    <a:gd name="connsiteX15" fmla="*/ 968040 w 1856332"/>
                    <a:gd name="connsiteY15" fmla="*/ 1210417 h 3959924"/>
                    <a:gd name="connsiteX16" fmla="*/ 968040 w 1856332"/>
                    <a:gd name="connsiteY16" fmla="*/ 168335 h 3959924"/>
                    <a:gd name="connsiteX17" fmla="*/ 1136375 w 1856332"/>
                    <a:gd name="connsiteY17" fmla="*/ 0 h 3959924"/>
                    <a:gd name="connsiteX18" fmla="*/ 1304710 w 1856332"/>
                    <a:gd name="connsiteY18" fmla="*/ 168335 h 3959924"/>
                    <a:gd name="connsiteX19" fmla="*/ 1304710 w 1856332"/>
                    <a:gd name="connsiteY19" fmla="*/ 1210417 h 3959924"/>
                    <a:gd name="connsiteX20" fmla="*/ 1631589 w 1856332"/>
                    <a:gd name="connsiteY20" fmla="*/ 1210417 h 3959924"/>
                    <a:gd name="connsiteX21" fmla="*/ 1302251 w 1856332"/>
                    <a:gd name="connsiteY21" fmla="*/ 2536736 h 3959924"/>
                    <a:gd name="connsiteX22" fmla="*/ 1351562 w 1856332"/>
                    <a:gd name="connsiteY22" fmla="*/ 2536736 h 3959924"/>
                    <a:gd name="connsiteX23" fmla="*/ 1612568 w 1856332"/>
                    <a:gd name="connsiteY23" fmla="*/ 1852280 h 3959924"/>
                    <a:gd name="connsiteX24" fmla="*/ 1775193 w 1856332"/>
                    <a:gd name="connsiteY24" fmla="*/ 1779444 h 3959924"/>
                    <a:gd name="connsiteX25" fmla="*/ 1848029 w 1856332"/>
                    <a:gd name="connsiteY25" fmla="*/ 1942070 h 3959924"/>
                    <a:gd name="connsiteX26" fmla="*/ 1389635 w 1856332"/>
                    <a:gd name="connsiteY26" fmla="*/ 3144149 h 3959924"/>
                    <a:gd name="connsiteX27" fmla="*/ 1344732 w 1856332"/>
                    <a:gd name="connsiteY27" fmla="*/ 3176282 h 3959924"/>
                    <a:gd name="connsiteX28" fmla="*/ 1228565 w 1856332"/>
                    <a:gd name="connsiteY28" fmla="*/ 3214674 h 3959924"/>
                    <a:gd name="connsiteX29" fmla="*/ 925623 w 1856332"/>
                    <a:gd name="connsiteY29" fmla="*/ 3959924 h 3959924"/>
                    <a:gd name="connsiteX30" fmla="*/ 601623 w 1856332"/>
                    <a:gd name="connsiteY30" fmla="*/ 3635924 h 3959924"/>
                    <a:gd name="connsiteX31" fmla="*/ 925623 w 1856332"/>
                    <a:gd name="connsiteY31" fmla="*/ 3311924 h 3959924"/>
                    <a:gd name="connsiteX32" fmla="*/ 1249623 w 1856332"/>
                    <a:gd name="connsiteY32" fmla="*/ 3635924 h 3959924"/>
                    <a:gd name="connsiteX33" fmla="*/ 925623 w 1856332"/>
                    <a:gd name="connsiteY33" fmla="*/ 3959924 h 3959924"/>
                    <a:gd name="connsiteX0" fmla="*/ 1228565 w 1856332"/>
                    <a:gd name="connsiteY0" fmla="*/ 3214674 h 3959924"/>
                    <a:gd name="connsiteX1" fmla="*/ 622681 w 1856332"/>
                    <a:gd name="connsiteY1" fmla="*/ 3214674 h 3959924"/>
                    <a:gd name="connsiteX2" fmla="*/ 466697 w 1856332"/>
                    <a:gd name="connsiteY2" fmla="*/ 3144149 h 3959924"/>
                    <a:gd name="connsiteX3" fmla="*/ 8303 w 1856332"/>
                    <a:gd name="connsiteY3" fmla="*/ 1942070 h 3959924"/>
                    <a:gd name="connsiteX4" fmla="*/ 81139 w 1856332"/>
                    <a:gd name="connsiteY4" fmla="*/ 1779444 h 3959924"/>
                    <a:gd name="connsiteX5" fmla="*/ 243764 w 1856332"/>
                    <a:gd name="connsiteY5" fmla="*/ 1852280 h 3959924"/>
                    <a:gd name="connsiteX6" fmla="*/ 504770 w 1856332"/>
                    <a:gd name="connsiteY6" fmla="*/ 2536736 h 3959924"/>
                    <a:gd name="connsiteX7" fmla="*/ 555637 w 1856332"/>
                    <a:gd name="connsiteY7" fmla="*/ 2536736 h 3959924"/>
                    <a:gd name="connsiteX8" fmla="*/ 226299 w 1856332"/>
                    <a:gd name="connsiteY8" fmla="*/ 1210417 h 3959924"/>
                    <a:gd name="connsiteX9" fmla="*/ 551784 w 1856332"/>
                    <a:gd name="connsiteY9" fmla="*/ 1210417 h 3959924"/>
                    <a:gd name="connsiteX10" fmla="*/ 551784 w 1856332"/>
                    <a:gd name="connsiteY10" fmla="*/ 168335 h 3959924"/>
                    <a:gd name="connsiteX11" fmla="*/ 720119 w 1856332"/>
                    <a:gd name="connsiteY11" fmla="*/ 0 h 3959924"/>
                    <a:gd name="connsiteX12" fmla="*/ 888454 w 1856332"/>
                    <a:gd name="connsiteY12" fmla="*/ 168335 h 3959924"/>
                    <a:gd name="connsiteX13" fmla="*/ 888454 w 1856332"/>
                    <a:gd name="connsiteY13" fmla="*/ 1210417 h 3959924"/>
                    <a:gd name="connsiteX14" fmla="*/ 968040 w 1856332"/>
                    <a:gd name="connsiteY14" fmla="*/ 1210417 h 3959924"/>
                    <a:gd name="connsiteX15" fmla="*/ 968040 w 1856332"/>
                    <a:gd name="connsiteY15" fmla="*/ 168335 h 3959924"/>
                    <a:gd name="connsiteX16" fmla="*/ 1136375 w 1856332"/>
                    <a:gd name="connsiteY16" fmla="*/ 0 h 3959924"/>
                    <a:gd name="connsiteX17" fmla="*/ 1304710 w 1856332"/>
                    <a:gd name="connsiteY17" fmla="*/ 168335 h 3959924"/>
                    <a:gd name="connsiteX18" fmla="*/ 1304710 w 1856332"/>
                    <a:gd name="connsiteY18" fmla="*/ 1210417 h 3959924"/>
                    <a:gd name="connsiteX19" fmla="*/ 1631589 w 1856332"/>
                    <a:gd name="connsiteY19" fmla="*/ 1210417 h 3959924"/>
                    <a:gd name="connsiteX20" fmla="*/ 1302251 w 1856332"/>
                    <a:gd name="connsiteY20" fmla="*/ 2536736 h 3959924"/>
                    <a:gd name="connsiteX21" fmla="*/ 1351562 w 1856332"/>
                    <a:gd name="connsiteY21" fmla="*/ 2536736 h 3959924"/>
                    <a:gd name="connsiteX22" fmla="*/ 1612568 w 1856332"/>
                    <a:gd name="connsiteY22" fmla="*/ 1852280 h 3959924"/>
                    <a:gd name="connsiteX23" fmla="*/ 1775193 w 1856332"/>
                    <a:gd name="connsiteY23" fmla="*/ 1779444 h 3959924"/>
                    <a:gd name="connsiteX24" fmla="*/ 1848029 w 1856332"/>
                    <a:gd name="connsiteY24" fmla="*/ 1942070 h 3959924"/>
                    <a:gd name="connsiteX25" fmla="*/ 1389635 w 1856332"/>
                    <a:gd name="connsiteY25" fmla="*/ 3144149 h 3959924"/>
                    <a:gd name="connsiteX26" fmla="*/ 1344732 w 1856332"/>
                    <a:gd name="connsiteY26" fmla="*/ 3176282 h 3959924"/>
                    <a:gd name="connsiteX27" fmla="*/ 1228565 w 1856332"/>
                    <a:gd name="connsiteY27" fmla="*/ 3214674 h 3959924"/>
                    <a:gd name="connsiteX28" fmla="*/ 925623 w 1856332"/>
                    <a:gd name="connsiteY28" fmla="*/ 3959924 h 3959924"/>
                    <a:gd name="connsiteX29" fmla="*/ 601623 w 1856332"/>
                    <a:gd name="connsiteY29" fmla="*/ 3635924 h 3959924"/>
                    <a:gd name="connsiteX30" fmla="*/ 925623 w 1856332"/>
                    <a:gd name="connsiteY30" fmla="*/ 3311924 h 3959924"/>
                    <a:gd name="connsiteX31" fmla="*/ 1249623 w 1856332"/>
                    <a:gd name="connsiteY31" fmla="*/ 3635924 h 3959924"/>
                    <a:gd name="connsiteX32" fmla="*/ 925623 w 1856332"/>
                    <a:gd name="connsiteY32" fmla="*/ 3959924 h 3959924"/>
                    <a:gd name="connsiteX0" fmla="*/ 1228565 w 1856332"/>
                    <a:gd name="connsiteY0" fmla="*/ 3214674 h 3959924"/>
                    <a:gd name="connsiteX1" fmla="*/ 622681 w 1856332"/>
                    <a:gd name="connsiteY1" fmla="*/ 3214674 h 3959924"/>
                    <a:gd name="connsiteX2" fmla="*/ 466697 w 1856332"/>
                    <a:gd name="connsiteY2" fmla="*/ 3144149 h 3959924"/>
                    <a:gd name="connsiteX3" fmla="*/ 8303 w 1856332"/>
                    <a:gd name="connsiteY3" fmla="*/ 1942070 h 3959924"/>
                    <a:gd name="connsiteX4" fmla="*/ 81139 w 1856332"/>
                    <a:gd name="connsiteY4" fmla="*/ 1779444 h 3959924"/>
                    <a:gd name="connsiteX5" fmla="*/ 243764 w 1856332"/>
                    <a:gd name="connsiteY5" fmla="*/ 1852280 h 3959924"/>
                    <a:gd name="connsiteX6" fmla="*/ 504770 w 1856332"/>
                    <a:gd name="connsiteY6" fmla="*/ 2536736 h 3959924"/>
                    <a:gd name="connsiteX7" fmla="*/ 555637 w 1856332"/>
                    <a:gd name="connsiteY7" fmla="*/ 2536736 h 3959924"/>
                    <a:gd name="connsiteX8" fmla="*/ 226299 w 1856332"/>
                    <a:gd name="connsiteY8" fmla="*/ 1210417 h 3959924"/>
                    <a:gd name="connsiteX9" fmla="*/ 551784 w 1856332"/>
                    <a:gd name="connsiteY9" fmla="*/ 1210417 h 3959924"/>
                    <a:gd name="connsiteX10" fmla="*/ 551784 w 1856332"/>
                    <a:gd name="connsiteY10" fmla="*/ 168335 h 3959924"/>
                    <a:gd name="connsiteX11" fmla="*/ 720119 w 1856332"/>
                    <a:gd name="connsiteY11" fmla="*/ 0 h 3959924"/>
                    <a:gd name="connsiteX12" fmla="*/ 888454 w 1856332"/>
                    <a:gd name="connsiteY12" fmla="*/ 168335 h 3959924"/>
                    <a:gd name="connsiteX13" fmla="*/ 888454 w 1856332"/>
                    <a:gd name="connsiteY13" fmla="*/ 1210417 h 3959924"/>
                    <a:gd name="connsiteX14" fmla="*/ 968040 w 1856332"/>
                    <a:gd name="connsiteY14" fmla="*/ 1210417 h 3959924"/>
                    <a:gd name="connsiteX15" fmla="*/ 968040 w 1856332"/>
                    <a:gd name="connsiteY15" fmla="*/ 168335 h 3959924"/>
                    <a:gd name="connsiteX16" fmla="*/ 1136375 w 1856332"/>
                    <a:gd name="connsiteY16" fmla="*/ 0 h 3959924"/>
                    <a:gd name="connsiteX17" fmla="*/ 1304710 w 1856332"/>
                    <a:gd name="connsiteY17" fmla="*/ 168335 h 3959924"/>
                    <a:gd name="connsiteX18" fmla="*/ 1304710 w 1856332"/>
                    <a:gd name="connsiteY18" fmla="*/ 1210417 h 3959924"/>
                    <a:gd name="connsiteX19" fmla="*/ 1631589 w 1856332"/>
                    <a:gd name="connsiteY19" fmla="*/ 1210417 h 3959924"/>
                    <a:gd name="connsiteX20" fmla="*/ 1302251 w 1856332"/>
                    <a:gd name="connsiteY20" fmla="*/ 2536736 h 3959924"/>
                    <a:gd name="connsiteX21" fmla="*/ 1351562 w 1856332"/>
                    <a:gd name="connsiteY21" fmla="*/ 2536736 h 3959924"/>
                    <a:gd name="connsiteX22" fmla="*/ 1612568 w 1856332"/>
                    <a:gd name="connsiteY22" fmla="*/ 1852280 h 3959924"/>
                    <a:gd name="connsiteX23" fmla="*/ 1775193 w 1856332"/>
                    <a:gd name="connsiteY23" fmla="*/ 1779444 h 3959924"/>
                    <a:gd name="connsiteX24" fmla="*/ 1848029 w 1856332"/>
                    <a:gd name="connsiteY24" fmla="*/ 1942070 h 3959924"/>
                    <a:gd name="connsiteX25" fmla="*/ 1389635 w 1856332"/>
                    <a:gd name="connsiteY25" fmla="*/ 3144149 h 3959924"/>
                    <a:gd name="connsiteX26" fmla="*/ 1344732 w 1856332"/>
                    <a:gd name="connsiteY26" fmla="*/ 3176282 h 3959924"/>
                    <a:gd name="connsiteX27" fmla="*/ 1228565 w 1856332"/>
                    <a:gd name="connsiteY27" fmla="*/ 3214674 h 3959924"/>
                    <a:gd name="connsiteX28" fmla="*/ 925623 w 1856332"/>
                    <a:gd name="connsiteY28" fmla="*/ 3959924 h 3959924"/>
                    <a:gd name="connsiteX29" fmla="*/ 601623 w 1856332"/>
                    <a:gd name="connsiteY29" fmla="*/ 3635924 h 3959924"/>
                    <a:gd name="connsiteX30" fmla="*/ 925623 w 1856332"/>
                    <a:gd name="connsiteY30" fmla="*/ 3311924 h 3959924"/>
                    <a:gd name="connsiteX31" fmla="*/ 1249623 w 1856332"/>
                    <a:gd name="connsiteY31" fmla="*/ 3635924 h 3959924"/>
                    <a:gd name="connsiteX32" fmla="*/ 925623 w 1856332"/>
                    <a:gd name="connsiteY32" fmla="*/ 3959924 h 3959924"/>
                    <a:gd name="connsiteX0" fmla="*/ 1228565 w 1856332"/>
                    <a:gd name="connsiteY0" fmla="*/ 3214674 h 3959924"/>
                    <a:gd name="connsiteX1" fmla="*/ 622681 w 1856332"/>
                    <a:gd name="connsiteY1" fmla="*/ 3214674 h 3959924"/>
                    <a:gd name="connsiteX2" fmla="*/ 466697 w 1856332"/>
                    <a:gd name="connsiteY2" fmla="*/ 3144149 h 3959924"/>
                    <a:gd name="connsiteX3" fmla="*/ 8303 w 1856332"/>
                    <a:gd name="connsiteY3" fmla="*/ 1942070 h 3959924"/>
                    <a:gd name="connsiteX4" fmla="*/ 81139 w 1856332"/>
                    <a:gd name="connsiteY4" fmla="*/ 1779444 h 3959924"/>
                    <a:gd name="connsiteX5" fmla="*/ 243764 w 1856332"/>
                    <a:gd name="connsiteY5" fmla="*/ 1852280 h 3959924"/>
                    <a:gd name="connsiteX6" fmla="*/ 504770 w 1856332"/>
                    <a:gd name="connsiteY6" fmla="*/ 2536736 h 3959924"/>
                    <a:gd name="connsiteX7" fmla="*/ 555637 w 1856332"/>
                    <a:gd name="connsiteY7" fmla="*/ 2536736 h 3959924"/>
                    <a:gd name="connsiteX8" fmla="*/ 226299 w 1856332"/>
                    <a:gd name="connsiteY8" fmla="*/ 1210417 h 3959924"/>
                    <a:gd name="connsiteX9" fmla="*/ 551784 w 1856332"/>
                    <a:gd name="connsiteY9" fmla="*/ 1210417 h 3959924"/>
                    <a:gd name="connsiteX10" fmla="*/ 551784 w 1856332"/>
                    <a:gd name="connsiteY10" fmla="*/ 168335 h 3959924"/>
                    <a:gd name="connsiteX11" fmla="*/ 720119 w 1856332"/>
                    <a:gd name="connsiteY11" fmla="*/ 0 h 3959924"/>
                    <a:gd name="connsiteX12" fmla="*/ 888454 w 1856332"/>
                    <a:gd name="connsiteY12" fmla="*/ 168335 h 3959924"/>
                    <a:gd name="connsiteX13" fmla="*/ 888454 w 1856332"/>
                    <a:gd name="connsiteY13" fmla="*/ 1210417 h 3959924"/>
                    <a:gd name="connsiteX14" fmla="*/ 968040 w 1856332"/>
                    <a:gd name="connsiteY14" fmla="*/ 1210417 h 3959924"/>
                    <a:gd name="connsiteX15" fmla="*/ 968040 w 1856332"/>
                    <a:gd name="connsiteY15" fmla="*/ 168335 h 3959924"/>
                    <a:gd name="connsiteX16" fmla="*/ 1136375 w 1856332"/>
                    <a:gd name="connsiteY16" fmla="*/ 0 h 3959924"/>
                    <a:gd name="connsiteX17" fmla="*/ 1304710 w 1856332"/>
                    <a:gd name="connsiteY17" fmla="*/ 168335 h 3959924"/>
                    <a:gd name="connsiteX18" fmla="*/ 1304710 w 1856332"/>
                    <a:gd name="connsiteY18" fmla="*/ 1210417 h 3959924"/>
                    <a:gd name="connsiteX19" fmla="*/ 1631589 w 1856332"/>
                    <a:gd name="connsiteY19" fmla="*/ 1210417 h 3959924"/>
                    <a:gd name="connsiteX20" fmla="*/ 1302251 w 1856332"/>
                    <a:gd name="connsiteY20" fmla="*/ 2536736 h 3959924"/>
                    <a:gd name="connsiteX21" fmla="*/ 1351562 w 1856332"/>
                    <a:gd name="connsiteY21" fmla="*/ 2536736 h 3959924"/>
                    <a:gd name="connsiteX22" fmla="*/ 1612568 w 1856332"/>
                    <a:gd name="connsiteY22" fmla="*/ 1852280 h 3959924"/>
                    <a:gd name="connsiteX23" fmla="*/ 1775193 w 1856332"/>
                    <a:gd name="connsiteY23" fmla="*/ 1779444 h 3959924"/>
                    <a:gd name="connsiteX24" fmla="*/ 1848029 w 1856332"/>
                    <a:gd name="connsiteY24" fmla="*/ 1942070 h 3959924"/>
                    <a:gd name="connsiteX25" fmla="*/ 1389635 w 1856332"/>
                    <a:gd name="connsiteY25" fmla="*/ 3144149 h 3959924"/>
                    <a:gd name="connsiteX26" fmla="*/ 1228565 w 1856332"/>
                    <a:gd name="connsiteY26" fmla="*/ 3214674 h 3959924"/>
                    <a:gd name="connsiteX27" fmla="*/ 925623 w 1856332"/>
                    <a:gd name="connsiteY27" fmla="*/ 3959924 h 3959924"/>
                    <a:gd name="connsiteX28" fmla="*/ 601623 w 1856332"/>
                    <a:gd name="connsiteY28" fmla="*/ 3635924 h 3959924"/>
                    <a:gd name="connsiteX29" fmla="*/ 925623 w 1856332"/>
                    <a:gd name="connsiteY29" fmla="*/ 3311924 h 3959924"/>
                    <a:gd name="connsiteX30" fmla="*/ 1249623 w 1856332"/>
                    <a:gd name="connsiteY30" fmla="*/ 3635924 h 3959924"/>
                    <a:gd name="connsiteX31" fmla="*/ 925623 w 1856332"/>
                    <a:gd name="connsiteY31" fmla="*/ 3959924 h 3959924"/>
                    <a:gd name="connsiteX0" fmla="*/ 1228565 w 1856332"/>
                    <a:gd name="connsiteY0" fmla="*/ 3214674 h 3959924"/>
                    <a:gd name="connsiteX1" fmla="*/ 622681 w 1856332"/>
                    <a:gd name="connsiteY1" fmla="*/ 3214674 h 3959924"/>
                    <a:gd name="connsiteX2" fmla="*/ 466697 w 1856332"/>
                    <a:gd name="connsiteY2" fmla="*/ 3144149 h 3959924"/>
                    <a:gd name="connsiteX3" fmla="*/ 8303 w 1856332"/>
                    <a:gd name="connsiteY3" fmla="*/ 1942070 h 3959924"/>
                    <a:gd name="connsiteX4" fmla="*/ 81139 w 1856332"/>
                    <a:gd name="connsiteY4" fmla="*/ 1779444 h 3959924"/>
                    <a:gd name="connsiteX5" fmla="*/ 243764 w 1856332"/>
                    <a:gd name="connsiteY5" fmla="*/ 1852280 h 3959924"/>
                    <a:gd name="connsiteX6" fmla="*/ 504770 w 1856332"/>
                    <a:gd name="connsiteY6" fmla="*/ 2536736 h 3959924"/>
                    <a:gd name="connsiteX7" fmla="*/ 555637 w 1856332"/>
                    <a:gd name="connsiteY7" fmla="*/ 2536736 h 3959924"/>
                    <a:gd name="connsiteX8" fmla="*/ 226299 w 1856332"/>
                    <a:gd name="connsiteY8" fmla="*/ 1210417 h 3959924"/>
                    <a:gd name="connsiteX9" fmla="*/ 551784 w 1856332"/>
                    <a:gd name="connsiteY9" fmla="*/ 1210417 h 3959924"/>
                    <a:gd name="connsiteX10" fmla="*/ 551784 w 1856332"/>
                    <a:gd name="connsiteY10" fmla="*/ 168335 h 3959924"/>
                    <a:gd name="connsiteX11" fmla="*/ 720119 w 1856332"/>
                    <a:gd name="connsiteY11" fmla="*/ 0 h 3959924"/>
                    <a:gd name="connsiteX12" fmla="*/ 888454 w 1856332"/>
                    <a:gd name="connsiteY12" fmla="*/ 168335 h 3959924"/>
                    <a:gd name="connsiteX13" fmla="*/ 888454 w 1856332"/>
                    <a:gd name="connsiteY13" fmla="*/ 1210417 h 3959924"/>
                    <a:gd name="connsiteX14" fmla="*/ 968040 w 1856332"/>
                    <a:gd name="connsiteY14" fmla="*/ 1210417 h 3959924"/>
                    <a:gd name="connsiteX15" fmla="*/ 968040 w 1856332"/>
                    <a:gd name="connsiteY15" fmla="*/ 168335 h 3959924"/>
                    <a:gd name="connsiteX16" fmla="*/ 1136375 w 1856332"/>
                    <a:gd name="connsiteY16" fmla="*/ 0 h 3959924"/>
                    <a:gd name="connsiteX17" fmla="*/ 1304710 w 1856332"/>
                    <a:gd name="connsiteY17" fmla="*/ 168335 h 3959924"/>
                    <a:gd name="connsiteX18" fmla="*/ 1304710 w 1856332"/>
                    <a:gd name="connsiteY18" fmla="*/ 1210417 h 3959924"/>
                    <a:gd name="connsiteX19" fmla="*/ 1631589 w 1856332"/>
                    <a:gd name="connsiteY19" fmla="*/ 1210417 h 3959924"/>
                    <a:gd name="connsiteX20" fmla="*/ 1302251 w 1856332"/>
                    <a:gd name="connsiteY20" fmla="*/ 2536736 h 3959924"/>
                    <a:gd name="connsiteX21" fmla="*/ 1351562 w 1856332"/>
                    <a:gd name="connsiteY21" fmla="*/ 2536736 h 3959924"/>
                    <a:gd name="connsiteX22" fmla="*/ 1612568 w 1856332"/>
                    <a:gd name="connsiteY22" fmla="*/ 1852280 h 3959924"/>
                    <a:gd name="connsiteX23" fmla="*/ 1775193 w 1856332"/>
                    <a:gd name="connsiteY23" fmla="*/ 1779444 h 3959924"/>
                    <a:gd name="connsiteX24" fmla="*/ 1848029 w 1856332"/>
                    <a:gd name="connsiteY24" fmla="*/ 1942070 h 3959924"/>
                    <a:gd name="connsiteX25" fmla="*/ 1389635 w 1856332"/>
                    <a:gd name="connsiteY25" fmla="*/ 3144149 h 3959924"/>
                    <a:gd name="connsiteX26" fmla="*/ 1228565 w 1856332"/>
                    <a:gd name="connsiteY26" fmla="*/ 3214674 h 3959924"/>
                    <a:gd name="connsiteX27" fmla="*/ 925623 w 1856332"/>
                    <a:gd name="connsiteY27" fmla="*/ 3959924 h 3959924"/>
                    <a:gd name="connsiteX28" fmla="*/ 601623 w 1856332"/>
                    <a:gd name="connsiteY28" fmla="*/ 3635924 h 3959924"/>
                    <a:gd name="connsiteX29" fmla="*/ 925623 w 1856332"/>
                    <a:gd name="connsiteY29" fmla="*/ 3311924 h 3959924"/>
                    <a:gd name="connsiteX30" fmla="*/ 1249623 w 1856332"/>
                    <a:gd name="connsiteY30" fmla="*/ 3635924 h 3959924"/>
                    <a:gd name="connsiteX31" fmla="*/ 925623 w 1856332"/>
                    <a:gd name="connsiteY31" fmla="*/ 3959924 h 3959924"/>
                    <a:gd name="connsiteX0" fmla="*/ 1228565 w 1856332"/>
                    <a:gd name="connsiteY0" fmla="*/ 3214674 h 3959924"/>
                    <a:gd name="connsiteX1" fmla="*/ 622681 w 1856332"/>
                    <a:gd name="connsiteY1" fmla="*/ 3214674 h 3959924"/>
                    <a:gd name="connsiteX2" fmla="*/ 466697 w 1856332"/>
                    <a:gd name="connsiteY2" fmla="*/ 3144149 h 3959924"/>
                    <a:gd name="connsiteX3" fmla="*/ 8303 w 1856332"/>
                    <a:gd name="connsiteY3" fmla="*/ 1942070 h 3959924"/>
                    <a:gd name="connsiteX4" fmla="*/ 81139 w 1856332"/>
                    <a:gd name="connsiteY4" fmla="*/ 1779444 h 3959924"/>
                    <a:gd name="connsiteX5" fmla="*/ 243764 w 1856332"/>
                    <a:gd name="connsiteY5" fmla="*/ 1852280 h 3959924"/>
                    <a:gd name="connsiteX6" fmla="*/ 504770 w 1856332"/>
                    <a:gd name="connsiteY6" fmla="*/ 2536736 h 3959924"/>
                    <a:gd name="connsiteX7" fmla="*/ 555637 w 1856332"/>
                    <a:gd name="connsiteY7" fmla="*/ 2536736 h 3959924"/>
                    <a:gd name="connsiteX8" fmla="*/ 226299 w 1856332"/>
                    <a:gd name="connsiteY8" fmla="*/ 1210417 h 3959924"/>
                    <a:gd name="connsiteX9" fmla="*/ 551784 w 1856332"/>
                    <a:gd name="connsiteY9" fmla="*/ 1210417 h 3959924"/>
                    <a:gd name="connsiteX10" fmla="*/ 551784 w 1856332"/>
                    <a:gd name="connsiteY10" fmla="*/ 168335 h 3959924"/>
                    <a:gd name="connsiteX11" fmla="*/ 720119 w 1856332"/>
                    <a:gd name="connsiteY11" fmla="*/ 0 h 3959924"/>
                    <a:gd name="connsiteX12" fmla="*/ 888454 w 1856332"/>
                    <a:gd name="connsiteY12" fmla="*/ 168335 h 3959924"/>
                    <a:gd name="connsiteX13" fmla="*/ 888454 w 1856332"/>
                    <a:gd name="connsiteY13" fmla="*/ 1210417 h 3959924"/>
                    <a:gd name="connsiteX14" fmla="*/ 968040 w 1856332"/>
                    <a:gd name="connsiteY14" fmla="*/ 1210417 h 3959924"/>
                    <a:gd name="connsiteX15" fmla="*/ 968040 w 1856332"/>
                    <a:gd name="connsiteY15" fmla="*/ 168335 h 3959924"/>
                    <a:gd name="connsiteX16" fmla="*/ 1136375 w 1856332"/>
                    <a:gd name="connsiteY16" fmla="*/ 0 h 3959924"/>
                    <a:gd name="connsiteX17" fmla="*/ 1304710 w 1856332"/>
                    <a:gd name="connsiteY17" fmla="*/ 168335 h 3959924"/>
                    <a:gd name="connsiteX18" fmla="*/ 1304710 w 1856332"/>
                    <a:gd name="connsiteY18" fmla="*/ 1210417 h 3959924"/>
                    <a:gd name="connsiteX19" fmla="*/ 1631589 w 1856332"/>
                    <a:gd name="connsiteY19" fmla="*/ 1210417 h 3959924"/>
                    <a:gd name="connsiteX20" fmla="*/ 1302251 w 1856332"/>
                    <a:gd name="connsiteY20" fmla="*/ 2536736 h 3959924"/>
                    <a:gd name="connsiteX21" fmla="*/ 1351562 w 1856332"/>
                    <a:gd name="connsiteY21" fmla="*/ 2536736 h 3959924"/>
                    <a:gd name="connsiteX22" fmla="*/ 1612568 w 1856332"/>
                    <a:gd name="connsiteY22" fmla="*/ 1852280 h 3959924"/>
                    <a:gd name="connsiteX23" fmla="*/ 1775193 w 1856332"/>
                    <a:gd name="connsiteY23" fmla="*/ 1779444 h 3959924"/>
                    <a:gd name="connsiteX24" fmla="*/ 1848029 w 1856332"/>
                    <a:gd name="connsiteY24" fmla="*/ 1942070 h 3959924"/>
                    <a:gd name="connsiteX25" fmla="*/ 1389635 w 1856332"/>
                    <a:gd name="connsiteY25" fmla="*/ 3144149 h 3959924"/>
                    <a:gd name="connsiteX26" fmla="*/ 1228565 w 1856332"/>
                    <a:gd name="connsiteY26" fmla="*/ 3214674 h 3959924"/>
                    <a:gd name="connsiteX27" fmla="*/ 925623 w 1856332"/>
                    <a:gd name="connsiteY27" fmla="*/ 3959924 h 3959924"/>
                    <a:gd name="connsiteX28" fmla="*/ 601623 w 1856332"/>
                    <a:gd name="connsiteY28" fmla="*/ 3635924 h 3959924"/>
                    <a:gd name="connsiteX29" fmla="*/ 925623 w 1856332"/>
                    <a:gd name="connsiteY29" fmla="*/ 3311924 h 3959924"/>
                    <a:gd name="connsiteX30" fmla="*/ 1249623 w 1856332"/>
                    <a:gd name="connsiteY30" fmla="*/ 3635924 h 3959924"/>
                    <a:gd name="connsiteX31" fmla="*/ 925623 w 1856332"/>
                    <a:gd name="connsiteY31" fmla="*/ 3959924 h 395992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856332" h="3959924">
                      <a:moveTo>
                        <a:pt x="1228565" y="3214674"/>
                      </a:moveTo>
                      <a:lnTo>
                        <a:pt x="622681" y="3214674"/>
                      </a:lnTo>
                      <a:cubicBezTo>
                        <a:pt x="495703" y="3202920"/>
                        <a:pt x="501057" y="3225622"/>
                        <a:pt x="466697" y="3144149"/>
                      </a:cubicBezTo>
                      <a:lnTo>
                        <a:pt x="8303" y="1942070"/>
                      </a:lnTo>
                      <a:cubicBezTo>
                        <a:pt x="-16491" y="1877049"/>
                        <a:pt x="16118" y="1804239"/>
                        <a:pt x="81139" y="1779444"/>
                      </a:cubicBezTo>
                      <a:cubicBezTo>
                        <a:pt x="146160" y="1754650"/>
                        <a:pt x="218970" y="1787259"/>
                        <a:pt x="243764" y="1852280"/>
                      </a:cubicBezTo>
                      <a:lnTo>
                        <a:pt x="504770" y="2536736"/>
                      </a:lnTo>
                      <a:lnTo>
                        <a:pt x="555637" y="2536736"/>
                      </a:lnTo>
                      <a:lnTo>
                        <a:pt x="226299" y="1210417"/>
                      </a:lnTo>
                      <a:lnTo>
                        <a:pt x="551784" y="1210417"/>
                      </a:lnTo>
                      <a:lnTo>
                        <a:pt x="551784" y="168335"/>
                      </a:lnTo>
                      <a:cubicBezTo>
                        <a:pt x="551784" y="75366"/>
                        <a:pt x="627150" y="0"/>
                        <a:pt x="720119" y="0"/>
                      </a:cubicBezTo>
                      <a:cubicBezTo>
                        <a:pt x="813088" y="0"/>
                        <a:pt x="888454" y="75366"/>
                        <a:pt x="888454" y="168335"/>
                      </a:cubicBezTo>
                      <a:lnTo>
                        <a:pt x="888454" y="1210417"/>
                      </a:lnTo>
                      <a:lnTo>
                        <a:pt x="968040" y="1210417"/>
                      </a:lnTo>
                      <a:lnTo>
                        <a:pt x="968040" y="168335"/>
                      </a:lnTo>
                      <a:cubicBezTo>
                        <a:pt x="968040" y="75366"/>
                        <a:pt x="1043406" y="0"/>
                        <a:pt x="1136375" y="0"/>
                      </a:cubicBezTo>
                      <a:cubicBezTo>
                        <a:pt x="1229344" y="0"/>
                        <a:pt x="1304710" y="75366"/>
                        <a:pt x="1304710" y="168335"/>
                      </a:cubicBezTo>
                      <a:lnTo>
                        <a:pt x="1304710" y="1210417"/>
                      </a:lnTo>
                      <a:lnTo>
                        <a:pt x="1631589" y="1210417"/>
                      </a:lnTo>
                      <a:lnTo>
                        <a:pt x="1302251" y="2536736"/>
                      </a:lnTo>
                      <a:lnTo>
                        <a:pt x="1351562" y="2536736"/>
                      </a:lnTo>
                      <a:lnTo>
                        <a:pt x="1612568" y="1852280"/>
                      </a:lnTo>
                      <a:cubicBezTo>
                        <a:pt x="1637362" y="1787259"/>
                        <a:pt x="1710172" y="1754650"/>
                        <a:pt x="1775193" y="1779444"/>
                      </a:cubicBezTo>
                      <a:cubicBezTo>
                        <a:pt x="1840214" y="1804239"/>
                        <a:pt x="1872823" y="1877049"/>
                        <a:pt x="1848029" y="1942070"/>
                      </a:cubicBezTo>
                      <a:lnTo>
                        <a:pt x="1389635" y="3144149"/>
                      </a:lnTo>
                      <a:cubicBezTo>
                        <a:pt x="1348984" y="3225622"/>
                        <a:pt x="1356391" y="3202920"/>
                        <a:pt x="1228565" y="3214674"/>
                      </a:cubicBezTo>
                      <a:close/>
                      <a:moveTo>
                        <a:pt x="925623" y="3959924"/>
                      </a:moveTo>
                      <a:cubicBezTo>
                        <a:pt x="746683" y="3959924"/>
                        <a:pt x="601623" y="3814864"/>
                        <a:pt x="601623" y="3635924"/>
                      </a:cubicBezTo>
                      <a:cubicBezTo>
                        <a:pt x="601623" y="3456984"/>
                        <a:pt x="746683" y="3311924"/>
                        <a:pt x="925623" y="3311924"/>
                      </a:cubicBezTo>
                      <a:cubicBezTo>
                        <a:pt x="1104563" y="3311924"/>
                        <a:pt x="1249623" y="3456984"/>
                        <a:pt x="1249623" y="3635924"/>
                      </a:cubicBezTo>
                      <a:cubicBezTo>
                        <a:pt x="1249623" y="3814864"/>
                        <a:pt x="1104563" y="3959924"/>
                        <a:pt x="925623" y="3959924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3800"/>
                </a:p>
              </p:txBody>
            </p:sp>
          </p:grpSp>
          <p:grpSp>
            <p:nvGrpSpPr>
              <p:cNvPr id="31" name="Группа 30">
                <a:extLst>
                  <a:ext uri="{FF2B5EF4-FFF2-40B4-BE49-F238E27FC236}">
                    <a16:creationId xmlns:a16="http://schemas.microsoft.com/office/drawing/2014/main" id="{876A249C-FAE6-4ECB-8C1E-7BCC7C010857}"/>
                  </a:ext>
                </a:extLst>
              </p:cNvPr>
              <p:cNvGrpSpPr/>
              <p:nvPr/>
            </p:nvGrpSpPr>
            <p:grpSpPr>
              <a:xfrm>
                <a:off x="264617" y="5746728"/>
                <a:ext cx="3236214" cy="1071512"/>
                <a:chOff x="179427" y="1559880"/>
                <a:chExt cx="3236214" cy="1071512"/>
              </a:xfrm>
            </p:grpSpPr>
            <p:cxnSp>
              <p:nvCxnSpPr>
                <p:cNvPr id="32" name="Прямая соединительная линия 31">
                  <a:extLst>
                    <a:ext uri="{FF2B5EF4-FFF2-40B4-BE49-F238E27FC236}">
                      <a16:creationId xmlns:a16="http://schemas.microsoft.com/office/drawing/2014/main" id="{2C6C141A-2A0D-4B12-BD88-07297ADF43C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408021" y="1597757"/>
                  <a:ext cx="0" cy="1033635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>
                  <a:extLst>
                    <a:ext uri="{FF2B5EF4-FFF2-40B4-BE49-F238E27FC236}">
                      <a16:creationId xmlns:a16="http://schemas.microsoft.com/office/drawing/2014/main" id="{B57C355C-75D1-4349-A01A-C7537AEADC4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79427" y="1581829"/>
                  <a:ext cx="0" cy="1043213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>
                  <a:extLst>
                    <a:ext uri="{FF2B5EF4-FFF2-40B4-BE49-F238E27FC236}">
                      <a16:creationId xmlns:a16="http://schemas.microsoft.com/office/drawing/2014/main" id="{A3B6E1BF-8059-486D-9031-7777B2D4520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79427" y="2631392"/>
                  <a:ext cx="3229013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>
                  <a:extLst>
                    <a:ext uri="{FF2B5EF4-FFF2-40B4-BE49-F238E27FC236}">
                      <a16:creationId xmlns:a16="http://schemas.microsoft.com/office/drawing/2014/main" id="{D03F5AA2-AAA7-4687-ACA4-4D84D4C1969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341741" y="1598143"/>
                  <a:ext cx="73900" cy="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35">
                  <a:extLst>
                    <a:ext uri="{FF2B5EF4-FFF2-40B4-BE49-F238E27FC236}">
                      <a16:creationId xmlns:a16="http://schemas.microsoft.com/office/drawing/2014/main" id="{1B605C0A-CD8B-48D4-BAE1-492B72F78F4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79427" y="1580919"/>
                  <a:ext cx="327699" cy="1820"/>
                </a:xfrm>
                <a:prstGeom prst="line">
                  <a:avLst/>
                </a:prstGeom>
                <a:ln w="127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7" name="Овал 36">
                  <a:extLst>
                    <a:ext uri="{FF2B5EF4-FFF2-40B4-BE49-F238E27FC236}">
                      <a16:creationId xmlns:a16="http://schemas.microsoft.com/office/drawing/2014/main" id="{2C93E02D-9939-45EE-B02C-77D188FAFE64}"/>
                    </a:ext>
                  </a:extLst>
                </p:cNvPr>
                <p:cNvSpPr/>
                <p:nvPr/>
              </p:nvSpPr>
              <p:spPr>
                <a:xfrm>
                  <a:off x="502999" y="1559880"/>
                  <a:ext cx="45719" cy="45719"/>
                </a:xfrm>
                <a:prstGeom prst="ellipse">
                  <a:avLst/>
                </a:prstGeom>
                <a:ln w="12700">
                  <a:solidFill>
                    <a:srgbClr val="2E75B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/>
                </a:p>
              </p:txBody>
            </p:sp>
            <p:sp>
              <p:nvSpPr>
                <p:cNvPr id="38" name="Овал 37">
                  <a:extLst>
                    <a:ext uri="{FF2B5EF4-FFF2-40B4-BE49-F238E27FC236}">
                      <a16:creationId xmlns:a16="http://schemas.microsoft.com/office/drawing/2014/main" id="{6E136748-F786-4228-8573-DC719A0BB6AC}"/>
                    </a:ext>
                  </a:extLst>
                </p:cNvPr>
                <p:cNvSpPr/>
                <p:nvPr/>
              </p:nvSpPr>
              <p:spPr>
                <a:xfrm>
                  <a:off x="3301960" y="1574898"/>
                  <a:ext cx="45719" cy="45719"/>
                </a:xfrm>
                <a:prstGeom prst="ellipse">
                  <a:avLst/>
                </a:prstGeom>
                <a:ln w="12700">
                  <a:solidFill>
                    <a:srgbClr val="2E75B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sz="2400"/>
                </a:p>
              </p:txBody>
            </p:sp>
          </p:grpSp>
        </p:grpSp>
      </p:grpSp>
      <p:grpSp>
        <p:nvGrpSpPr>
          <p:cNvPr id="58" name="Группа 57">
            <a:extLst>
              <a:ext uri="{FF2B5EF4-FFF2-40B4-BE49-F238E27FC236}">
                <a16:creationId xmlns:a16="http://schemas.microsoft.com/office/drawing/2014/main" id="{3464B84F-FB1D-4C11-98DB-783CD6C33A19}"/>
              </a:ext>
            </a:extLst>
          </p:cNvPr>
          <p:cNvGrpSpPr>
            <a:grpSpLocks/>
          </p:cNvGrpSpPr>
          <p:nvPr/>
        </p:nvGrpSpPr>
        <p:grpSpPr bwMode="auto">
          <a:xfrm>
            <a:off x="-2" y="-1"/>
            <a:ext cx="12192001" cy="575105"/>
            <a:chOff x="2179793" y="6883"/>
            <a:chExt cx="9269234" cy="716148"/>
          </a:xfrm>
          <a:solidFill>
            <a:srgbClr val="3FC793"/>
          </a:solidFill>
        </p:grpSpPr>
        <p:sp>
          <p:nvSpPr>
            <p:cNvPr id="59" name="Прямоугольник 58">
              <a:extLst>
                <a:ext uri="{FF2B5EF4-FFF2-40B4-BE49-F238E27FC236}">
                  <a16:creationId xmlns:a16="http://schemas.microsoft.com/office/drawing/2014/main" id="{C159D87A-07B7-47AF-8C77-328A3ED1F5EF}"/>
                </a:ext>
              </a:extLst>
            </p:cNvPr>
            <p:cNvSpPr/>
            <p:nvPr/>
          </p:nvSpPr>
          <p:spPr>
            <a:xfrm flipH="1">
              <a:off x="2179793" y="6883"/>
              <a:ext cx="9269234" cy="7161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77615">
                <a:defRPr/>
              </a:pPr>
              <a:endParaRPr lang="ru-RU" sz="1038" dirty="0">
                <a:solidFill>
                  <a:prstClr val="white"/>
                </a:solidFill>
                <a:latin typeface="Bahnschrift" panose="020B0502040204020203" pitchFamily="34" charset="0"/>
              </a:endParaRPr>
            </a:p>
          </p:txBody>
        </p:sp>
        <p:sp>
          <p:nvSpPr>
            <p:cNvPr id="60" name="Прямоугольник 112">
              <a:extLst>
                <a:ext uri="{FF2B5EF4-FFF2-40B4-BE49-F238E27FC236}">
                  <a16:creationId xmlns:a16="http://schemas.microsoft.com/office/drawing/2014/main" id="{379C1042-9E6B-4A69-B756-AE84434178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51122" y="113570"/>
              <a:ext cx="8006680" cy="574887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228600" indent="-2286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indent="0" algn="ctr">
                <a:lnSpc>
                  <a:spcPct val="120000"/>
                </a:lnSpc>
                <a:buNone/>
              </a:pPr>
              <a:r>
                <a:rPr lang="en-US" sz="2000" b="1" dirty="0">
                  <a:solidFill>
                    <a:schemeClr val="bg1"/>
                  </a:solidFill>
                  <a:latin typeface="Bahnschrift" panose="020B0502040204020203" pitchFamily="34" charset="0"/>
                  <a:ea typeface="Microsoft JhengHei UI Light" panose="020B0304030504040204" pitchFamily="34" charset="-120"/>
                  <a:cs typeface="Arial" panose="020B0604020202020204" pitchFamily="34" charset="0"/>
                </a:rPr>
                <a:t>UZBEKISTAN HIGHER EDUCATION IN FIGURES</a:t>
              </a:r>
            </a:p>
          </p:txBody>
        </p:sp>
      </p:grpSp>
      <p:sp>
        <p:nvSpPr>
          <p:cNvPr id="68" name="Прямоугольник 67">
            <a:extLst>
              <a:ext uri="{FF2B5EF4-FFF2-40B4-BE49-F238E27FC236}">
                <a16:creationId xmlns:a16="http://schemas.microsoft.com/office/drawing/2014/main" id="{F19BEE49-9E99-4397-9273-1CE728082D8C}"/>
              </a:ext>
            </a:extLst>
          </p:cNvPr>
          <p:cNvSpPr/>
          <p:nvPr/>
        </p:nvSpPr>
        <p:spPr>
          <a:xfrm>
            <a:off x="7553524" y="901092"/>
            <a:ext cx="278794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accent6">
                    <a:lumMod val="50000"/>
                  </a:schemeClr>
                </a:solidFill>
                <a:latin typeface="Bahnschrift" panose="020B0502040204020203" pitchFamily="34" charset="0"/>
              </a:rPr>
              <a:t>ACADEMIC POTENTIAL</a:t>
            </a:r>
            <a:endParaRPr lang="uz-Cyrl-UZ" sz="2000" b="1" dirty="0">
              <a:solidFill>
                <a:schemeClr val="accent6">
                  <a:lumMod val="50000"/>
                </a:schemeClr>
              </a:solidFill>
              <a:latin typeface="Bahnschrift" panose="020B0502040204020203" pitchFamily="34" charset="0"/>
            </a:endParaRPr>
          </a:p>
        </p:txBody>
      </p:sp>
      <p:graphicFrame>
        <p:nvGraphicFramePr>
          <p:cNvPr id="69" name="Объект 11">
            <a:extLst>
              <a:ext uri="{FF2B5EF4-FFF2-40B4-BE49-F238E27FC236}">
                <a16:creationId xmlns:a16="http://schemas.microsoft.com/office/drawing/2014/main" id="{D3214E27-3E18-433D-9182-7B90030111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812262"/>
              </p:ext>
            </p:extLst>
          </p:nvPr>
        </p:nvGraphicFramePr>
        <p:xfrm>
          <a:off x="8939882" y="4725832"/>
          <a:ext cx="2844401" cy="2132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0" name="Объект 11">
            <a:extLst>
              <a:ext uri="{FF2B5EF4-FFF2-40B4-BE49-F238E27FC236}">
                <a16:creationId xmlns:a16="http://schemas.microsoft.com/office/drawing/2014/main" id="{CA4A05BA-83D5-4D69-A6C8-84AF899A83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4734130"/>
              </p:ext>
            </p:extLst>
          </p:nvPr>
        </p:nvGraphicFramePr>
        <p:xfrm>
          <a:off x="6047903" y="4568743"/>
          <a:ext cx="2642208" cy="22910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1" name="Прямоугольник 70">
            <a:extLst>
              <a:ext uri="{FF2B5EF4-FFF2-40B4-BE49-F238E27FC236}">
                <a16:creationId xmlns:a16="http://schemas.microsoft.com/office/drawing/2014/main" id="{848DFA09-A2CB-4D1B-B97E-B8D181E7485C}"/>
              </a:ext>
            </a:extLst>
          </p:cNvPr>
          <p:cNvSpPr/>
          <p:nvPr/>
        </p:nvSpPr>
        <p:spPr>
          <a:xfrm>
            <a:off x="6656904" y="3716013"/>
            <a:ext cx="4726228" cy="36933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Bahnschrift" panose="020B0502040204020203" pitchFamily="34" charset="0"/>
              </a:rPr>
              <a:t>ENROLLMENT RATE IN HIGHER EDUCATION</a:t>
            </a:r>
            <a:endParaRPr lang="ru-RU" b="1" dirty="0">
              <a:solidFill>
                <a:schemeClr val="accent1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72" name="Прямоугольник 71">
            <a:extLst>
              <a:ext uri="{FF2B5EF4-FFF2-40B4-BE49-F238E27FC236}">
                <a16:creationId xmlns:a16="http://schemas.microsoft.com/office/drawing/2014/main" id="{982ED8EB-C18B-4002-B549-99C7C8C015E3}"/>
              </a:ext>
            </a:extLst>
          </p:cNvPr>
          <p:cNvSpPr/>
          <p:nvPr/>
        </p:nvSpPr>
        <p:spPr>
          <a:xfrm>
            <a:off x="6279650" y="4450653"/>
            <a:ext cx="196441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BACHELOR DEGREE</a:t>
            </a:r>
            <a:endParaRPr lang="ru-RU" sz="1400" b="1" dirty="0">
              <a:solidFill>
                <a:schemeClr val="accent5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73" name="Прямоугольник 72">
            <a:extLst>
              <a:ext uri="{FF2B5EF4-FFF2-40B4-BE49-F238E27FC236}">
                <a16:creationId xmlns:a16="http://schemas.microsoft.com/office/drawing/2014/main" id="{CFCB01BD-FAFE-43A9-A3DE-467D7FEA495B}"/>
              </a:ext>
            </a:extLst>
          </p:cNvPr>
          <p:cNvSpPr/>
          <p:nvPr/>
        </p:nvSpPr>
        <p:spPr>
          <a:xfrm>
            <a:off x="9408688" y="4464370"/>
            <a:ext cx="17909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MASTER DEGREE</a:t>
            </a:r>
            <a:endParaRPr lang="ru-RU" sz="1400" b="1" dirty="0">
              <a:solidFill>
                <a:schemeClr val="accent5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  <p:cxnSp>
        <p:nvCxnSpPr>
          <p:cNvPr id="74" name="Прямая соединительная линия 73">
            <a:extLst>
              <a:ext uri="{FF2B5EF4-FFF2-40B4-BE49-F238E27FC236}">
                <a16:creationId xmlns:a16="http://schemas.microsoft.com/office/drawing/2014/main" id="{21087473-35DC-4725-8A71-FBCF976F79C9}"/>
              </a:ext>
            </a:extLst>
          </p:cNvPr>
          <p:cNvCxnSpPr>
            <a:cxnSpLocks/>
          </p:cNvCxnSpPr>
          <p:nvPr/>
        </p:nvCxnSpPr>
        <p:spPr>
          <a:xfrm>
            <a:off x="6279650" y="3313015"/>
            <a:ext cx="5257017" cy="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>
            <a:extLst>
              <a:ext uri="{FF2B5EF4-FFF2-40B4-BE49-F238E27FC236}">
                <a16:creationId xmlns:a16="http://schemas.microsoft.com/office/drawing/2014/main" id="{32575E01-8327-4D14-91AE-74E94C7D80A9}"/>
              </a:ext>
            </a:extLst>
          </p:cNvPr>
          <p:cNvCxnSpPr>
            <a:cxnSpLocks/>
          </p:cNvCxnSpPr>
          <p:nvPr/>
        </p:nvCxnSpPr>
        <p:spPr>
          <a:xfrm>
            <a:off x="8866521" y="4511587"/>
            <a:ext cx="0" cy="1317587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Прямоугольник 83">
            <a:extLst>
              <a:ext uri="{FF2B5EF4-FFF2-40B4-BE49-F238E27FC236}">
                <a16:creationId xmlns:a16="http://schemas.microsoft.com/office/drawing/2014/main" id="{A0171896-CCF7-4432-9E84-44030533A746}"/>
              </a:ext>
            </a:extLst>
          </p:cNvPr>
          <p:cNvSpPr/>
          <p:nvPr/>
        </p:nvSpPr>
        <p:spPr>
          <a:xfrm>
            <a:off x="6119386" y="6300885"/>
            <a:ext cx="132281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/>
              <a:t>Enrollment rate</a:t>
            </a:r>
            <a:r>
              <a:rPr lang="ru-RU" sz="1100" b="1" dirty="0"/>
              <a:t>, % </a:t>
            </a:r>
          </a:p>
        </p:txBody>
      </p:sp>
      <p:sp>
        <p:nvSpPr>
          <p:cNvPr id="92" name="Овал 91"/>
          <p:cNvSpPr/>
          <p:nvPr/>
        </p:nvSpPr>
        <p:spPr>
          <a:xfrm>
            <a:off x="6052120" y="6387490"/>
            <a:ext cx="90560" cy="80963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01" name="Диаграмма 100">
            <a:extLst>
              <a:ext uri="{FF2B5EF4-FFF2-40B4-BE49-F238E27FC236}">
                <a16:creationId xmlns:a16="http://schemas.microsoft.com/office/drawing/2014/main" id="{5A7F5FA0-FBBC-4E07-88F4-A3EA6B2B40A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30886553"/>
              </p:ext>
            </p:extLst>
          </p:nvPr>
        </p:nvGraphicFramePr>
        <p:xfrm>
          <a:off x="6006056" y="4618258"/>
          <a:ext cx="2716938" cy="1405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102" name="Группа 101">
            <a:extLst>
              <a:ext uri="{FF2B5EF4-FFF2-40B4-BE49-F238E27FC236}">
                <a16:creationId xmlns:a16="http://schemas.microsoft.com/office/drawing/2014/main" id="{BE14F970-0115-42C7-B394-64D260FE3359}"/>
              </a:ext>
            </a:extLst>
          </p:cNvPr>
          <p:cNvGrpSpPr/>
          <p:nvPr/>
        </p:nvGrpSpPr>
        <p:grpSpPr>
          <a:xfrm>
            <a:off x="5755773" y="1085275"/>
            <a:ext cx="5988976" cy="1834390"/>
            <a:chOff x="4410902" y="2192519"/>
            <a:chExt cx="12161862" cy="1983933"/>
          </a:xfrm>
        </p:grpSpPr>
        <p:graphicFrame>
          <p:nvGraphicFramePr>
            <p:cNvPr id="103" name="Объект 11">
              <a:extLst>
                <a:ext uri="{FF2B5EF4-FFF2-40B4-BE49-F238E27FC236}">
                  <a16:creationId xmlns:a16="http://schemas.microsoft.com/office/drawing/2014/main" id="{2E2C6BD3-87F4-463B-851E-55D3C604FA3D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344520438"/>
                </p:ext>
              </p:extLst>
            </p:nvPr>
          </p:nvGraphicFramePr>
          <p:xfrm>
            <a:off x="4410902" y="2192519"/>
            <a:ext cx="12051122" cy="198393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105" name="Прямоугольник 104">
              <a:extLst>
                <a:ext uri="{FF2B5EF4-FFF2-40B4-BE49-F238E27FC236}">
                  <a16:creationId xmlns:a16="http://schemas.microsoft.com/office/drawing/2014/main" id="{8B43DFE6-5672-4518-91D7-7AC5778951BC}"/>
                </a:ext>
              </a:extLst>
            </p:cNvPr>
            <p:cNvSpPr/>
            <p:nvPr/>
          </p:nvSpPr>
          <p:spPr>
            <a:xfrm>
              <a:off x="13476389" y="3806203"/>
              <a:ext cx="3096375" cy="28293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100" dirty="0"/>
                <a:t>Academic</a:t>
              </a:r>
              <a:r>
                <a:rPr lang="ru-RU" sz="1100" dirty="0"/>
                <a:t> </a:t>
              </a:r>
              <a:r>
                <a:rPr lang="en-US" sz="1100" dirty="0"/>
                <a:t>potential</a:t>
              </a:r>
              <a:r>
                <a:rPr lang="ru-RU" sz="1100" dirty="0"/>
                <a:t>, % </a:t>
              </a:r>
            </a:p>
          </p:txBody>
        </p:sp>
        <p:sp>
          <p:nvSpPr>
            <p:cNvPr id="106" name="Прямоугольник 105">
              <a:extLst>
                <a:ext uri="{FF2B5EF4-FFF2-40B4-BE49-F238E27FC236}">
                  <a16:creationId xmlns:a16="http://schemas.microsoft.com/office/drawing/2014/main" id="{6F02DDF7-425D-498C-820C-089AF6898030}"/>
                </a:ext>
              </a:extLst>
            </p:cNvPr>
            <p:cNvSpPr/>
            <p:nvPr/>
          </p:nvSpPr>
          <p:spPr>
            <a:xfrm>
              <a:off x="13447359" y="3905272"/>
              <a:ext cx="175578" cy="979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200"/>
            </a:p>
          </p:txBody>
        </p:sp>
      </p:grpSp>
      <p:graphicFrame>
        <p:nvGraphicFramePr>
          <p:cNvPr id="107" name="Диаграмма 106">
            <a:extLst>
              <a:ext uri="{FF2B5EF4-FFF2-40B4-BE49-F238E27FC236}">
                <a16:creationId xmlns:a16="http://schemas.microsoft.com/office/drawing/2014/main" id="{769420CB-7BFB-4D60-ABD3-EBEA093A97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15395124"/>
              </p:ext>
            </p:extLst>
          </p:nvPr>
        </p:nvGraphicFramePr>
        <p:xfrm>
          <a:off x="5665213" y="1071381"/>
          <a:ext cx="5882978" cy="12244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23382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3108F4DE-CFD6-4490-6AEB-E517A0A2A56E}"/>
              </a:ext>
            </a:extLst>
          </p:cNvPr>
          <p:cNvGrpSpPr/>
          <p:nvPr/>
        </p:nvGrpSpPr>
        <p:grpSpPr>
          <a:xfrm>
            <a:off x="863523" y="735502"/>
            <a:ext cx="4514154" cy="2347875"/>
            <a:chOff x="159448" y="4351415"/>
            <a:chExt cx="2230617" cy="757281"/>
          </a:xfrm>
        </p:grpSpPr>
        <p:sp>
          <p:nvSpPr>
            <p:cNvPr id="3" name="Подзаголовок 2">
              <a:extLst>
                <a:ext uri="{FF2B5EF4-FFF2-40B4-BE49-F238E27FC236}">
                  <a16:creationId xmlns:a16="http://schemas.microsoft.com/office/drawing/2014/main" id="{2A835329-9DEB-EEFC-142D-741B6B21A377}"/>
                </a:ext>
              </a:extLst>
            </p:cNvPr>
            <p:cNvSpPr txBox="1">
              <a:spLocks/>
            </p:cNvSpPr>
            <p:nvPr/>
          </p:nvSpPr>
          <p:spPr>
            <a:xfrm>
              <a:off x="177072" y="4351415"/>
              <a:ext cx="1878219" cy="150267"/>
            </a:xfrm>
            <a:prstGeom prst="rect">
              <a:avLst/>
            </a:prstGeom>
          </p:spPr>
          <p:txBody>
            <a:bodyPr vert="horz" wrap="square" lIns="72000" tIns="36000" rIns="72000" bIns="36000" rtlCol="0" anchor="ctr" anchorCtr="0">
              <a:spAutoFit/>
            </a:bodyPr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ctr"/>
              <a:r>
                <a:rPr lang="en-US" sz="1400" b="1" dirty="0">
                  <a:latin typeface="Bahnschrift" panose="020B0502040204020203" pitchFamily="34" charset="0"/>
                </a:rPr>
                <a:t>Additional admission for </a:t>
              </a:r>
              <a:r>
                <a:rPr lang="en-US" sz="1400" b="1" dirty="0">
                  <a:solidFill>
                    <a:schemeClr val="accent5">
                      <a:lumMod val="75000"/>
                    </a:schemeClr>
                  </a:solidFill>
                  <a:latin typeface="Bahnschrift" panose="020B0502040204020203" pitchFamily="34" charset="0"/>
                </a:rPr>
                <a:t>academic year 2022/2023</a:t>
              </a:r>
              <a:r>
                <a:rPr lang="en-US" sz="1400" b="1" dirty="0">
                  <a:latin typeface="Bahnschrift" panose="020B0502040204020203" pitchFamily="34" charset="0"/>
                </a:rPr>
                <a:t> based on </a:t>
              </a:r>
              <a:r>
                <a:rPr lang="uz-Latn-UZ" sz="1400" b="1" dirty="0">
                  <a:latin typeface="Bahnschrift" panose="020B0502040204020203" pitchFamily="34" charset="0"/>
                </a:rPr>
                <a:t>priveleges</a:t>
              </a:r>
              <a:r>
                <a:rPr lang="en-US" sz="1400" b="1" dirty="0">
                  <a:latin typeface="Bahnschrift" panose="020B0502040204020203" pitchFamily="34" charset="0"/>
                </a:rPr>
                <a:t> </a:t>
              </a:r>
              <a:endParaRPr lang="ru-RU" sz="1400" b="1" i="0" u="none" strike="noStrike" dirty="0">
                <a:solidFill>
                  <a:srgbClr val="000000"/>
                </a:solidFill>
                <a:effectLst/>
                <a:latin typeface="Bahnschrift" panose="020B0502040204020203" pitchFamily="34" charset="0"/>
              </a:endParaRPr>
            </a:p>
          </p:txBody>
        </p:sp>
        <p:sp>
          <p:nvSpPr>
            <p:cNvPr id="4" name="Подзаголовок 2">
              <a:extLst>
                <a:ext uri="{FF2B5EF4-FFF2-40B4-BE49-F238E27FC236}">
                  <a16:creationId xmlns:a16="http://schemas.microsoft.com/office/drawing/2014/main" id="{C2E68F90-5381-DC0D-F1A8-D644C6D2B5F1}"/>
                </a:ext>
              </a:extLst>
            </p:cNvPr>
            <p:cNvSpPr txBox="1">
              <a:spLocks/>
            </p:cNvSpPr>
            <p:nvPr/>
          </p:nvSpPr>
          <p:spPr>
            <a:xfrm>
              <a:off x="159448" y="4665447"/>
              <a:ext cx="417715" cy="90457"/>
            </a:xfrm>
            <a:prstGeom prst="rect">
              <a:avLst/>
            </a:prstGeom>
          </p:spPr>
          <p:txBody>
            <a:bodyPr vert="horz" wrap="square" lIns="36000" tIns="36000" rIns="72000" bIns="36000" rtlCol="0" anchor="ctr" anchorCtr="0">
              <a:spAutoFit/>
            </a:bodyPr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uz-Latn-UZ" sz="1500" b="1" dirty="0">
                  <a:latin typeface="Bahnschrift" panose="020B0502040204020203" pitchFamily="34" charset="0"/>
                </a:rPr>
                <a:t>Total</a:t>
              </a:r>
              <a:endParaRPr lang="ru-RU" sz="1500" b="1" dirty="0">
                <a:latin typeface="Bahnschrift" panose="020B0502040204020203" pitchFamily="34" charset="0"/>
              </a:endParaRPr>
            </a:p>
          </p:txBody>
        </p:sp>
        <p:sp>
          <p:nvSpPr>
            <p:cNvPr id="5" name="Подзаголовок 2">
              <a:extLst>
                <a:ext uri="{FF2B5EF4-FFF2-40B4-BE49-F238E27FC236}">
                  <a16:creationId xmlns:a16="http://schemas.microsoft.com/office/drawing/2014/main" id="{63B6438D-6CF1-F2BF-12E7-F02E16CEE758}"/>
                </a:ext>
              </a:extLst>
            </p:cNvPr>
            <p:cNvSpPr txBox="1">
              <a:spLocks/>
            </p:cNvSpPr>
            <p:nvPr/>
          </p:nvSpPr>
          <p:spPr>
            <a:xfrm>
              <a:off x="159448" y="4780376"/>
              <a:ext cx="691226" cy="159325"/>
            </a:xfrm>
            <a:prstGeom prst="rect">
              <a:avLst/>
            </a:prstGeom>
          </p:spPr>
          <p:txBody>
            <a:bodyPr vert="horz" wrap="square" lIns="36000" tIns="36000" rIns="72000" bIns="36000" rtlCol="0" anchor="ctr" anchorCtr="0">
              <a:spAutoFit/>
            </a:bodyPr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 fontAlgn="ctr"/>
              <a:r>
                <a:rPr lang="uz-Latn-UZ" sz="1500" dirty="0">
                  <a:solidFill>
                    <a:schemeClr val="accent5">
                      <a:lumMod val="75000"/>
                    </a:schemeClr>
                  </a:solidFill>
                  <a:latin typeface="Bahnschrift" panose="020B0502040204020203" pitchFamily="34" charset="0"/>
                </a:rPr>
                <a:t>g</a:t>
              </a:r>
              <a:r>
                <a:rPr lang="uz-Latn-UZ" sz="1500" b="0" i="0" dirty="0">
                  <a:solidFill>
                    <a:schemeClr val="accent5">
                      <a:lumMod val="75000"/>
                    </a:schemeClr>
                  </a:solidFill>
                  <a:latin typeface="Bahnschrift" panose="020B0502040204020203" pitchFamily="34" charset="0"/>
                </a:rPr>
                <a:t>overnment scholarship</a:t>
              </a:r>
              <a:endParaRPr lang="ru-RU" sz="1500" b="0" i="0" u="none" strike="noStrike" dirty="0">
                <a:solidFill>
                  <a:schemeClr val="accent5">
                    <a:lumMod val="75000"/>
                  </a:schemeClr>
                </a:solidFill>
                <a:effectLst/>
                <a:latin typeface="Bahnschrift" panose="020B0502040204020203" pitchFamily="34" charset="0"/>
              </a:endParaRPr>
            </a:p>
          </p:txBody>
        </p:sp>
        <p:sp>
          <p:nvSpPr>
            <p:cNvPr id="6" name="Подзаголовок 2">
              <a:extLst>
                <a:ext uri="{FF2B5EF4-FFF2-40B4-BE49-F238E27FC236}">
                  <a16:creationId xmlns:a16="http://schemas.microsoft.com/office/drawing/2014/main" id="{48A87443-A60E-9DB3-230D-28596CFF5F4C}"/>
                </a:ext>
              </a:extLst>
            </p:cNvPr>
            <p:cNvSpPr txBox="1">
              <a:spLocks/>
            </p:cNvSpPr>
            <p:nvPr/>
          </p:nvSpPr>
          <p:spPr>
            <a:xfrm>
              <a:off x="177072" y="5003890"/>
              <a:ext cx="568971" cy="92318"/>
            </a:xfrm>
            <a:prstGeom prst="rect">
              <a:avLst/>
            </a:prstGeom>
          </p:spPr>
          <p:txBody>
            <a:bodyPr vert="horz" wrap="square" lIns="36000" tIns="36000" rIns="72000" bIns="36000" rtlCol="0" anchor="ctr" anchorCtr="0">
              <a:spAutoFit/>
            </a:bodyPr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 fontAlgn="ctr"/>
              <a:r>
                <a:rPr lang="uz-Latn-UZ" sz="1500" dirty="0">
                  <a:solidFill>
                    <a:schemeClr val="accent5">
                      <a:lumMod val="75000"/>
                    </a:schemeClr>
                  </a:solidFill>
                  <a:latin typeface="Bahnschrift" panose="020B0502040204020203" pitchFamily="34" charset="0"/>
                </a:rPr>
                <a:t>t</a:t>
              </a:r>
              <a:r>
                <a:rPr lang="uz-Latn-UZ" sz="1500" b="0" i="0" dirty="0">
                  <a:solidFill>
                    <a:schemeClr val="accent5">
                      <a:lumMod val="75000"/>
                    </a:schemeClr>
                  </a:solidFill>
                  <a:latin typeface="Bahnschrift" panose="020B0502040204020203" pitchFamily="34" charset="0"/>
                </a:rPr>
                <a:t>uition fee</a:t>
              </a:r>
              <a:endParaRPr lang="ru-RU" sz="1500" b="0" i="0" u="none" strike="noStrike" dirty="0">
                <a:solidFill>
                  <a:schemeClr val="accent5">
                    <a:lumMod val="75000"/>
                  </a:schemeClr>
                </a:solidFill>
                <a:effectLst/>
                <a:latin typeface="Bahnschrift" panose="020B0502040204020203" pitchFamily="34" charset="0"/>
              </a:endParaRPr>
            </a:p>
          </p:txBody>
        </p:sp>
        <p:sp>
          <p:nvSpPr>
            <p:cNvPr id="7" name="Подзаголовок 2">
              <a:extLst>
                <a:ext uri="{FF2B5EF4-FFF2-40B4-BE49-F238E27FC236}">
                  <a16:creationId xmlns:a16="http://schemas.microsoft.com/office/drawing/2014/main" id="{7919B778-2565-7785-A769-FEFAC73DD1FC}"/>
                </a:ext>
              </a:extLst>
            </p:cNvPr>
            <p:cNvSpPr txBox="1">
              <a:spLocks/>
            </p:cNvSpPr>
            <p:nvPr/>
          </p:nvSpPr>
          <p:spPr>
            <a:xfrm>
              <a:off x="1821094" y="4649087"/>
              <a:ext cx="417715" cy="123177"/>
            </a:xfrm>
            <a:prstGeom prst="rect">
              <a:avLst/>
            </a:prstGeom>
          </p:spPr>
          <p:txBody>
            <a:bodyPr vert="horz" wrap="square" lIns="36000" tIns="36000" rIns="72000" bIns="36000" rtlCol="0" anchor="ctr" anchorCtr="0">
              <a:spAutoFit/>
            </a:bodyPr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US" sz="1500" b="1" u="none" strike="noStrike" dirty="0">
                  <a:solidFill>
                    <a:srgbClr val="C00000"/>
                  </a:solidFill>
                  <a:effectLst/>
                </a:rPr>
                <a:t>160</a:t>
              </a:r>
              <a:endParaRPr lang="ru-RU" sz="1500" b="1" dirty="0">
                <a:solidFill>
                  <a:srgbClr val="C00000"/>
                </a:solidFill>
                <a:latin typeface="+mj-lt"/>
              </a:endParaRPr>
            </a:p>
          </p:txBody>
        </p:sp>
        <p:sp>
          <p:nvSpPr>
            <p:cNvPr id="8" name="Подзаголовок 2">
              <a:extLst>
                <a:ext uri="{FF2B5EF4-FFF2-40B4-BE49-F238E27FC236}">
                  <a16:creationId xmlns:a16="http://schemas.microsoft.com/office/drawing/2014/main" id="{4A8BF392-55C0-7ED0-1F5F-13BDF799D2C2}"/>
                </a:ext>
              </a:extLst>
            </p:cNvPr>
            <p:cNvSpPr txBox="1">
              <a:spLocks/>
            </p:cNvSpPr>
            <p:nvPr/>
          </p:nvSpPr>
          <p:spPr>
            <a:xfrm>
              <a:off x="1821094" y="4808857"/>
              <a:ext cx="417715" cy="123177"/>
            </a:xfrm>
            <a:prstGeom prst="rect">
              <a:avLst/>
            </a:prstGeom>
          </p:spPr>
          <p:txBody>
            <a:bodyPr vert="horz" wrap="square" lIns="36000" tIns="36000" rIns="72000" bIns="36000" rtlCol="0" anchor="ctr" anchorCtr="0">
              <a:spAutoFit/>
            </a:bodyPr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 fontAlgn="ctr"/>
              <a:r>
                <a:rPr lang="en-US" sz="1500" b="1" u="none" strike="noStrike" dirty="0">
                  <a:solidFill>
                    <a:srgbClr val="C00000"/>
                  </a:solidFill>
                  <a:effectLst/>
                </a:rPr>
                <a:t>87</a:t>
              </a:r>
              <a:endParaRPr lang="ru-RU" sz="1500" b="1" i="0" u="none" strike="noStrike" dirty="0">
                <a:solidFill>
                  <a:srgbClr val="C00000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9" name="Подзаголовок 2">
              <a:extLst>
                <a:ext uri="{FF2B5EF4-FFF2-40B4-BE49-F238E27FC236}">
                  <a16:creationId xmlns:a16="http://schemas.microsoft.com/office/drawing/2014/main" id="{67F8ACD3-5A30-0A7B-6EEB-A8DC3F6E7129}"/>
                </a:ext>
              </a:extLst>
            </p:cNvPr>
            <p:cNvSpPr txBox="1">
              <a:spLocks/>
            </p:cNvSpPr>
            <p:nvPr/>
          </p:nvSpPr>
          <p:spPr>
            <a:xfrm>
              <a:off x="1821094" y="4985519"/>
              <a:ext cx="568971" cy="123177"/>
            </a:xfrm>
            <a:prstGeom prst="rect">
              <a:avLst/>
            </a:prstGeom>
          </p:spPr>
          <p:txBody>
            <a:bodyPr vert="horz" wrap="square" lIns="36000" tIns="36000" rIns="72000" bIns="36000" rtlCol="0" anchor="ctr" anchorCtr="0">
              <a:spAutoFit/>
            </a:bodyPr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 fontAlgn="ctr"/>
              <a:r>
                <a:rPr lang="en-US" sz="1500" b="1" u="none" strike="noStrike" dirty="0">
                  <a:solidFill>
                    <a:srgbClr val="C00000"/>
                  </a:solidFill>
                  <a:effectLst/>
                </a:rPr>
                <a:t>73</a:t>
              </a:r>
              <a:endParaRPr lang="ru-RU" sz="1500" b="1" i="0" u="none" strike="noStrike" dirty="0">
                <a:solidFill>
                  <a:srgbClr val="C00000"/>
                </a:solidFill>
                <a:effectLst/>
                <a:latin typeface="Calibri" panose="020F0502020204030204" pitchFamily="34" charset="0"/>
              </a:endParaRPr>
            </a:p>
          </p:txBody>
        </p:sp>
        <p:sp>
          <p:nvSpPr>
            <p:cNvPr id="10" name="Прямоугольник 9">
              <a:extLst>
                <a:ext uri="{FF2B5EF4-FFF2-40B4-BE49-F238E27FC236}">
                  <a16:creationId xmlns:a16="http://schemas.microsoft.com/office/drawing/2014/main" id="{D274542E-BAF6-6A0B-0372-DC8369E8D7B9}"/>
                </a:ext>
              </a:extLst>
            </p:cNvPr>
            <p:cNvSpPr/>
            <p:nvPr/>
          </p:nvSpPr>
          <p:spPr>
            <a:xfrm>
              <a:off x="1051133" y="4670944"/>
              <a:ext cx="609600" cy="8824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/>
            </a:p>
          </p:txBody>
        </p:sp>
        <p:sp>
          <p:nvSpPr>
            <p:cNvPr id="11" name="Прямоугольник 10">
              <a:extLst>
                <a:ext uri="{FF2B5EF4-FFF2-40B4-BE49-F238E27FC236}">
                  <a16:creationId xmlns:a16="http://schemas.microsoft.com/office/drawing/2014/main" id="{0FBF7692-886C-B8B7-A92B-C642FA61DB7C}"/>
                </a:ext>
              </a:extLst>
            </p:cNvPr>
            <p:cNvSpPr/>
            <p:nvPr/>
          </p:nvSpPr>
          <p:spPr>
            <a:xfrm>
              <a:off x="1051133" y="4830715"/>
              <a:ext cx="417715" cy="8824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/>
            </a:p>
          </p:txBody>
        </p:sp>
        <p:sp>
          <p:nvSpPr>
            <p:cNvPr id="12" name="Прямоугольник 11">
              <a:extLst>
                <a:ext uri="{FF2B5EF4-FFF2-40B4-BE49-F238E27FC236}">
                  <a16:creationId xmlns:a16="http://schemas.microsoft.com/office/drawing/2014/main" id="{209CF5F1-C6BB-FEDF-9349-C22A7EEDD792}"/>
                </a:ext>
              </a:extLst>
            </p:cNvPr>
            <p:cNvSpPr/>
            <p:nvPr/>
          </p:nvSpPr>
          <p:spPr>
            <a:xfrm>
              <a:off x="1051132" y="4971014"/>
              <a:ext cx="328613" cy="8824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400"/>
            </a:p>
          </p:txBody>
        </p:sp>
      </p:grpSp>
      <p:sp>
        <p:nvSpPr>
          <p:cNvPr id="13" name="Подзаголовок 2">
            <a:extLst>
              <a:ext uri="{FF2B5EF4-FFF2-40B4-BE49-F238E27FC236}">
                <a16:creationId xmlns:a16="http://schemas.microsoft.com/office/drawing/2014/main" id="{DA005733-E897-1FDD-E813-4E1057AC2783}"/>
              </a:ext>
            </a:extLst>
          </p:cNvPr>
          <p:cNvSpPr txBox="1">
            <a:spLocks/>
          </p:cNvSpPr>
          <p:nvPr/>
        </p:nvSpPr>
        <p:spPr>
          <a:xfrm>
            <a:off x="1583951" y="3553666"/>
            <a:ext cx="3013534" cy="503590"/>
          </a:xfrm>
          <a:prstGeom prst="rect">
            <a:avLst/>
          </a:prstGeom>
        </p:spPr>
        <p:txBody>
          <a:bodyPr vert="horz" wrap="square" lIns="72000" tIns="36000" rIns="72000" bIns="36000" rtlCol="0" anchor="ctr" anchorCtr="0">
            <a:sp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1400" b="1" dirty="0">
                <a:latin typeface="Bahnschrift" panose="020B0502040204020203" pitchFamily="34" charset="0"/>
              </a:rPr>
              <a:t>Additional admission </a:t>
            </a:r>
            <a:r>
              <a:rPr lang="uz-Latn-UZ" sz="1400" b="1" dirty="0">
                <a:latin typeface="Bahnschrift" panose="020B0502040204020203" pitchFamily="34" charset="0"/>
              </a:rPr>
              <a:t>indicators in higher education institutions </a:t>
            </a:r>
            <a:endParaRPr lang="uz-Cyrl-UZ" sz="1400" b="1" dirty="0">
              <a:latin typeface="Bahnschrift" panose="020B0502040204020203" pitchFamily="34" charset="0"/>
            </a:endParaRPr>
          </a:p>
        </p:txBody>
      </p:sp>
      <p:sp>
        <p:nvSpPr>
          <p:cNvPr id="14" name="Подзаголовок 2">
            <a:extLst>
              <a:ext uri="{FF2B5EF4-FFF2-40B4-BE49-F238E27FC236}">
                <a16:creationId xmlns:a16="http://schemas.microsoft.com/office/drawing/2014/main" id="{AEB86490-949B-5AA9-5FCC-257C12FF707F}"/>
              </a:ext>
            </a:extLst>
          </p:cNvPr>
          <p:cNvSpPr txBox="1">
            <a:spLocks/>
          </p:cNvSpPr>
          <p:nvPr/>
        </p:nvSpPr>
        <p:spPr>
          <a:xfrm>
            <a:off x="1562948" y="4207554"/>
            <a:ext cx="2548273" cy="288147"/>
          </a:xfrm>
          <a:prstGeom prst="rect">
            <a:avLst/>
          </a:prstGeom>
        </p:spPr>
        <p:txBody>
          <a:bodyPr vert="horz" wrap="square" lIns="72000" tIns="36000" rIns="72000" bIns="36000" rtlCol="0" anchor="ctr" anchorCtr="0">
            <a:sp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1400" dirty="0">
                <a:latin typeface="Bahnschrift" panose="020B0502040204020203" pitchFamily="34" charset="0"/>
              </a:rPr>
              <a:t>For persons with disabilities</a:t>
            </a:r>
            <a:endParaRPr lang="uz-Cyrl-UZ" sz="1400" dirty="0">
              <a:latin typeface="Bahnschrift" panose="020B0502040204020203" pitchFamily="34" charset="0"/>
            </a:endParaRPr>
          </a:p>
        </p:txBody>
      </p:sp>
      <p:sp>
        <p:nvSpPr>
          <p:cNvPr id="15" name="Подзаголовок 2">
            <a:extLst>
              <a:ext uri="{FF2B5EF4-FFF2-40B4-BE49-F238E27FC236}">
                <a16:creationId xmlns:a16="http://schemas.microsoft.com/office/drawing/2014/main" id="{76D4F997-36FC-E872-94E4-FF27AE23CC6B}"/>
              </a:ext>
            </a:extLst>
          </p:cNvPr>
          <p:cNvSpPr txBox="1">
            <a:spLocks/>
          </p:cNvSpPr>
          <p:nvPr/>
        </p:nvSpPr>
        <p:spPr>
          <a:xfrm>
            <a:off x="3303037" y="5000851"/>
            <a:ext cx="1292342" cy="286223"/>
          </a:xfrm>
          <a:prstGeom prst="rect">
            <a:avLst/>
          </a:prstGeom>
        </p:spPr>
        <p:txBody>
          <a:bodyPr vert="horz" wrap="square" lIns="36000" tIns="36000" rIns="72000" bIns="36000" rtlCol="0" anchor="ctr" anchorCtr="0">
            <a:sp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ctr"/>
            <a:r>
              <a:rPr lang="ru-RU" sz="1500" b="1" u="none" strike="noStrike" dirty="0">
                <a:solidFill>
                  <a:srgbClr val="C00000"/>
                </a:solidFill>
                <a:effectLst/>
                <a:latin typeface="+mj-lt"/>
              </a:rPr>
              <a:t>23 604</a:t>
            </a:r>
            <a:endParaRPr lang="ru-RU" sz="1500" b="1" i="0" u="none" strike="noStrike" dirty="0">
              <a:solidFill>
                <a:srgbClr val="C00000"/>
              </a:solidFill>
              <a:effectLst/>
              <a:latin typeface="+mj-lt"/>
            </a:endParaRPr>
          </a:p>
        </p:txBody>
      </p:sp>
      <p:sp>
        <p:nvSpPr>
          <p:cNvPr id="16" name="Подзаголовок 2">
            <a:extLst>
              <a:ext uri="{FF2B5EF4-FFF2-40B4-BE49-F238E27FC236}">
                <a16:creationId xmlns:a16="http://schemas.microsoft.com/office/drawing/2014/main" id="{37F2FD5F-31EC-31FC-BC4F-EB94FB9D1294}"/>
              </a:ext>
            </a:extLst>
          </p:cNvPr>
          <p:cNvSpPr txBox="1">
            <a:spLocks/>
          </p:cNvSpPr>
          <p:nvPr/>
        </p:nvSpPr>
        <p:spPr>
          <a:xfrm>
            <a:off x="3303809" y="5452127"/>
            <a:ext cx="1292342" cy="286223"/>
          </a:xfrm>
          <a:prstGeom prst="rect">
            <a:avLst/>
          </a:prstGeom>
        </p:spPr>
        <p:txBody>
          <a:bodyPr vert="horz" wrap="square" lIns="36000" tIns="36000" rIns="72000" bIns="36000" rtlCol="0" anchor="ctr" anchorCtr="0">
            <a:sp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ctr"/>
            <a:r>
              <a:rPr lang="ru-RU" sz="1500" b="1" u="none" strike="noStrike" dirty="0">
                <a:solidFill>
                  <a:srgbClr val="C00000"/>
                </a:solidFill>
                <a:effectLst/>
                <a:latin typeface="+mj-lt"/>
              </a:rPr>
              <a:t>15 344</a:t>
            </a:r>
            <a:endParaRPr lang="ru-RU" sz="1500" b="1" i="0" u="none" strike="noStrike" dirty="0">
              <a:solidFill>
                <a:srgbClr val="C00000"/>
              </a:solidFill>
              <a:effectLst/>
              <a:latin typeface="+mj-lt"/>
            </a:endParaRPr>
          </a:p>
        </p:txBody>
      </p:sp>
      <p:sp>
        <p:nvSpPr>
          <p:cNvPr id="17" name="Подзаголовок 2">
            <a:extLst>
              <a:ext uri="{FF2B5EF4-FFF2-40B4-BE49-F238E27FC236}">
                <a16:creationId xmlns:a16="http://schemas.microsoft.com/office/drawing/2014/main" id="{CE4BE2B5-B991-84F3-D7CB-143C4BE9720B}"/>
              </a:ext>
            </a:extLst>
          </p:cNvPr>
          <p:cNvSpPr txBox="1">
            <a:spLocks/>
          </p:cNvSpPr>
          <p:nvPr/>
        </p:nvSpPr>
        <p:spPr>
          <a:xfrm>
            <a:off x="3383672" y="5984476"/>
            <a:ext cx="1292342" cy="286223"/>
          </a:xfrm>
          <a:prstGeom prst="rect">
            <a:avLst/>
          </a:prstGeom>
        </p:spPr>
        <p:txBody>
          <a:bodyPr vert="horz" wrap="square" lIns="36000" tIns="36000" rIns="72000" bIns="36000" rtlCol="0" anchor="ctr" anchorCtr="0">
            <a:sp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ctr"/>
            <a:r>
              <a:rPr lang="ru-RU" sz="1400" b="1" u="none" strike="noStrike" dirty="0">
                <a:solidFill>
                  <a:srgbClr val="C00000"/>
                </a:solidFill>
                <a:effectLst/>
                <a:latin typeface="+mj-lt"/>
              </a:rPr>
              <a:t>8 </a:t>
            </a:r>
            <a:r>
              <a:rPr lang="ru-RU" sz="1500" b="1" u="none" strike="noStrike" dirty="0">
                <a:solidFill>
                  <a:srgbClr val="C00000"/>
                </a:solidFill>
                <a:effectLst/>
                <a:latin typeface="+mj-lt"/>
              </a:rPr>
              <a:t>260</a:t>
            </a:r>
            <a:endParaRPr lang="ru-RU" sz="1500" b="1" i="0" u="none" strike="noStrike" dirty="0">
              <a:solidFill>
                <a:srgbClr val="C00000"/>
              </a:solidFill>
              <a:effectLst/>
              <a:latin typeface="+mj-lt"/>
            </a:endParaRPr>
          </a:p>
        </p:txBody>
      </p:sp>
      <p:pic>
        <p:nvPicPr>
          <p:cNvPr id="18" name="Рисунок 17" descr="Человек в кресле-коляске">
            <a:extLst>
              <a:ext uri="{FF2B5EF4-FFF2-40B4-BE49-F238E27FC236}">
                <a16:creationId xmlns:a16="http://schemas.microsoft.com/office/drawing/2014/main" id="{DBE7E2AE-716C-5672-2B1A-FDB0976B2BC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1106296" y="3491999"/>
            <a:ext cx="629171" cy="629171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9" name="Подзаголовок 2">
            <a:extLst>
              <a:ext uri="{FF2B5EF4-FFF2-40B4-BE49-F238E27FC236}">
                <a16:creationId xmlns:a16="http://schemas.microsoft.com/office/drawing/2014/main" id="{3ECCC3CA-ADCA-1DA6-94F2-A280BA87E433}"/>
              </a:ext>
            </a:extLst>
          </p:cNvPr>
          <p:cNvSpPr txBox="1">
            <a:spLocks/>
          </p:cNvSpPr>
          <p:nvPr/>
        </p:nvSpPr>
        <p:spPr>
          <a:xfrm>
            <a:off x="1358781" y="4925713"/>
            <a:ext cx="1093862" cy="286223"/>
          </a:xfrm>
          <a:prstGeom prst="rect">
            <a:avLst/>
          </a:prstGeom>
        </p:spPr>
        <p:txBody>
          <a:bodyPr vert="horz" wrap="square" lIns="36000" tIns="36000" rIns="72000" bIns="36000" rtlCol="0" anchor="ctr" anchorCtr="0">
            <a:sp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ctr"/>
            <a:r>
              <a:rPr lang="uz-Latn-UZ" sz="1500" b="1" i="0" dirty="0">
                <a:solidFill>
                  <a:srgbClr val="000000"/>
                </a:solidFill>
                <a:latin typeface="Bahnschrift" panose="020B0502040204020203" pitchFamily="34" charset="0"/>
              </a:rPr>
              <a:t>Total</a:t>
            </a:r>
            <a:endParaRPr lang="ru-RU" sz="1500" b="1" i="0" u="none" strike="noStrike" dirty="0">
              <a:solidFill>
                <a:srgbClr val="000000"/>
              </a:solidFill>
              <a:effectLst/>
              <a:latin typeface="Bahnschrift" panose="020B0502040204020203" pitchFamily="34" charset="0"/>
            </a:endParaRPr>
          </a:p>
        </p:txBody>
      </p:sp>
      <p:sp>
        <p:nvSpPr>
          <p:cNvPr id="20" name="Подзаголовок 2">
            <a:extLst>
              <a:ext uri="{FF2B5EF4-FFF2-40B4-BE49-F238E27FC236}">
                <a16:creationId xmlns:a16="http://schemas.microsoft.com/office/drawing/2014/main" id="{CEB54CF9-DFA1-A01D-3D71-C5AA379CFD63}"/>
              </a:ext>
            </a:extLst>
          </p:cNvPr>
          <p:cNvSpPr txBox="1">
            <a:spLocks/>
          </p:cNvSpPr>
          <p:nvPr/>
        </p:nvSpPr>
        <p:spPr>
          <a:xfrm>
            <a:off x="1358781" y="5337677"/>
            <a:ext cx="1309265" cy="465888"/>
          </a:xfrm>
          <a:prstGeom prst="rect">
            <a:avLst/>
          </a:prstGeom>
        </p:spPr>
        <p:txBody>
          <a:bodyPr vert="horz" wrap="square" lIns="36000" tIns="36000" rIns="72000" bIns="36000" rtlCol="0" anchor="ctr" anchorCtr="0">
            <a:sp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ctr"/>
            <a:r>
              <a:rPr lang="uz-Latn-UZ" sz="1400" dirty="0">
                <a:solidFill>
                  <a:srgbClr val="00B0F0"/>
                </a:solidFill>
                <a:latin typeface="Bahnschrift" panose="020B0502040204020203" pitchFamily="34" charset="0"/>
              </a:rPr>
              <a:t>government scholarship</a:t>
            </a:r>
            <a:endParaRPr lang="ru-RU" sz="1400" dirty="0">
              <a:solidFill>
                <a:srgbClr val="00B0F0"/>
              </a:solidFill>
              <a:latin typeface="Bahnschrift" panose="020B0502040204020203" pitchFamily="34" charset="0"/>
            </a:endParaRPr>
          </a:p>
        </p:txBody>
      </p:sp>
      <p:sp>
        <p:nvSpPr>
          <p:cNvPr id="21" name="Подзаголовок 2">
            <a:extLst>
              <a:ext uri="{FF2B5EF4-FFF2-40B4-BE49-F238E27FC236}">
                <a16:creationId xmlns:a16="http://schemas.microsoft.com/office/drawing/2014/main" id="{D1CFABEB-DFAF-C207-A95C-709FAFD68C44}"/>
              </a:ext>
            </a:extLst>
          </p:cNvPr>
          <p:cNvSpPr txBox="1">
            <a:spLocks/>
          </p:cNvSpPr>
          <p:nvPr/>
        </p:nvSpPr>
        <p:spPr>
          <a:xfrm>
            <a:off x="1420881" y="5991593"/>
            <a:ext cx="988593" cy="271988"/>
          </a:xfrm>
          <a:prstGeom prst="rect">
            <a:avLst/>
          </a:prstGeom>
        </p:spPr>
        <p:txBody>
          <a:bodyPr vert="horz" wrap="square" lIns="36000" tIns="36000" rIns="72000" bIns="36000" rtlCol="0" anchor="ctr" anchorCtr="0">
            <a:sp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ctr"/>
            <a:r>
              <a:rPr lang="uz-Latn-UZ" sz="1400" dirty="0">
                <a:solidFill>
                  <a:srgbClr val="00B0F0"/>
                </a:solidFill>
                <a:latin typeface="Bahnschrift" panose="020B0502040204020203" pitchFamily="34" charset="0"/>
              </a:rPr>
              <a:t>tuition</a:t>
            </a:r>
            <a:r>
              <a:rPr lang="uz-Latn-UZ" sz="1400" dirty="0"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 </a:t>
            </a:r>
            <a:r>
              <a:rPr lang="uz-Latn-UZ" sz="1400" dirty="0">
                <a:solidFill>
                  <a:srgbClr val="00B0F0"/>
                </a:solidFill>
                <a:latin typeface="Bahnschrift" panose="020B0502040204020203" pitchFamily="34" charset="0"/>
              </a:rPr>
              <a:t>fee</a:t>
            </a:r>
            <a:endParaRPr lang="ru-RU" sz="1400" dirty="0">
              <a:solidFill>
                <a:srgbClr val="00B0F0"/>
              </a:solidFill>
              <a:latin typeface="Bahnschrift" panose="020B0502040204020203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167633" y="2806698"/>
            <a:ext cx="6700888" cy="5698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07000"/>
              </a:lnSpc>
              <a:spcAft>
                <a:spcPts val="0"/>
              </a:spcAft>
            </a:pPr>
            <a:endParaRPr lang="uz-Cyrl-UZ" sz="1400" b="1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49580" algn="just">
              <a:lnSpc>
                <a:spcPct val="107000"/>
              </a:lnSpc>
              <a:spcAft>
                <a:spcPts val="0"/>
              </a:spcAft>
            </a:pPr>
            <a:r>
              <a:rPr lang="en-US" sz="1500" dirty="0">
                <a:solidFill>
                  <a:srgbClr val="000000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 additional </a:t>
            </a:r>
            <a:r>
              <a:rPr lang="en-US" sz="1500" dirty="0">
                <a:solidFill>
                  <a:srgbClr val="00B0F0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2,000 </a:t>
            </a:r>
            <a:r>
              <a:rPr lang="en-US" sz="1500" dirty="0">
                <a:solidFill>
                  <a:srgbClr val="000000"/>
                </a:solidFill>
                <a:latin typeface="Bahnschrift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state grants were allocated for women.</a:t>
            </a:r>
            <a:endParaRPr lang="ru-RU" sz="1500" dirty="0">
              <a:latin typeface="Bahnschrift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331925" y="3875817"/>
            <a:ext cx="6372304" cy="833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57188" algn="just">
              <a:lnSpc>
                <a:spcPct val="107000"/>
              </a:lnSpc>
              <a:spcBef>
                <a:spcPts val="600"/>
              </a:spcBef>
            </a:pPr>
            <a:r>
              <a:rPr lang="en-US" sz="1500" dirty="0"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 women who have </a:t>
            </a:r>
            <a:r>
              <a:rPr lang="en-US" sz="1500" dirty="0">
                <a:solidFill>
                  <a:srgbClr val="00B0F0"/>
                </a:solidFill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5 years </a:t>
            </a:r>
            <a:r>
              <a:rPr lang="en-US" sz="1500" dirty="0"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of work experience, but do not have higher education, </a:t>
            </a:r>
            <a:r>
              <a:rPr lang="en-US" sz="1500" dirty="0">
                <a:solidFill>
                  <a:srgbClr val="00B0F0"/>
                </a:solidFill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500</a:t>
            </a:r>
            <a:r>
              <a:rPr lang="en-US" sz="1500" dirty="0"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 additional admission quotas on the basis of basic payment contract have been allocated annually.</a:t>
            </a:r>
            <a:r>
              <a:rPr lang="uz-Cyrl-UZ" sz="1500" dirty="0"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ru-RU" sz="1500" dirty="0">
              <a:latin typeface="Bahnschrift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315114" y="5217343"/>
            <a:ext cx="6343391" cy="108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57188" algn="just">
              <a:lnSpc>
                <a:spcPct val="107000"/>
              </a:lnSpc>
              <a:spcBef>
                <a:spcPts val="600"/>
              </a:spcBef>
            </a:pPr>
            <a:r>
              <a:rPr lang="en-US" sz="1500" dirty="0">
                <a:solidFill>
                  <a:srgbClr val="000000"/>
                </a:solidFill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amount of the </a:t>
            </a:r>
            <a:r>
              <a:rPr lang="en-US" sz="1500" dirty="0" smtClean="0">
                <a:solidFill>
                  <a:srgbClr val="00B0F0"/>
                </a:solidFill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tuition fee </a:t>
            </a:r>
            <a:r>
              <a:rPr lang="en-US" sz="1500" dirty="0">
                <a:solidFill>
                  <a:srgbClr val="000000"/>
                </a:solidFill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of the women admitted to the studentship on the basis of the basic fee-contract within the parameters of admission to the master's degree is covered by the state budget funds.</a:t>
            </a:r>
            <a:endParaRPr lang="ru-RU" sz="1500" dirty="0">
              <a:solidFill>
                <a:prstClr val="black"/>
              </a:solidFill>
              <a:latin typeface="Bahnschrift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315114" y="828030"/>
            <a:ext cx="673451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For applicants with disabilities, admission parameters based on an additional state grant of </a:t>
            </a:r>
            <a:r>
              <a:rPr lang="en-US" sz="15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percent 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compared to the general admission parameters have been established.</a:t>
            </a:r>
            <a:endParaRPr lang="ru-RU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315114" y="1983794"/>
            <a:ext cx="6700888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57188" algn="just"/>
            <a:r>
              <a:rPr lang="en-US" sz="1500" dirty="0">
                <a:latin typeface="Bahnschrift" panose="020B0502040204020203" pitchFamily="34" charset="0"/>
              </a:rPr>
              <a:t>Admission parameters based on an additional state grant of </a:t>
            </a:r>
            <a:r>
              <a:rPr lang="en-US" sz="1500" dirty="0">
                <a:solidFill>
                  <a:srgbClr val="00B0F0"/>
                </a:solidFill>
                <a:latin typeface="Bahnschrift" panose="020B0502040204020203" pitchFamily="34" charset="0"/>
              </a:rPr>
              <a:t>1 percent </a:t>
            </a:r>
            <a:r>
              <a:rPr lang="en-US" sz="1500" dirty="0">
                <a:latin typeface="Bahnschrift" panose="020B0502040204020203" pitchFamily="34" charset="0"/>
              </a:rPr>
              <a:t>compared to the general admission parameters for orphans have been established.</a:t>
            </a:r>
            <a:endParaRPr lang="ru-RU" sz="1500" dirty="0">
              <a:latin typeface="Bahnschrift" panose="020B0502040204020203" pitchFamily="34" charset="0"/>
            </a:endParaRPr>
          </a:p>
        </p:txBody>
      </p:sp>
      <p:grpSp>
        <p:nvGrpSpPr>
          <p:cNvPr id="27" name="Группа 26">
            <a:extLst>
              <a:ext uri="{FF2B5EF4-FFF2-40B4-BE49-F238E27FC236}">
                <a16:creationId xmlns:a16="http://schemas.microsoft.com/office/drawing/2014/main" id="{3464B84F-FB1D-4C11-98DB-783CD6C33A19}"/>
              </a:ext>
            </a:extLst>
          </p:cNvPr>
          <p:cNvGrpSpPr>
            <a:grpSpLocks/>
          </p:cNvGrpSpPr>
          <p:nvPr/>
        </p:nvGrpSpPr>
        <p:grpSpPr bwMode="auto">
          <a:xfrm>
            <a:off x="-2" y="-1"/>
            <a:ext cx="12192001" cy="575105"/>
            <a:chOff x="2179793" y="6883"/>
            <a:chExt cx="9269234" cy="716148"/>
          </a:xfrm>
          <a:solidFill>
            <a:srgbClr val="3FC793"/>
          </a:solidFill>
        </p:grpSpPr>
        <p:sp>
          <p:nvSpPr>
            <p:cNvPr id="28" name="Прямоугольник 27">
              <a:extLst>
                <a:ext uri="{FF2B5EF4-FFF2-40B4-BE49-F238E27FC236}">
                  <a16:creationId xmlns:a16="http://schemas.microsoft.com/office/drawing/2014/main" id="{C159D87A-07B7-47AF-8C77-328A3ED1F5EF}"/>
                </a:ext>
              </a:extLst>
            </p:cNvPr>
            <p:cNvSpPr/>
            <p:nvPr/>
          </p:nvSpPr>
          <p:spPr>
            <a:xfrm flipH="1">
              <a:off x="2179793" y="6883"/>
              <a:ext cx="9269234" cy="7161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77615">
                <a:defRPr/>
              </a:pPr>
              <a:endParaRPr lang="ru-RU" sz="1038" dirty="0">
                <a:solidFill>
                  <a:prstClr val="white"/>
                </a:solidFill>
                <a:latin typeface="Bahnschrift" panose="020B0502040204020203" pitchFamily="34" charset="0"/>
              </a:endParaRPr>
            </a:p>
          </p:txBody>
        </p:sp>
        <p:sp>
          <p:nvSpPr>
            <p:cNvPr id="29" name="Прямоугольник 112">
              <a:extLst>
                <a:ext uri="{FF2B5EF4-FFF2-40B4-BE49-F238E27FC236}">
                  <a16:creationId xmlns:a16="http://schemas.microsoft.com/office/drawing/2014/main" id="{379C1042-9E6B-4A69-B756-AE84434178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6307" y="148144"/>
              <a:ext cx="8006680" cy="525702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marL="228600" indent="-228600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indent="0" algn="ctr">
                <a:lnSpc>
                  <a:spcPct val="120000"/>
                </a:lnSpc>
                <a:buNone/>
              </a:pPr>
              <a:r>
                <a:rPr lang="en-US" sz="2000" b="1" dirty="0" smtClean="0">
                  <a:solidFill>
                    <a:schemeClr val="bg1"/>
                  </a:solidFill>
                  <a:latin typeface="Bahnschrift" panose="020B0502040204020203" pitchFamily="34" charset="0"/>
                  <a:ea typeface="Microsoft JhengHei UI Light" panose="020B0304030504040204" pitchFamily="34" charset="-120"/>
                  <a:cs typeface="Arial" panose="020B0604020202020204" pitchFamily="34" charset="0"/>
                </a:rPr>
                <a:t>SOCIAL PROTECTION</a:t>
              </a:r>
              <a:endParaRPr lang="en-US" sz="2000" b="1" dirty="0">
                <a:solidFill>
                  <a:schemeClr val="bg1"/>
                </a:solidFill>
                <a:latin typeface="Bahnschrift" panose="020B0502040204020203" pitchFamily="34" charset="0"/>
                <a:ea typeface="Microsoft JhengHei UI Light" panose="020B0304030504040204" pitchFamily="34" charset="-12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59475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>
            <a:extLst>
              <a:ext uri="{FF2B5EF4-FFF2-40B4-BE49-F238E27FC236}">
                <a16:creationId xmlns:a16="http://schemas.microsoft.com/office/drawing/2014/main" id="{C4820790-9BAB-42C9-370A-811F6947E5DB}"/>
              </a:ext>
            </a:extLst>
          </p:cNvPr>
          <p:cNvSpPr txBox="1">
            <a:spLocks/>
          </p:cNvSpPr>
          <p:nvPr/>
        </p:nvSpPr>
        <p:spPr>
          <a:xfrm>
            <a:off x="258117" y="962025"/>
            <a:ext cx="11676460" cy="5584396"/>
          </a:xfrm>
          <a:prstGeom prst="rect">
            <a:avLst/>
          </a:prstGeom>
          <a:solidFill>
            <a:schemeClr val="bg1"/>
          </a:solidFill>
          <a:ln w="12700">
            <a:gradFill>
              <a:gsLst>
                <a:gs pos="0">
                  <a:srgbClr val="3399FF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algn="just" defTabSz="685800">
              <a:defRPr sz="850" kern="10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defRPr>
            </a:lvl1pPr>
            <a:lvl2pPr marL="3429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/>
            </a:lvl2pPr>
            <a:lvl3pPr marL="6858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/>
            </a:lvl3pPr>
            <a:lvl4pPr marL="10287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4pPr>
            <a:lvl5pPr marL="13716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5pPr>
            <a:lvl6pPr marL="17145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6pPr>
            <a:lvl7pPr marL="20574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7pPr>
            <a:lvl8pPr marL="24003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8pPr>
            <a:lvl9pPr marL="27432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9pPr>
          </a:lstStyle>
          <a:p>
            <a:endParaRPr lang="ru-RU" sz="800" dirty="0">
              <a:latin typeface="Bahnschrift" panose="020B0502040204020203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7FAACC0-F1F5-E0A5-D8D2-F2A6510C5327}"/>
              </a:ext>
            </a:extLst>
          </p:cNvPr>
          <p:cNvSpPr txBox="1">
            <a:spLocks/>
          </p:cNvSpPr>
          <p:nvPr/>
        </p:nvSpPr>
        <p:spPr>
          <a:xfrm>
            <a:off x="1350514" y="1848373"/>
            <a:ext cx="4676405" cy="571301"/>
          </a:xfrm>
          <a:prstGeom prst="rect">
            <a:avLst/>
          </a:prstGeom>
        </p:spPr>
        <p:txBody>
          <a:bodyPr wrap="square" lIns="72000" tIns="36000" rIns="72000" bIns="36000" anchor="ctr" anchorCtr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1800" b="1" dirty="0" smtClean="0">
                <a:latin typeface="Bahnschrift" panose="020B0502040204020203" pitchFamily="34" charset="0"/>
              </a:rPr>
              <a:t>Prepared for international accreditation - </a:t>
            </a:r>
            <a:r>
              <a:rPr lang="en-US" sz="1800" b="1" dirty="0" smtClean="0">
                <a:solidFill>
                  <a:srgbClr val="C00000"/>
                </a:solidFill>
                <a:latin typeface="Bahnschrift" panose="020B0502040204020203" pitchFamily="34" charset="0"/>
              </a:rPr>
              <a:t>6</a:t>
            </a:r>
            <a:r>
              <a:rPr lang="en-US" sz="1800" b="1" dirty="0" smtClean="0">
                <a:latin typeface="Bahnschrift" panose="020B0502040204020203" pitchFamily="34" charset="0"/>
              </a:rPr>
              <a:t> higher education institutions</a:t>
            </a:r>
            <a:endParaRPr lang="ru-RU" sz="1800" b="1" dirty="0">
              <a:latin typeface="Bahnschrift" panose="020B0502040204020203" pitchFamily="34" charset="0"/>
            </a:endParaRPr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C08E83C3-AA8E-B3C3-93F6-F2BE3D17B0FB}"/>
              </a:ext>
            </a:extLst>
          </p:cNvPr>
          <p:cNvSpPr txBox="1">
            <a:spLocks/>
          </p:cNvSpPr>
          <p:nvPr/>
        </p:nvSpPr>
        <p:spPr>
          <a:xfrm>
            <a:off x="1402861" y="2967776"/>
            <a:ext cx="4697504" cy="1319198"/>
          </a:xfrm>
          <a:prstGeom prst="rect">
            <a:avLst/>
          </a:prstGeom>
        </p:spPr>
        <p:txBody>
          <a:bodyPr vert="horz" wrap="square" lIns="72000" tIns="36000" rIns="72000" bIns="36000" rtlCol="0" anchor="ctr" anchorCtr="0">
            <a:sp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</a:pPr>
            <a:r>
              <a:rPr lang="en-US" b="1" dirty="0">
                <a:latin typeface="Bahnschrift" panose="020B0502040204020203" pitchFamily="34" charset="0"/>
              </a:rPr>
              <a:t>International conferences were held – 2</a:t>
            </a:r>
          </a:p>
          <a:p>
            <a:pPr algn="just">
              <a:spcBef>
                <a:spcPts val="0"/>
              </a:spcBef>
            </a:pPr>
            <a:r>
              <a:rPr lang="en-US" b="1" dirty="0">
                <a:latin typeface="Bahnschrift" panose="020B0502040204020203" pitchFamily="34" charset="0"/>
              </a:rPr>
              <a:t>Forum on "Improving the quality assurance system in higher </a:t>
            </a:r>
            <a:r>
              <a:rPr lang="en-US" b="1" dirty="0" smtClean="0">
                <a:latin typeface="Bahnschrift" panose="020B0502040204020203" pitchFamily="34" charset="0"/>
              </a:rPr>
              <a:t>education“ Conference </a:t>
            </a:r>
            <a:r>
              <a:rPr lang="en-US" b="1" dirty="0">
                <a:latin typeface="Bahnschrift" panose="020B0502040204020203" pitchFamily="34" charset="0"/>
              </a:rPr>
              <a:t>on "Role of quality of education in economic transformation of society"</a:t>
            </a:r>
            <a:endParaRPr lang="ru-RU" b="1" dirty="0">
              <a:latin typeface="Bahnschrift" panose="020B0502040204020203" pitchFamily="34" charset="0"/>
            </a:endParaRPr>
          </a:p>
        </p:txBody>
      </p:sp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6C65A927-A5B7-0D41-3D4C-96D6F15E01CB}"/>
              </a:ext>
            </a:extLst>
          </p:cNvPr>
          <p:cNvSpPr txBox="1">
            <a:spLocks/>
          </p:cNvSpPr>
          <p:nvPr/>
        </p:nvSpPr>
        <p:spPr>
          <a:xfrm>
            <a:off x="1402861" y="4661762"/>
            <a:ext cx="4617392" cy="820600"/>
          </a:xfrm>
          <a:prstGeom prst="rect">
            <a:avLst/>
          </a:prstGeom>
        </p:spPr>
        <p:txBody>
          <a:bodyPr vert="horz" wrap="square" lIns="72000" tIns="36000" rIns="72000" bIns="36000" rtlCol="0" anchor="ctr" anchorCtr="0">
            <a:sp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b="1" dirty="0">
                <a:latin typeface="Bahnschrift" panose="020B0502040204020203" pitchFamily="34" charset="0"/>
              </a:rPr>
              <a:t>Roundtable discussion on "Problems of improving the quality of higher education based on European standards“</a:t>
            </a:r>
            <a:endParaRPr lang="ru-RU" b="1" dirty="0">
              <a:latin typeface="Bahnschrift" panose="020B0502040204020203" pitchFamily="34" charset="0"/>
            </a:endParaRPr>
          </a:p>
        </p:txBody>
      </p:sp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751D127D-730C-AFFA-C712-ABC00483B601}"/>
              </a:ext>
            </a:extLst>
          </p:cNvPr>
          <p:cNvSpPr txBox="1">
            <a:spLocks/>
          </p:cNvSpPr>
          <p:nvPr/>
        </p:nvSpPr>
        <p:spPr>
          <a:xfrm>
            <a:off x="7296623" y="3249220"/>
            <a:ext cx="4507166" cy="820600"/>
          </a:xfrm>
          <a:prstGeom prst="rect">
            <a:avLst/>
          </a:prstGeom>
        </p:spPr>
        <p:txBody>
          <a:bodyPr vert="horz" wrap="square" lIns="72000" tIns="36000" rIns="72000" bIns="36000" rtlCol="0" anchor="ctr" anchorCtr="0">
            <a:sp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b="1" dirty="0" smtClean="0">
                <a:latin typeface="Bahnschrift" panose="020B0502040204020203" pitchFamily="34" charset="0"/>
              </a:rPr>
              <a:t>Monitoring </a:t>
            </a:r>
            <a:r>
              <a:rPr lang="en-US" b="1" dirty="0">
                <a:latin typeface="Bahnschrift" panose="020B0502040204020203" pitchFamily="34" charset="0"/>
              </a:rPr>
              <a:t>of the quality of education based on risk analysis was introduced in higher education institutions.</a:t>
            </a:r>
            <a:endParaRPr lang="ru-RU" b="1" dirty="0">
              <a:latin typeface="Bahnschrift" panose="020B0502040204020203" pitchFamily="34" charset="0"/>
            </a:endParaRP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7C6CDFDD-C101-F8C6-7AAE-10181B953F37}"/>
              </a:ext>
            </a:extLst>
          </p:cNvPr>
          <p:cNvSpPr txBox="1">
            <a:spLocks/>
          </p:cNvSpPr>
          <p:nvPr/>
        </p:nvSpPr>
        <p:spPr>
          <a:xfrm>
            <a:off x="7297141" y="4567090"/>
            <a:ext cx="4506648" cy="820600"/>
          </a:xfrm>
          <a:prstGeom prst="rect">
            <a:avLst/>
          </a:prstGeom>
        </p:spPr>
        <p:txBody>
          <a:bodyPr vert="horz" wrap="square" lIns="72000" tIns="36000" rIns="72000" bIns="36000" rtlCol="0" anchor="ctr" anchorCtr="0">
            <a:sp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b="1" dirty="0">
                <a:latin typeface="Bahnschrift" panose="020B0502040204020203" pitchFamily="34" charset="0"/>
              </a:rPr>
              <a:t>Criteria and indicators for determining the quality assurance in higher education institutions were developed</a:t>
            </a:r>
            <a:endParaRPr lang="ru-RU" b="1" dirty="0">
              <a:latin typeface="Bahnschrift" panose="020B0502040204020203" pitchFamily="34" charset="0"/>
            </a:endParaRPr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EF2C21D5-2E87-3309-C160-B9E6A587CC7F}"/>
              </a:ext>
            </a:extLst>
          </p:cNvPr>
          <p:cNvGrpSpPr/>
          <p:nvPr/>
        </p:nvGrpSpPr>
        <p:grpSpPr>
          <a:xfrm>
            <a:off x="388425" y="1723721"/>
            <a:ext cx="874898" cy="820604"/>
            <a:chOff x="104456" y="1033266"/>
            <a:chExt cx="439046" cy="425964"/>
          </a:xfrm>
        </p:grpSpPr>
        <p:sp>
          <p:nvSpPr>
            <p:cNvPr id="9" name="Прямоугольник: скругленные углы 82">
              <a:extLst>
                <a:ext uri="{FF2B5EF4-FFF2-40B4-BE49-F238E27FC236}">
                  <a16:creationId xmlns:a16="http://schemas.microsoft.com/office/drawing/2014/main" id="{3A7294A6-B7FC-5BE8-EF4C-2EF5DDF9A949}"/>
                </a:ext>
              </a:extLst>
            </p:cNvPr>
            <p:cNvSpPr/>
            <p:nvPr/>
          </p:nvSpPr>
          <p:spPr>
            <a:xfrm>
              <a:off x="104456" y="1033266"/>
              <a:ext cx="439046" cy="425964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solidFill>
                <a:schemeClr val="bg1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0" name="Group 198">
              <a:extLst>
                <a:ext uri="{FF2B5EF4-FFF2-40B4-BE49-F238E27FC236}">
                  <a16:creationId xmlns:a16="http://schemas.microsoft.com/office/drawing/2014/main" id="{AC374A30-807E-AFD8-1B3D-C371EF2CBE3B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161042" y="1083209"/>
              <a:ext cx="325874" cy="326078"/>
              <a:chOff x="3337" y="860"/>
              <a:chExt cx="1592" cy="1593"/>
            </a:xfrm>
            <a:solidFill>
              <a:schemeClr val="bg1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11" name="Freeform 200">
                <a:extLst>
                  <a:ext uri="{FF2B5EF4-FFF2-40B4-BE49-F238E27FC236}">
                    <a16:creationId xmlns:a16="http://schemas.microsoft.com/office/drawing/2014/main" id="{93AEB9D2-4FEC-77FF-D07F-16ED09FBD1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7" y="860"/>
                <a:ext cx="1133" cy="743"/>
              </a:xfrm>
              <a:custGeom>
                <a:avLst/>
                <a:gdLst>
                  <a:gd name="T0" fmla="*/ 2544 w 3399"/>
                  <a:gd name="T1" fmla="*/ 5 h 2228"/>
                  <a:gd name="T2" fmla="*/ 2828 w 3399"/>
                  <a:gd name="T3" fmla="*/ 45 h 2228"/>
                  <a:gd name="T4" fmla="*/ 3113 w 3399"/>
                  <a:gd name="T5" fmla="*/ 118 h 2228"/>
                  <a:gd name="T6" fmla="*/ 3399 w 3399"/>
                  <a:gd name="T7" fmla="*/ 222 h 2228"/>
                  <a:gd name="T8" fmla="*/ 3264 w 3399"/>
                  <a:gd name="T9" fmla="*/ 513 h 2228"/>
                  <a:gd name="T10" fmla="*/ 3065 w 3399"/>
                  <a:gd name="T11" fmla="*/ 601 h 2228"/>
                  <a:gd name="T12" fmla="*/ 2797 w 3399"/>
                  <a:gd name="T13" fmla="*/ 524 h 2228"/>
                  <a:gd name="T14" fmla="*/ 2532 w 3399"/>
                  <a:gd name="T15" fmla="*/ 484 h 2228"/>
                  <a:gd name="T16" fmla="*/ 2272 w 3399"/>
                  <a:gd name="T17" fmla="*/ 483 h 2228"/>
                  <a:gd name="T18" fmla="*/ 2019 w 3399"/>
                  <a:gd name="T19" fmla="*/ 516 h 2228"/>
                  <a:gd name="T20" fmla="*/ 1777 w 3399"/>
                  <a:gd name="T21" fmla="*/ 582 h 2228"/>
                  <a:gd name="T22" fmla="*/ 1547 w 3399"/>
                  <a:gd name="T23" fmla="*/ 678 h 2228"/>
                  <a:gd name="T24" fmla="*/ 1332 w 3399"/>
                  <a:gd name="T25" fmla="*/ 800 h 2228"/>
                  <a:gd name="T26" fmla="*/ 1136 w 3399"/>
                  <a:gd name="T27" fmla="*/ 949 h 2228"/>
                  <a:gd name="T28" fmla="*/ 960 w 3399"/>
                  <a:gd name="T29" fmla="*/ 1119 h 2228"/>
                  <a:gd name="T30" fmla="*/ 807 w 3399"/>
                  <a:gd name="T31" fmla="*/ 1311 h 2228"/>
                  <a:gd name="T32" fmla="*/ 679 w 3399"/>
                  <a:gd name="T33" fmla="*/ 1519 h 2228"/>
                  <a:gd name="T34" fmla="*/ 580 w 3399"/>
                  <a:gd name="T35" fmla="*/ 1743 h 2228"/>
                  <a:gd name="T36" fmla="*/ 512 w 3399"/>
                  <a:gd name="T37" fmla="*/ 1981 h 2228"/>
                  <a:gd name="T38" fmla="*/ 475 w 3399"/>
                  <a:gd name="T39" fmla="*/ 2228 h 2228"/>
                  <a:gd name="T40" fmla="*/ 162 w 3399"/>
                  <a:gd name="T41" fmla="*/ 2202 h 2228"/>
                  <a:gd name="T42" fmla="*/ 20 w 3399"/>
                  <a:gd name="T43" fmla="*/ 2046 h 2228"/>
                  <a:gd name="T44" fmla="*/ 78 w 3399"/>
                  <a:gd name="T45" fmla="*/ 1777 h 2228"/>
                  <a:gd name="T46" fmla="*/ 160 w 3399"/>
                  <a:gd name="T47" fmla="*/ 1524 h 2228"/>
                  <a:gd name="T48" fmla="*/ 264 w 3399"/>
                  <a:gd name="T49" fmla="*/ 1285 h 2228"/>
                  <a:gd name="T50" fmla="*/ 394 w 3399"/>
                  <a:gd name="T51" fmla="*/ 1062 h 2228"/>
                  <a:gd name="T52" fmla="*/ 548 w 3399"/>
                  <a:gd name="T53" fmla="*/ 857 h 2228"/>
                  <a:gd name="T54" fmla="*/ 728 w 3399"/>
                  <a:gd name="T55" fmla="*/ 668 h 2228"/>
                  <a:gd name="T56" fmla="*/ 934 w 3399"/>
                  <a:gd name="T57" fmla="*/ 496 h 2228"/>
                  <a:gd name="T58" fmla="*/ 1165 w 3399"/>
                  <a:gd name="T59" fmla="*/ 342 h 2228"/>
                  <a:gd name="T60" fmla="*/ 1435 w 3399"/>
                  <a:gd name="T61" fmla="*/ 200 h 2228"/>
                  <a:gd name="T62" fmla="*/ 1709 w 3399"/>
                  <a:gd name="T63" fmla="*/ 97 h 2228"/>
                  <a:gd name="T64" fmla="*/ 1985 w 3399"/>
                  <a:gd name="T65" fmla="*/ 32 h 2228"/>
                  <a:gd name="T66" fmla="*/ 2263 w 3399"/>
                  <a:gd name="T67" fmla="*/ 1 h 2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3399" h="2228">
                    <a:moveTo>
                      <a:pt x="2403" y="0"/>
                    </a:moveTo>
                    <a:lnTo>
                      <a:pt x="2544" y="5"/>
                    </a:lnTo>
                    <a:lnTo>
                      <a:pt x="2685" y="21"/>
                    </a:lnTo>
                    <a:lnTo>
                      <a:pt x="2828" y="45"/>
                    </a:lnTo>
                    <a:lnTo>
                      <a:pt x="2970" y="77"/>
                    </a:lnTo>
                    <a:lnTo>
                      <a:pt x="3113" y="118"/>
                    </a:lnTo>
                    <a:lnTo>
                      <a:pt x="3255" y="166"/>
                    </a:lnTo>
                    <a:lnTo>
                      <a:pt x="3399" y="222"/>
                    </a:lnTo>
                    <a:lnTo>
                      <a:pt x="3331" y="371"/>
                    </a:lnTo>
                    <a:lnTo>
                      <a:pt x="3264" y="513"/>
                    </a:lnTo>
                    <a:lnTo>
                      <a:pt x="3197" y="656"/>
                    </a:lnTo>
                    <a:lnTo>
                      <a:pt x="3065" y="601"/>
                    </a:lnTo>
                    <a:lnTo>
                      <a:pt x="2931" y="557"/>
                    </a:lnTo>
                    <a:lnTo>
                      <a:pt x="2797" y="524"/>
                    </a:lnTo>
                    <a:lnTo>
                      <a:pt x="2663" y="499"/>
                    </a:lnTo>
                    <a:lnTo>
                      <a:pt x="2532" y="484"/>
                    </a:lnTo>
                    <a:lnTo>
                      <a:pt x="2401" y="478"/>
                    </a:lnTo>
                    <a:lnTo>
                      <a:pt x="2272" y="483"/>
                    </a:lnTo>
                    <a:lnTo>
                      <a:pt x="2144" y="494"/>
                    </a:lnTo>
                    <a:lnTo>
                      <a:pt x="2019" y="516"/>
                    </a:lnTo>
                    <a:lnTo>
                      <a:pt x="1897" y="545"/>
                    </a:lnTo>
                    <a:lnTo>
                      <a:pt x="1777" y="582"/>
                    </a:lnTo>
                    <a:lnTo>
                      <a:pt x="1659" y="625"/>
                    </a:lnTo>
                    <a:lnTo>
                      <a:pt x="1547" y="678"/>
                    </a:lnTo>
                    <a:lnTo>
                      <a:pt x="1437" y="736"/>
                    </a:lnTo>
                    <a:lnTo>
                      <a:pt x="1332" y="800"/>
                    </a:lnTo>
                    <a:lnTo>
                      <a:pt x="1232" y="871"/>
                    </a:lnTo>
                    <a:lnTo>
                      <a:pt x="1136" y="949"/>
                    </a:lnTo>
                    <a:lnTo>
                      <a:pt x="1046" y="1032"/>
                    </a:lnTo>
                    <a:lnTo>
                      <a:pt x="960" y="1119"/>
                    </a:lnTo>
                    <a:lnTo>
                      <a:pt x="880" y="1212"/>
                    </a:lnTo>
                    <a:lnTo>
                      <a:pt x="807" y="1311"/>
                    </a:lnTo>
                    <a:lnTo>
                      <a:pt x="739" y="1413"/>
                    </a:lnTo>
                    <a:lnTo>
                      <a:pt x="679" y="1519"/>
                    </a:lnTo>
                    <a:lnTo>
                      <a:pt x="625" y="1630"/>
                    </a:lnTo>
                    <a:lnTo>
                      <a:pt x="580" y="1743"/>
                    </a:lnTo>
                    <a:lnTo>
                      <a:pt x="541" y="1861"/>
                    </a:lnTo>
                    <a:lnTo>
                      <a:pt x="512" y="1981"/>
                    </a:lnTo>
                    <a:lnTo>
                      <a:pt x="490" y="2103"/>
                    </a:lnTo>
                    <a:lnTo>
                      <a:pt x="475" y="2228"/>
                    </a:lnTo>
                    <a:lnTo>
                      <a:pt x="320" y="2215"/>
                    </a:lnTo>
                    <a:lnTo>
                      <a:pt x="162" y="2202"/>
                    </a:lnTo>
                    <a:lnTo>
                      <a:pt x="0" y="2187"/>
                    </a:lnTo>
                    <a:lnTo>
                      <a:pt x="20" y="2046"/>
                    </a:lnTo>
                    <a:lnTo>
                      <a:pt x="46" y="1909"/>
                    </a:lnTo>
                    <a:lnTo>
                      <a:pt x="78" y="1777"/>
                    </a:lnTo>
                    <a:lnTo>
                      <a:pt x="116" y="1649"/>
                    </a:lnTo>
                    <a:lnTo>
                      <a:pt x="160" y="1524"/>
                    </a:lnTo>
                    <a:lnTo>
                      <a:pt x="209" y="1401"/>
                    </a:lnTo>
                    <a:lnTo>
                      <a:pt x="264" y="1285"/>
                    </a:lnTo>
                    <a:lnTo>
                      <a:pt x="325" y="1171"/>
                    </a:lnTo>
                    <a:lnTo>
                      <a:pt x="394" y="1062"/>
                    </a:lnTo>
                    <a:lnTo>
                      <a:pt x="468" y="957"/>
                    </a:lnTo>
                    <a:lnTo>
                      <a:pt x="548" y="857"/>
                    </a:lnTo>
                    <a:lnTo>
                      <a:pt x="635" y="761"/>
                    </a:lnTo>
                    <a:lnTo>
                      <a:pt x="728" y="668"/>
                    </a:lnTo>
                    <a:lnTo>
                      <a:pt x="827" y="580"/>
                    </a:lnTo>
                    <a:lnTo>
                      <a:pt x="934" y="496"/>
                    </a:lnTo>
                    <a:lnTo>
                      <a:pt x="1047" y="417"/>
                    </a:lnTo>
                    <a:lnTo>
                      <a:pt x="1165" y="342"/>
                    </a:lnTo>
                    <a:lnTo>
                      <a:pt x="1300" y="266"/>
                    </a:lnTo>
                    <a:lnTo>
                      <a:pt x="1435" y="200"/>
                    </a:lnTo>
                    <a:lnTo>
                      <a:pt x="1572" y="145"/>
                    </a:lnTo>
                    <a:lnTo>
                      <a:pt x="1709" y="97"/>
                    </a:lnTo>
                    <a:lnTo>
                      <a:pt x="1847" y="59"/>
                    </a:lnTo>
                    <a:lnTo>
                      <a:pt x="1985" y="32"/>
                    </a:lnTo>
                    <a:lnTo>
                      <a:pt x="2124" y="11"/>
                    </a:lnTo>
                    <a:lnTo>
                      <a:pt x="2263" y="1"/>
                    </a:lnTo>
                    <a:lnTo>
                      <a:pt x="240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/>
              </a:p>
            </p:txBody>
          </p:sp>
          <p:sp>
            <p:nvSpPr>
              <p:cNvPr id="12" name="Freeform 201">
                <a:extLst>
                  <a:ext uri="{FF2B5EF4-FFF2-40B4-BE49-F238E27FC236}">
                    <a16:creationId xmlns:a16="http://schemas.microsoft.com/office/drawing/2014/main" id="{DA94832C-6CF9-25D9-A41F-2A4A9F7247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88" y="1520"/>
                <a:ext cx="741" cy="930"/>
              </a:xfrm>
              <a:custGeom>
                <a:avLst/>
                <a:gdLst>
                  <a:gd name="T0" fmla="*/ 2189 w 2223"/>
                  <a:gd name="T1" fmla="*/ 0 h 2790"/>
                  <a:gd name="T2" fmla="*/ 2208 w 2223"/>
                  <a:gd name="T3" fmla="*/ 147 h 2790"/>
                  <a:gd name="T4" fmla="*/ 2220 w 2223"/>
                  <a:gd name="T5" fmla="*/ 292 h 2790"/>
                  <a:gd name="T6" fmla="*/ 2223 w 2223"/>
                  <a:gd name="T7" fmla="*/ 433 h 2790"/>
                  <a:gd name="T8" fmla="*/ 2218 w 2223"/>
                  <a:gd name="T9" fmla="*/ 572 h 2790"/>
                  <a:gd name="T10" fmla="*/ 2205 w 2223"/>
                  <a:gd name="T11" fmla="*/ 708 h 2790"/>
                  <a:gd name="T12" fmla="*/ 2186 w 2223"/>
                  <a:gd name="T13" fmla="*/ 841 h 2790"/>
                  <a:gd name="T14" fmla="*/ 2159 w 2223"/>
                  <a:gd name="T15" fmla="*/ 970 h 2790"/>
                  <a:gd name="T16" fmla="*/ 2125 w 2223"/>
                  <a:gd name="T17" fmla="*/ 1097 h 2790"/>
                  <a:gd name="T18" fmla="*/ 2086 w 2223"/>
                  <a:gd name="T19" fmla="*/ 1219 h 2790"/>
                  <a:gd name="T20" fmla="*/ 2039 w 2223"/>
                  <a:gd name="T21" fmla="*/ 1339 h 2790"/>
                  <a:gd name="T22" fmla="*/ 1987 w 2223"/>
                  <a:gd name="T23" fmla="*/ 1455 h 2790"/>
                  <a:gd name="T24" fmla="*/ 1929 w 2223"/>
                  <a:gd name="T25" fmla="*/ 1566 h 2790"/>
                  <a:gd name="T26" fmla="*/ 1866 w 2223"/>
                  <a:gd name="T27" fmla="*/ 1673 h 2790"/>
                  <a:gd name="T28" fmla="*/ 1798 w 2223"/>
                  <a:gd name="T29" fmla="*/ 1778 h 2790"/>
                  <a:gd name="T30" fmla="*/ 1725 w 2223"/>
                  <a:gd name="T31" fmla="*/ 1877 h 2790"/>
                  <a:gd name="T32" fmla="*/ 1646 w 2223"/>
                  <a:gd name="T33" fmla="*/ 1972 h 2790"/>
                  <a:gd name="T34" fmla="*/ 1565 w 2223"/>
                  <a:gd name="T35" fmla="*/ 2062 h 2790"/>
                  <a:gd name="T36" fmla="*/ 1481 w 2223"/>
                  <a:gd name="T37" fmla="*/ 2148 h 2790"/>
                  <a:gd name="T38" fmla="*/ 1390 w 2223"/>
                  <a:gd name="T39" fmla="*/ 2229 h 2790"/>
                  <a:gd name="T40" fmla="*/ 1299 w 2223"/>
                  <a:gd name="T41" fmla="*/ 2305 h 2790"/>
                  <a:gd name="T42" fmla="*/ 1203 w 2223"/>
                  <a:gd name="T43" fmla="*/ 2376 h 2790"/>
                  <a:gd name="T44" fmla="*/ 1105 w 2223"/>
                  <a:gd name="T45" fmla="*/ 2442 h 2790"/>
                  <a:gd name="T46" fmla="*/ 1005 w 2223"/>
                  <a:gd name="T47" fmla="*/ 2503 h 2790"/>
                  <a:gd name="T48" fmla="*/ 903 w 2223"/>
                  <a:gd name="T49" fmla="*/ 2558 h 2790"/>
                  <a:gd name="T50" fmla="*/ 798 w 2223"/>
                  <a:gd name="T51" fmla="*/ 2608 h 2790"/>
                  <a:gd name="T52" fmla="*/ 692 w 2223"/>
                  <a:gd name="T53" fmla="*/ 2651 h 2790"/>
                  <a:gd name="T54" fmla="*/ 584 w 2223"/>
                  <a:gd name="T55" fmla="*/ 2691 h 2790"/>
                  <a:gd name="T56" fmla="*/ 477 w 2223"/>
                  <a:gd name="T57" fmla="*/ 2723 h 2790"/>
                  <a:gd name="T58" fmla="*/ 368 w 2223"/>
                  <a:gd name="T59" fmla="*/ 2749 h 2790"/>
                  <a:gd name="T60" fmla="*/ 259 w 2223"/>
                  <a:gd name="T61" fmla="*/ 2769 h 2790"/>
                  <a:gd name="T62" fmla="*/ 150 w 2223"/>
                  <a:gd name="T63" fmla="*/ 2782 h 2790"/>
                  <a:gd name="T64" fmla="*/ 40 w 2223"/>
                  <a:gd name="T65" fmla="*/ 2790 h 2790"/>
                  <a:gd name="T66" fmla="*/ 20 w 2223"/>
                  <a:gd name="T67" fmla="*/ 2558 h 2790"/>
                  <a:gd name="T68" fmla="*/ 0 w 2223"/>
                  <a:gd name="T69" fmla="*/ 2324 h 2790"/>
                  <a:gd name="T70" fmla="*/ 126 w 2223"/>
                  <a:gd name="T71" fmla="*/ 2306 h 2790"/>
                  <a:gd name="T72" fmla="*/ 248 w 2223"/>
                  <a:gd name="T73" fmla="*/ 2283 h 2790"/>
                  <a:gd name="T74" fmla="*/ 368 w 2223"/>
                  <a:gd name="T75" fmla="*/ 2253 h 2790"/>
                  <a:gd name="T76" fmla="*/ 483 w 2223"/>
                  <a:gd name="T77" fmla="*/ 2216 h 2790"/>
                  <a:gd name="T78" fmla="*/ 595 w 2223"/>
                  <a:gd name="T79" fmla="*/ 2173 h 2790"/>
                  <a:gd name="T80" fmla="*/ 702 w 2223"/>
                  <a:gd name="T81" fmla="*/ 2123 h 2790"/>
                  <a:gd name="T82" fmla="*/ 806 w 2223"/>
                  <a:gd name="T83" fmla="*/ 2066 h 2790"/>
                  <a:gd name="T84" fmla="*/ 906 w 2223"/>
                  <a:gd name="T85" fmla="*/ 2002 h 2790"/>
                  <a:gd name="T86" fmla="*/ 1002 w 2223"/>
                  <a:gd name="T87" fmla="*/ 1932 h 2790"/>
                  <a:gd name="T88" fmla="*/ 1094 w 2223"/>
                  <a:gd name="T89" fmla="*/ 1855 h 2790"/>
                  <a:gd name="T90" fmla="*/ 1182 w 2223"/>
                  <a:gd name="T91" fmla="*/ 1772 h 2790"/>
                  <a:gd name="T92" fmla="*/ 1267 w 2223"/>
                  <a:gd name="T93" fmla="*/ 1681 h 2790"/>
                  <a:gd name="T94" fmla="*/ 1347 w 2223"/>
                  <a:gd name="T95" fmla="*/ 1583 h 2790"/>
                  <a:gd name="T96" fmla="*/ 1422 w 2223"/>
                  <a:gd name="T97" fmla="*/ 1481 h 2790"/>
                  <a:gd name="T98" fmla="*/ 1488 w 2223"/>
                  <a:gd name="T99" fmla="*/ 1376 h 2790"/>
                  <a:gd name="T100" fmla="*/ 1548 w 2223"/>
                  <a:gd name="T101" fmla="*/ 1269 h 2790"/>
                  <a:gd name="T102" fmla="*/ 1598 w 2223"/>
                  <a:gd name="T103" fmla="*/ 1160 h 2790"/>
                  <a:gd name="T104" fmla="*/ 1642 w 2223"/>
                  <a:gd name="T105" fmla="*/ 1047 h 2790"/>
                  <a:gd name="T106" fmla="*/ 1677 w 2223"/>
                  <a:gd name="T107" fmla="*/ 934 h 2790"/>
                  <a:gd name="T108" fmla="*/ 1706 w 2223"/>
                  <a:gd name="T109" fmla="*/ 819 h 2790"/>
                  <a:gd name="T110" fmla="*/ 1726 w 2223"/>
                  <a:gd name="T111" fmla="*/ 701 h 2790"/>
                  <a:gd name="T112" fmla="*/ 1740 w 2223"/>
                  <a:gd name="T113" fmla="*/ 582 h 2790"/>
                  <a:gd name="T114" fmla="*/ 1745 w 2223"/>
                  <a:gd name="T115" fmla="*/ 459 h 2790"/>
                  <a:gd name="T116" fmla="*/ 1744 w 2223"/>
                  <a:gd name="T117" fmla="*/ 336 h 2790"/>
                  <a:gd name="T118" fmla="*/ 1735 w 2223"/>
                  <a:gd name="T119" fmla="*/ 211 h 2790"/>
                  <a:gd name="T120" fmla="*/ 1721 w 2223"/>
                  <a:gd name="T121" fmla="*/ 82 h 2790"/>
                  <a:gd name="T122" fmla="*/ 1956 w 2223"/>
                  <a:gd name="T123" fmla="*/ 40 h 2790"/>
                  <a:gd name="T124" fmla="*/ 2189 w 2223"/>
                  <a:gd name="T125" fmla="*/ 0 h 27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223" h="2790">
                    <a:moveTo>
                      <a:pt x="2189" y="0"/>
                    </a:moveTo>
                    <a:lnTo>
                      <a:pt x="2208" y="147"/>
                    </a:lnTo>
                    <a:lnTo>
                      <a:pt x="2220" y="292"/>
                    </a:lnTo>
                    <a:lnTo>
                      <a:pt x="2223" y="433"/>
                    </a:lnTo>
                    <a:lnTo>
                      <a:pt x="2218" y="572"/>
                    </a:lnTo>
                    <a:lnTo>
                      <a:pt x="2205" y="708"/>
                    </a:lnTo>
                    <a:lnTo>
                      <a:pt x="2186" y="841"/>
                    </a:lnTo>
                    <a:lnTo>
                      <a:pt x="2159" y="970"/>
                    </a:lnTo>
                    <a:lnTo>
                      <a:pt x="2125" y="1097"/>
                    </a:lnTo>
                    <a:lnTo>
                      <a:pt x="2086" y="1219"/>
                    </a:lnTo>
                    <a:lnTo>
                      <a:pt x="2039" y="1339"/>
                    </a:lnTo>
                    <a:lnTo>
                      <a:pt x="1987" y="1455"/>
                    </a:lnTo>
                    <a:lnTo>
                      <a:pt x="1929" y="1566"/>
                    </a:lnTo>
                    <a:lnTo>
                      <a:pt x="1866" y="1673"/>
                    </a:lnTo>
                    <a:lnTo>
                      <a:pt x="1798" y="1778"/>
                    </a:lnTo>
                    <a:lnTo>
                      <a:pt x="1725" y="1877"/>
                    </a:lnTo>
                    <a:lnTo>
                      <a:pt x="1646" y="1972"/>
                    </a:lnTo>
                    <a:lnTo>
                      <a:pt x="1565" y="2062"/>
                    </a:lnTo>
                    <a:lnTo>
                      <a:pt x="1481" y="2148"/>
                    </a:lnTo>
                    <a:lnTo>
                      <a:pt x="1390" y="2229"/>
                    </a:lnTo>
                    <a:lnTo>
                      <a:pt x="1299" y="2305"/>
                    </a:lnTo>
                    <a:lnTo>
                      <a:pt x="1203" y="2376"/>
                    </a:lnTo>
                    <a:lnTo>
                      <a:pt x="1105" y="2442"/>
                    </a:lnTo>
                    <a:lnTo>
                      <a:pt x="1005" y="2503"/>
                    </a:lnTo>
                    <a:lnTo>
                      <a:pt x="903" y="2558"/>
                    </a:lnTo>
                    <a:lnTo>
                      <a:pt x="798" y="2608"/>
                    </a:lnTo>
                    <a:lnTo>
                      <a:pt x="692" y="2651"/>
                    </a:lnTo>
                    <a:lnTo>
                      <a:pt x="584" y="2691"/>
                    </a:lnTo>
                    <a:lnTo>
                      <a:pt x="477" y="2723"/>
                    </a:lnTo>
                    <a:lnTo>
                      <a:pt x="368" y="2749"/>
                    </a:lnTo>
                    <a:lnTo>
                      <a:pt x="259" y="2769"/>
                    </a:lnTo>
                    <a:lnTo>
                      <a:pt x="150" y="2782"/>
                    </a:lnTo>
                    <a:lnTo>
                      <a:pt x="40" y="2790"/>
                    </a:lnTo>
                    <a:lnTo>
                      <a:pt x="20" y="2558"/>
                    </a:lnTo>
                    <a:lnTo>
                      <a:pt x="0" y="2324"/>
                    </a:lnTo>
                    <a:lnTo>
                      <a:pt x="126" y="2306"/>
                    </a:lnTo>
                    <a:lnTo>
                      <a:pt x="248" y="2283"/>
                    </a:lnTo>
                    <a:lnTo>
                      <a:pt x="368" y="2253"/>
                    </a:lnTo>
                    <a:lnTo>
                      <a:pt x="483" y="2216"/>
                    </a:lnTo>
                    <a:lnTo>
                      <a:pt x="595" y="2173"/>
                    </a:lnTo>
                    <a:lnTo>
                      <a:pt x="702" y="2123"/>
                    </a:lnTo>
                    <a:lnTo>
                      <a:pt x="806" y="2066"/>
                    </a:lnTo>
                    <a:lnTo>
                      <a:pt x="906" y="2002"/>
                    </a:lnTo>
                    <a:lnTo>
                      <a:pt x="1002" y="1932"/>
                    </a:lnTo>
                    <a:lnTo>
                      <a:pt x="1094" y="1855"/>
                    </a:lnTo>
                    <a:lnTo>
                      <a:pt x="1182" y="1772"/>
                    </a:lnTo>
                    <a:lnTo>
                      <a:pt x="1267" y="1681"/>
                    </a:lnTo>
                    <a:lnTo>
                      <a:pt x="1347" y="1583"/>
                    </a:lnTo>
                    <a:lnTo>
                      <a:pt x="1422" y="1481"/>
                    </a:lnTo>
                    <a:lnTo>
                      <a:pt x="1488" y="1376"/>
                    </a:lnTo>
                    <a:lnTo>
                      <a:pt x="1548" y="1269"/>
                    </a:lnTo>
                    <a:lnTo>
                      <a:pt x="1598" y="1160"/>
                    </a:lnTo>
                    <a:lnTo>
                      <a:pt x="1642" y="1047"/>
                    </a:lnTo>
                    <a:lnTo>
                      <a:pt x="1677" y="934"/>
                    </a:lnTo>
                    <a:lnTo>
                      <a:pt x="1706" y="819"/>
                    </a:lnTo>
                    <a:lnTo>
                      <a:pt x="1726" y="701"/>
                    </a:lnTo>
                    <a:lnTo>
                      <a:pt x="1740" y="582"/>
                    </a:lnTo>
                    <a:lnTo>
                      <a:pt x="1745" y="459"/>
                    </a:lnTo>
                    <a:lnTo>
                      <a:pt x="1744" y="336"/>
                    </a:lnTo>
                    <a:lnTo>
                      <a:pt x="1735" y="211"/>
                    </a:lnTo>
                    <a:lnTo>
                      <a:pt x="1721" y="82"/>
                    </a:lnTo>
                    <a:lnTo>
                      <a:pt x="1956" y="40"/>
                    </a:lnTo>
                    <a:lnTo>
                      <a:pt x="218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/>
              </a:p>
            </p:txBody>
          </p:sp>
          <p:sp>
            <p:nvSpPr>
              <p:cNvPr id="13" name="Freeform 202">
                <a:extLst>
                  <a:ext uri="{FF2B5EF4-FFF2-40B4-BE49-F238E27FC236}">
                    <a16:creationId xmlns:a16="http://schemas.microsoft.com/office/drawing/2014/main" id="{389B08D8-4AC5-E5CA-9A0B-7441FA7500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1" y="1714"/>
                <a:ext cx="736" cy="739"/>
              </a:xfrm>
              <a:custGeom>
                <a:avLst/>
                <a:gdLst>
                  <a:gd name="T0" fmla="*/ 455 w 2207"/>
                  <a:gd name="T1" fmla="*/ 0 h 2215"/>
                  <a:gd name="T2" fmla="*/ 483 w 2207"/>
                  <a:gd name="T3" fmla="*/ 141 h 2215"/>
                  <a:gd name="T4" fmla="*/ 515 w 2207"/>
                  <a:gd name="T5" fmla="*/ 276 h 2215"/>
                  <a:gd name="T6" fmla="*/ 552 w 2207"/>
                  <a:gd name="T7" fmla="*/ 404 h 2215"/>
                  <a:gd name="T8" fmla="*/ 596 w 2207"/>
                  <a:gd name="T9" fmla="*/ 528 h 2215"/>
                  <a:gd name="T10" fmla="*/ 646 w 2207"/>
                  <a:gd name="T11" fmla="*/ 646 h 2215"/>
                  <a:gd name="T12" fmla="*/ 701 w 2207"/>
                  <a:gd name="T13" fmla="*/ 758 h 2215"/>
                  <a:gd name="T14" fmla="*/ 762 w 2207"/>
                  <a:gd name="T15" fmla="*/ 864 h 2215"/>
                  <a:gd name="T16" fmla="*/ 829 w 2207"/>
                  <a:gd name="T17" fmla="*/ 965 h 2215"/>
                  <a:gd name="T18" fmla="*/ 900 w 2207"/>
                  <a:gd name="T19" fmla="*/ 1059 h 2215"/>
                  <a:gd name="T20" fmla="*/ 977 w 2207"/>
                  <a:gd name="T21" fmla="*/ 1148 h 2215"/>
                  <a:gd name="T22" fmla="*/ 1062 w 2207"/>
                  <a:gd name="T23" fmla="*/ 1231 h 2215"/>
                  <a:gd name="T24" fmla="*/ 1150 w 2207"/>
                  <a:gd name="T25" fmla="*/ 1308 h 2215"/>
                  <a:gd name="T26" fmla="*/ 1245 w 2207"/>
                  <a:gd name="T27" fmla="*/ 1381 h 2215"/>
                  <a:gd name="T28" fmla="*/ 1345 w 2207"/>
                  <a:gd name="T29" fmla="*/ 1446 h 2215"/>
                  <a:gd name="T30" fmla="*/ 1451 w 2207"/>
                  <a:gd name="T31" fmla="*/ 1508 h 2215"/>
                  <a:gd name="T32" fmla="*/ 1562 w 2207"/>
                  <a:gd name="T33" fmla="*/ 1563 h 2215"/>
                  <a:gd name="T34" fmla="*/ 1680 w 2207"/>
                  <a:gd name="T35" fmla="*/ 1611 h 2215"/>
                  <a:gd name="T36" fmla="*/ 1802 w 2207"/>
                  <a:gd name="T37" fmla="*/ 1655 h 2215"/>
                  <a:gd name="T38" fmla="*/ 1932 w 2207"/>
                  <a:gd name="T39" fmla="*/ 1692 h 2215"/>
                  <a:gd name="T40" fmla="*/ 2065 w 2207"/>
                  <a:gd name="T41" fmla="*/ 1726 h 2215"/>
                  <a:gd name="T42" fmla="*/ 2207 w 2207"/>
                  <a:gd name="T43" fmla="*/ 1752 h 2215"/>
                  <a:gd name="T44" fmla="*/ 2186 w 2207"/>
                  <a:gd name="T45" fmla="*/ 1981 h 2215"/>
                  <a:gd name="T46" fmla="*/ 2166 w 2207"/>
                  <a:gd name="T47" fmla="*/ 2215 h 2215"/>
                  <a:gd name="T48" fmla="*/ 2030 w 2207"/>
                  <a:gd name="T49" fmla="*/ 2199 h 2215"/>
                  <a:gd name="T50" fmla="*/ 1898 w 2207"/>
                  <a:gd name="T51" fmla="*/ 2177 h 2215"/>
                  <a:gd name="T52" fmla="*/ 1769 w 2207"/>
                  <a:gd name="T53" fmla="*/ 2148 h 2215"/>
                  <a:gd name="T54" fmla="*/ 1645 w 2207"/>
                  <a:gd name="T55" fmla="*/ 2112 h 2215"/>
                  <a:gd name="T56" fmla="*/ 1523 w 2207"/>
                  <a:gd name="T57" fmla="*/ 2069 h 2215"/>
                  <a:gd name="T58" fmla="*/ 1405 w 2207"/>
                  <a:gd name="T59" fmla="*/ 2021 h 2215"/>
                  <a:gd name="T60" fmla="*/ 1291 w 2207"/>
                  <a:gd name="T61" fmla="*/ 1967 h 2215"/>
                  <a:gd name="T62" fmla="*/ 1182 w 2207"/>
                  <a:gd name="T63" fmla="*/ 1908 h 2215"/>
                  <a:gd name="T64" fmla="*/ 1078 w 2207"/>
                  <a:gd name="T65" fmla="*/ 1844 h 2215"/>
                  <a:gd name="T66" fmla="*/ 976 w 2207"/>
                  <a:gd name="T67" fmla="*/ 1774 h 2215"/>
                  <a:gd name="T68" fmla="*/ 880 w 2207"/>
                  <a:gd name="T69" fmla="*/ 1700 h 2215"/>
                  <a:gd name="T70" fmla="*/ 787 w 2207"/>
                  <a:gd name="T71" fmla="*/ 1621 h 2215"/>
                  <a:gd name="T72" fmla="*/ 699 w 2207"/>
                  <a:gd name="T73" fmla="*/ 1540 h 2215"/>
                  <a:gd name="T74" fmla="*/ 616 w 2207"/>
                  <a:gd name="T75" fmla="*/ 1454 h 2215"/>
                  <a:gd name="T76" fmla="*/ 538 w 2207"/>
                  <a:gd name="T77" fmla="*/ 1363 h 2215"/>
                  <a:gd name="T78" fmla="*/ 464 w 2207"/>
                  <a:gd name="T79" fmla="*/ 1272 h 2215"/>
                  <a:gd name="T80" fmla="*/ 395 w 2207"/>
                  <a:gd name="T81" fmla="*/ 1177 h 2215"/>
                  <a:gd name="T82" fmla="*/ 333 w 2207"/>
                  <a:gd name="T83" fmla="*/ 1080 h 2215"/>
                  <a:gd name="T84" fmla="*/ 275 w 2207"/>
                  <a:gd name="T85" fmla="*/ 981 h 2215"/>
                  <a:gd name="T86" fmla="*/ 221 w 2207"/>
                  <a:gd name="T87" fmla="*/ 879 h 2215"/>
                  <a:gd name="T88" fmla="*/ 173 w 2207"/>
                  <a:gd name="T89" fmla="*/ 775 h 2215"/>
                  <a:gd name="T90" fmla="*/ 131 w 2207"/>
                  <a:gd name="T91" fmla="*/ 672 h 2215"/>
                  <a:gd name="T92" fmla="*/ 94 w 2207"/>
                  <a:gd name="T93" fmla="*/ 567 h 2215"/>
                  <a:gd name="T94" fmla="*/ 64 w 2207"/>
                  <a:gd name="T95" fmla="*/ 461 h 2215"/>
                  <a:gd name="T96" fmla="*/ 39 w 2207"/>
                  <a:gd name="T97" fmla="*/ 356 h 2215"/>
                  <a:gd name="T98" fmla="*/ 20 w 2207"/>
                  <a:gd name="T99" fmla="*/ 250 h 2215"/>
                  <a:gd name="T100" fmla="*/ 7 w 2207"/>
                  <a:gd name="T101" fmla="*/ 145 h 2215"/>
                  <a:gd name="T102" fmla="*/ 0 w 2207"/>
                  <a:gd name="T103" fmla="*/ 40 h 2215"/>
                  <a:gd name="T104" fmla="*/ 229 w 2207"/>
                  <a:gd name="T105" fmla="*/ 20 h 2215"/>
                  <a:gd name="T106" fmla="*/ 455 w 2207"/>
                  <a:gd name="T107" fmla="*/ 0 h 2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2207" h="2215">
                    <a:moveTo>
                      <a:pt x="455" y="0"/>
                    </a:moveTo>
                    <a:lnTo>
                      <a:pt x="483" y="141"/>
                    </a:lnTo>
                    <a:lnTo>
                      <a:pt x="515" y="276"/>
                    </a:lnTo>
                    <a:lnTo>
                      <a:pt x="552" y="404"/>
                    </a:lnTo>
                    <a:lnTo>
                      <a:pt x="596" y="528"/>
                    </a:lnTo>
                    <a:lnTo>
                      <a:pt x="646" y="646"/>
                    </a:lnTo>
                    <a:lnTo>
                      <a:pt x="701" y="758"/>
                    </a:lnTo>
                    <a:lnTo>
                      <a:pt x="762" y="864"/>
                    </a:lnTo>
                    <a:lnTo>
                      <a:pt x="829" y="965"/>
                    </a:lnTo>
                    <a:lnTo>
                      <a:pt x="900" y="1059"/>
                    </a:lnTo>
                    <a:lnTo>
                      <a:pt x="977" y="1148"/>
                    </a:lnTo>
                    <a:lnTo>
                      <a:pt x="1062" y="1231"/>
                    </a:lnTo>
                    <a:lnTo>
                      <a:pt x="1150" y="1308"/>
                    </a:lnTo>
                    <a:lnTo>
                      <a:pt x="1245" y="1381"/>
                    </a:lnTo>
                    <a:lnTo>
                      <a:pt x="1345" y="1446"/>
                    </a:lnTo>
                    <a:lnTo>
                      <a:pt x="1451" y="1508"/>
                    </a:lnTo>
                    <a:lnTo>
                      <a:pt x="1562" y="1563"/>
                    </a:lnTo>
                    <a:lnTo>
                      <a:pt x="1680" y="1611"/>
                    </a:lnTo>
                    <a:lnTo>
                      <a:pt x="1802" y="1655"/>
                    </a:lnTo>
                    <a:lnTo>
                      <a:pt x="1932" y="1692"/>
                    </a:lnTo>
                    <a:lnTo>
                      <a:pt x="2065" y="1726"/>
                    </a:lnTo>
                    <a:lnTo>
                      <a:pt x="2207" y="1752"/>
                    </a:lnTo>
                    <a:lnTo>
                      <a:pt x="2186" y="1981"/>
                    </a:lnTo>
                    <a:lnTo>
                      <a:pt x="2166" y="2215"/>
                    </a:lnTo>
                    <a:lnTo>
                      <a:pt x="2030" y="2199"/>
                    </a:lnTo>
                    <a:lnTo>
                      <a:pt x="1898" y="2177"/>
                    </a:lnTo>
                    <a:lnTo>
                      <a:pt x="1769" y="2148"/>
                    </a:lnTo>
                    <a:lnTo>
                      <a:pt x="1645" y="2112"/>
                    </a:lnTo>
                    <a:lnTo>
                      <a:pt x="1523" y="2069"/>
                    </a:lnTo>
                    <a:lnTo>
                      <a:pt x="1405" y="2021"/>
                    </a:lnTo>
                    <a:lnTo>
                      <a:pt x="1291" y="1967"/>
                    </a:lnTo>
                    <a:lnTo>
                      <a:pt x="1182" y="1908"/>
                    </a:lnTo>
                    <a:lnTo>
                      <a:pt x="1078" y="1844"/>
                    </a:lnTo>
                    <a:lnTo>
                      <a:pt x="976" y="1774"/>
                    </a:lnTo>
                    <a:lnTo>
                      <a:pt x="880" y="1700"/>
                    </a:lnTo>
                    <a:lnTo>
                      <a:pt x="787" y="1621"/>
                    </a:lnTo>
                    <a:lnTo>
                      <a:pt x="699" y="1540"/>
                    </a:lnTo>
                    <a:lnTo>
                      <a:pt x="616" y="1454"/>
                    </a:lnTo>
                    <a:lnTo>
                      <a:pt x="538" y="1363"/>
                    </a:lnTo>
                    <a:lnTo>
                      <a:pt x="464" y="1272"/>
                    </a:lnTo>
                    <a:lnTo>
                      <a:pt x="395" y="1177"/>
                    </a:lnTo>
                    <a:lnTo>
                      <a:pt x="333" y="1080"/>
                    </a:lnTo>
                    <a:lnTo>
                      <a:pt x="275" y="981"/>
                    </a:lnTo>
                    <a:lnTo>
                      <a:pt x="221" y="879"/>
                    </a:lnTo>
                    <a:lnTo>
                      <a:pt x="173" y="775"/>
                    </a:lnTo>
                    <a:lnTo>
                      <a:pt x="131" y="672"/>
                    </a:lnTo>
                    <a:lnTo>
                      <a:pt x="94" y="567"/>
                    </a:lnTo>
                    <a:lnTo>
                      <a:pt x="64" y="461"/>
                    </a:lnTo>
                    <a:lnTo>
                      <a:pt x="39" y="356"/>
                    </a:lnTo>
                    <a:lnTo>
                      <a:pt x="20" y="250"/>
                    </a:lnTo>
                    <a:lnTo>
                      <a:pt x="7" y="145"/>
                    </a:lnTo>
                    <a:lnTo>
                      <a:pt x="0" y="40"/>
                    </a:lnTo>
                    <a:lnTo>
                      <a:pt x="229" y="20"/>
                    </a:lnTo>
                    <a:lnTo>
                      <a:pt x="45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/>
              </a:p>
            </p:txBody>
          </p:sp>
          <p:sp>
            <p:nvSpPr>
              <p:cNvPr id="14" name="Freeform 203">
                <a:extLst>
                  <a:ext uri="{FF2B5EF4-FFF2-40B4-BE49-F238E27FC236}">
                    <a16:creationId xmlns:a16="http://schemas.microsoft.com/office/drawing/2014/main" id="{2309BD09-6DA3-DC92-17CB-7F78600685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98" y="1005"/>
                <a:ext cx="384" cy="435"/>
              </a:xfrm>
              <a:custGeom>
                <a:avLst/>
                <a:gdLst>
                  <a:gd name="T0" fmla="*/ 274 w 1151"/>
                  <a:gd name="T1" fmla="*/ 0 h 1305"/>
                  <a:gd name="T2" fmla="*/ 383 w 1151"/>
                  <a:gd name="T3" fmla="*/ 83 h 1305"/>
                  <a:gd name="T4" fmla="*/ 486 w 1151"/>
                  <a:gd name="T5" fmla="*/ 169 h 1305"/>
                  <a:gd name="T6" fmla="*/ 582 w 1151"/>
                  <a:gd name="T7" fmla="*/ 260 h 1305"/>
                  <a:gd name="T8" fmla="*/ 674 w 1151"/>
                  <a:gd name="T9" fmla="*/ 355 h 1305"/>
                  <a:gd name="T10" fmla="*/ 760 w 1151"/>
                  <a:gd name="T11" fmla="*/ 454 h 1305"/>
                  <a:gd name="T12" fmla="*/ 838 w 1151"/>
                  <a:gd name="T13" fmla="*/ 557 h 1305"/>
                  <a:gd name="T14" fmla="*/ 912 w 1151"/>
                  <a:gd name="T15" fmla="*/ 665 h 1305"/>
                  <a:gd name="T16" fmla="*/ 981 w 1151"/>
                  <a:gd name="T17" fmla="*/ 777 h 1305"/>
                  <a:gd name="T18" fmla="*/ 1043 w 1151"/>
                  <a:gd name="T19" fmla="*/ 895 h 1305"/>
                  <a:gd name="T20" fmla="*/ 1100 w 1151"/>
                  <a:gd name="T21" fmla="*/ 1016 h 1305"/>
                  <a:gd name="T22" fmla="*/ 1151 w 1151"/>
                  <a:gd name="T23" fmla="*/ 1142 h 1305"/>
                  <a:gd name="T24" fmla="*/ 998 w 1151"/>
                  <a:gd name="T25" fmla="*/ 1198 h 1305"/>
                  <a:gd name="T26" fmla="*/ 850 w 1151"/>
                  <a:gd name="T27" fmla="*/ 1252 h 1305"/>
                  <a:gd name="T28" fmla="*/ 701 w 1151"/>
                  <a:gd name="T29" fmla="*/ 1305 h 1305"/>
                  <a:gd name="T30" fmla="*/ 656 w 1151"/>
                  <a:gd name="T31" fmla="*/ 1195 h 1305"/>
                  <a:gd name="T32" fmla="*/ 605 w 1151"/>
                  <a:gd name="T33" fmla="*/ 1089 h 1305"/>
                  <a:gd name="T34" fmla="*/ 549 w 1151"/>
                  <a:gd name="T35" fmla="*/ 987 h 1305"/>
                  <a:gd name="T36" fmla="*/ 486 w 1151"/>
                  <a:gd name="T37" fmla="*/ 888 h 1305"/>
                  <a:gd name="T38" fmla="*/ 418 w 1151"/>
                  <a:gd name="T39" fmla="*/ 793 h 1305"/>
                  <a:gd name="T40" fmla="*/ 343 w 1151"/>
                  <a:gd name="T41" fmla="*/ 703 h 1305"/>
                  <a:gd name="T42" fmla="*/ 265 w 1151"/>
                  <a:gd name="T43" fmla="*/ 618 h 1305"/>
                  <a:gd name="T44" fmla="*/ 181 w 1151"/>
                  <a:gd name="T45" fmla="*/ 538 h 1305"/>
                  <a:gd name="T46" fmla="*/ 93 w 1151"/>
                  <a:gd name="T47" fmla="*/ 463 h 1305"/>
                  <a:gd name="T48" fmla="*/ 0 w 1151"/>
                  <a:gd name="T49" fmla="*/ 391 h 1305"/>
                  <a:gd name="T50" fmla="*/ 92 w 1151"/>
                  <a:gd name="T51" fmla="*/ 260 h 1305"/>
                  <a:gd name="T52" fmla="*/ 183 w 1151"/>
                  <a:gd name="T53" fmla="*/ 129 h 1305"/>
                  <a:gd name="T54" fmla="*/ 274 w 1151"/>
                  <a:gd name="T55" fmla="*/ 0 h 1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151" h="1305">
                    <a:moveTo>
                      <a:pt x="274" y="0"/>
                    </a:moveTo>
                    <a:lnTo>
                      <a:pt x="383" y="83"/>
                    </a:lnTo>
                    <a:lnTo>
                      <a:pt x="486" y="169"/>
                    </a:lnTo>
                    <a:lnTo>
                      <a:pt x="582" y="260"/>
                    </a:lnTo>
                    <a:lnTo>
                      <a:pt x="674" y="355"/>
                    </a:lnTo>
                    <a:lnTo>
                      <a:pt x="760" y="454"/>
                    </a:lnTo>
                    <a:lnTo>
                      <a:pt x="838" y="557"/>
                    </a:lnTo>
                    <a:lnTo>
                      <a:pt x="912" y="665"/>
                    </a:lnTo>
                    <a:lnTo>
                      <a:pt x="981" y="777"/>
                    </a:lnTo>
                    <a:lnTo>
                      <a:pt x="1043" y="895"/>
                    </a:lnTo>
                    <a:lnTo>
                      <a:pt x="1100" y="1016"/>
                    </a:lnTo>
                    <a:lnTo>
                      <a:pt x="1151" y="1142"/>
                    </a:lnTo>
                    <a:lnTo>
                      <a:pt x="998" y="1198"/>
                    </a:lnTo>
                    <a:lnTo>
                      <a:pt x="850" y="1252"/>
                    </a:lnTo>
                    <a:lnTo>
                      <a:pt x="701" y="1305"/>
                    </a:lnTo>
                    <a:lnTo>
                      <a:pt x="656" y="1195"/>
                    </a:lnTo>
                    <a:lnTo>
                      <a:pt x="605" y="1089"/>
                    </a:lnTo>
                    <a:lnTo>
                      <a:pt x="549" y="987"/>
                    </a:lnTo>
                    <a:lnTo>
                      <a:pt x="486" y="888"/>
                    </a:lnTo>
                    <a:lnTo>
                      <a:pt x="418" y="793"/>
                    </a:lnTo>
                    <a:lnTo>
                      <a:pt x="343" y="703"/>
                    </a:lnTo>
                    <a:lnTo>
                      <a:pt x="265" y="618"/>
                    </a:lnTo>
                    <a:lnTo>
                      <a:pt x="181" y="538"/>
                    </a:lnTo>
                    <a:lnTo>
                      <a:pt x="93" y="463"/>
                    </a:lnTo>
                    <a:lnTo>
                      <a:pt x="0" y="391"/>
                    </a:lnTo>
                    <a:lnTo>
                      <a:pt x="92" y="260"/>
                    </a:lnTo>
                    <a:lnTo>
                      <a:pt x="183" y="129"/>
                    </a:lnTo>
                    <a:lnTo>
                      <a:pt x="27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/>
              </a:p>
            </p:txBody>
          </p:sp>
          <p:sp>
            <p:nvSpPr>
              <p:cNvPr id="15" name="Freeform 204">
                <a:extLst>
                  <a:ext uri="{FF2B5EF4-FFF2-40B4-BE49-F238E27FC236}">
                    <a16:creationId xmlns:a16="http://schemas.microsoft.com/office/drawing/2014/main" id="{F4B638F4-58D4-EE94-F2F2-0573CDD6B0D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303" y="1444"/>
                <a:ext cx="229" cy="565"/>
              </a:xfrm>
              <a:custGeom>
                <a:avLst/>
                <a:gdLst>
                  <a:gd name="T0" fmla="*/ 156 w 688"/>
                  <a:gd name="T1" fmla="*/ 157 h 1695"/>
                  <a:gd name="T2" fmla="*/ 156 w 688"/>
                  <a:gd name="T3" fmla="*/ 1539 h 1695"/>
                  <a:gd name="T4" fmla="*/ 532 w 688"/>
                  <a:gd name="T5" fmla="*/ 1539 h 1695"/>
                  <a:gd name="T6" fmla="*/ 532 w 688"/>
                  <a:gd name="T7" fmla="*/ 157 h 1695"/>
                  <a:gd name="T8" fmla="*/ 156 w 688"/>
                  <a:gd name="T9" fmla="*/ 157 h 1695"/>
                  <a:gd name="T10" fmla="*/ 77 w 688"/>
                  <a:gd name="T11" fmla="*/ 0 h 1695"/>
                  <a:gd name="T12" fmla="*/ 609 w 688"/>
                  <a:gd name="T13" fmla="*/ 0 h 1695"/>
                  <a:gd name="T14" fmla="*/ 634 w 688"/>
                  <a:gd name="T15" fmla="*/ 4 h 1695"/>
                  <a:gd name="T16" fmla="*/ 656 w 688"/>
                  <a:gd name="T17" fmla="*/ 14 h 1695"/>
                  <a:gd name="T18" fmla="*/ 673 w 688"/>
                  <a:gd name="T19" fmla="*/ 32 h 1695"/>
                  <a:gd name="T20" fmla="*/ 684 w 688"/>
                  <a:gd name="T21" fmla="*/ 52 h 1695"/>
                  <a:gd name="T22" fmla="*/ 688 w 688"/>
                  <a:gd name="T23" fmla="*/ 77 h 1695"/>
                  <a:gd name="T24" fmla="*/ 688 w 688"/>
                  <a:gd name="T25" fmla="*/ 1618 h 1695"/>
                  <a:gd name="T26" fmla="*/ 684 w 688"/>
                  <a:gd name="T27" fmla="*/ 1643 h 1695"/>
                  <a:gd name="T28" fmla="*/ 673 w 688"/>
                  <a:gd name="T29" fmla="*/ 1663 h 1695"/>
                  <a:gd name="T30" fmla="*/ 656 w 688"/>
                  <a:gd name="T31" fmla="*/ 1681 h 1695"/>
                  <a:gd name="T32" fmla="*/ 634 w 688"/>
                  <a:gd name="T33" fmla="*/ 1691 h 1695"/>
                  <a:gd name="T34" fmla="*/ 609 w 688"/>
                  <a:gd name="T35" fmla="*/ 1695 h 1695"/>
                  <a:gd name="T36" fmla="*/ 77 w 688"/>
                  <a:gd name="T37" fmla="*/ 1695 h 1695"/>
                  <a:gd name="T38" fmla="*/ 52 w 688"/>
                  <a:gd name="T39" fmla="*/ 1691 h 1695"/>
                  <a:gd name="T40" fmla="*/ 30 w 688"/>
                  <a:gd name="T41" fmla="*/ 1681 h 1695"/>
                  <a:gd name="T42" fmla="*/ 14 w 688"/>
                  <a:gd name="T43" fmla="*/ 1663 h 1695"/>
                  <a:gd name="T44" fmla="*/ 3 w 688"/>
                  <a:gd name="T45" fmla="*/ 1643 h 1695"/>
                  <a:gd name="T46" fmla="*/ 0 w 688"/>
                  <a:gd name="T47" fmla="*/ 1618 h 1695"/>
                  <a:gd name="T48" fmla="*/ 0 w 688"/>
                  <a:gd name="T49" fmla="*/ 77 h 1695"/>
                  <a:gd name="T50" fmla="*/ 3 w 688"/>
                  <a:gd name="T51" fmla="*/ 52 h 1695"/>
                  <a:gd name="T52" fmla="*/ 14 w 688"/>
                  <a:gd name="T53" fmla="*/ 32 h 1695"/>
                  <a:gd name="T54" fmla="*/ 30 w 688"/>
                  <a:gd name="T55" fmla="*/ 14 h 1695"/>
                  <a:gd name="T56" fmla="*/ 52 w 688"/>
                  <a:gd name="T57" fmla="*/ 4 h 1695"/>
                  <a:gd name="T58" fmla="*/ 77 w 688"/>
                  <a:gd name="T59" fmla="*/ 0 h 1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688" h="1695">
                    <a:moveTo>
                      <a:pt x="156" y="157"/>
                    </a:moveTo>
                    <a:lnTo>
                      <a:pt x="156" y="1539"/>
                    </a:lnTo>
                    <a:lnTo>
                      <a:pt x="532" y="1539"/>
                    </a:lnTo>
                    <a:lnTo>
                      <a:pt x="532" y="157"/>
                    </a:lnTo>
                    <a:lnTo>
                      <a:pt x="156" y="157"/>
                    </a:lnTo>
                    <a:close/>
                    <a:moveTo>
                      <a:pt x="77" y="0"/>
                    </a:moveTo>
                    <a:lnTo>
                      <a:pt x="609" y="0"/>
                    </a:lnTo>
                    <a:lnTo>
                      <a:pt x="634" y="4"/>
                    </a:lnTo>
                    <a:lnTo>
                      <a:pt x="656" y="14"/>
                    </a:lnTo>
                    <a:lnTo>
                      <a:pt x="673" y="32"/>
                    </a:lnTo>
                    <a:lnTo>
                      <a:pt x="684" y="52"/>
                    </a:lnTo>
                    <a:lnTo>
                      <a:pt x="688" y="77"/>
                    </a:lnTo>
                    <a:lnTo>
                      <a:pt x="688" y="1618"/>
                    </a:lnTo>
                    <a:lnTo>
                      <a:pt x="684" y="1643"/>
                    </a:lnTo>
                    <a:lnTo>
                      <a:pt x="673" y="1663"/>
                    </a:lnTo>
                    <a:lnTo>
                      <a:pt x="656" y="1681"/>
                    </a:lnTo>
                    <a:lnTo>
                      <a:pt x="634" y="1691"/>
                    </a:lnTo>
                    <a:lnTo>
                      <a:pt x="609" y="1695"/>
                    </a:lnTo>
                    <a:lnTo>
                      <a:pt x="77" y="1695"/>
                    </a:lnTo>
                    <a:lnTo>
                      <a:pt x="52" y="1691"/>
                    </a:lnTo>
                    <a:lnTo>
                      <a:pt x="30" y="1681"/>
                    </a:lnTo>
                    <a:lnTo>
                      <a:pt x="14" y="1663"/>
                    </a:lnTo>
                    <a:lnTo>
                      <a:pt x="3" y="1643"/>
                    </a:lnTo>
                    <a:lnTo>
                      <a:pt x="0" y="1618"/>
                    </a:lnTo>
                    <a:lnTo>
                      <a:pt x="0" y="77"/>
                    </a:lnTo>
                    <a:lnTo>
                      <a:pt x="3" y="52"/>
                    </a:lnTo>
                    <a:lnTo>
                      <a:pt x="14" y="32"/>
                    </a:lnTo>
                    <a:lnTo>
                      <a:pt x="30" y="14"/>
                    </a:lnTo>
                    <a:lnTo>
                      <a:pt x="52" y="4"/>
                    </a:lnTo>
                    <a:lnTo>
                      <a:pt x="7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/>
              </a:p>
            </p:txBody>
          </p:sp>
          <p:sp>
            <p:nvSpPr>
              <p:cNvPr id="16" name="Freeform 205">
                <a:extLst>
                  <a:ext uri="{FF2B5EF4-FFF2-40B4-BE49-F238E27FC236}">
                    <a16:creationId xmlns:a16="http://schemas.microsoft.com/office/drawing/2014/main" id="{62627CEE-C07E-104D-57AF-048DCCA7ABE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733" y="1580"/>
                <a:ext cx="230" cy="429"/>
              </a:xfrm>
              <a:custGeom>
                <a:avLst/>
                <a:gdLst>
                  <a:gd name="T0" fmla="*/ 155 w 688"/>
                  <a:gd name="T1" fmla="*/ 1010 h 1286"/>
                  <a:gd name="T2" fmla="*/ 155 w 688"/>
                  <a:gd name="T3" fmla="*/ 1130 h 1286"/>
                  <a:gd name="T4" fmla="*/ 276 w 688"/>
                  <a:gd name="T5" fmla="*/ 1130 h 1286"/>
                  <a:gd name="T6" fmla="*/ 155 w 688"/>
                  <a:gd name="T7" fmla="*/ 1010 h 1286"/>
                  <a:gd name="T8" fmla="*/ 155 w 688"/>
                  <a:gd name="T9" fmla="*/ 764 h 1286"/>
                  <a:gd name="T10" fmla="*/ 155 w 688"/>
                  <a:gd name="T11" fmla="*/ 886 h 1286"/>
                  <a:gd name="T12" fmla="*/ 400 w 688"/>
                  <a:gd name="T13" fmla="*/ 1130 h 1286"/>
                  <a:gd name="T14" fmla="*/ 400 w 688"/>
                  <a:gd name="T15" fmla="*/ 1132 h 1286"/>
                  <a:gd name="T16" fmla="*/ 523 w 688"/>
                  <a:gd name="T17" fmla="*/ 1132 h 1286"/>
                  <a:gd name="T18" fmla="*/ 155 w 688"/>
                  <a:gd name="T19" fmla="*/ 764 h 1286"/>
                  <a:gd name="T20" fmla="*/ 155 w 688"/>
                  <a:gd name="T21" fmla="*/ 516 h 1286"/>
                  <a:gd name="T22" fmla="*/ 155 w 688"/>
                  <a:gd name="T23" fmla="*/ 638 h 1286"/>
                  <a:gd name="T24" fmla="*/ 532 w 688"/>
                  <a:gd name="T25" fmla="*/ 1017 h 1286"/>
                  <a:gd name="T26" fmla="*/ 532 w 688"/>
                  <a:gd name="T27" fmla="*/ 893 h 1286"/>
                  <a:gd name="T28" fmla="*/ 155 w 688"/>
                  <a:gd name="T29" fmla="*/ 516 h 1286"/>
                  <a:gd name="T30" fmla="*/ 155 w 688"/>
                  <a:gd name="T31" fmla="*/ 269 h 1286"/>
                  <a:gd name="T32" fmla="*/ 155 w 688"/>
                  <a:gd name="T33" fmla="*/ 393 h 1286"/>
                  <a:gd name="T34" fmla="*/ 532 w 688"/>
                  <a:gd name="T35" fmla="*/ 769 h 1286"/>
                  <a:gd name="T36" fmla="*/ 532 w 688"/>
                  <a:gd name="T37" fmla="*/ 647 h 1286"/>
                  <a:gd name="T38" fmla="*/ 155 w 688"/>
                  <a:gd name="T39" fmla="*/ 269 h 1286"/>
                  <a:gd name="T40" fmla="*/ 165 w 688"/>
                  <a:gd name="T41" fmla="*/ 157 h 1286"/>
                  <a:gd name="T42" fmla="*/ 532 w 688"/>
                  <a:gd name="T43" fmla="*/ 524 h 1286"/>
                  <a:gd name="T44" fmla="*/ 532 w 688"/>
                  <a:gd name="T45" fmla="*/ 400 h 1286"/>
                  <a:gd name="T46" fmla="*/ 289 w 688"/>
                  <a:gd name="T47" fmla="*/ 157 h 1286"/>
                  <a:gd name="T48" fmla="*/ 165 w 688"/>
                  <a:gd name="T49" fmla="*/ 157 h 1286"/>
                  <a:gd name="T50" fmla="*/ 411 w 688"/>
                  <a:gd name="T51" fmla="*/ 155 h 1286"/>
                  <a:gd name="T52" fmla="*/ 532 w 688"/>
                  <a:gd name="T53" fmla="*/ 276 h 1286"/>
                  <a:gd name="T54" fmla="*/ 532 w 688"/>
                  <a:gd name="T55" fmla="*/ 155 h 1286"/>
                  <a:gd name="T56" fmla="*/ 411 w 688"/>
                  <a:gd name="T57" fmla="*/ 155 h 1286"/>
                  <a:gd name="T58" fmla="*/ 78 w 688"/>
                  <a:gd name="T59" fmla="*/ 0 h 1286"/>
                  <a:gd name="T60" fmla="*/ 611 w 688"/>
                  <a:gd name="T61" fmla="*/ 0 h 1286"/>
                  <a:gd name="T62" fmla="*/ 635 w 688"/>
                  <a:gd name="T63" fmla="*/ 4 h 1286"/>
                  <a:gd name="T64" fmla="*/ 657 w 688"/>
                  <a:gd name="T65" fmla="*/ 14 h 1286"/>
                  <a:gd name="T66" fmla="*/ 673 w 688"/>
                  <a:gd name="T67" fmla="*/ 32 h 1286"/>
                  <a:gd name="T68" fmla="*/ 685 w 688"/>
                  <a:gd name="T69" fmla="*/ 52 h 1286"/>
                  <a:gd name="T70" fmla="*/ 688 w 688"/>
                  <a:gd name="T71" fmla="*/ 77 h 1286"/>
                  <a:gd name="T72" fmla="*/ 688 w 688"/>
                  <a:gd name="T73" fmla="*/ 1209 h 1286"/>
                  <a:gd name="T74" fmla="*/ 685 w 688"/>
                  <a:gd name="T75" fmla="*/ 1234 h 1286"/>
                  <a:gd name="T76" fmla="*/ 673 w 688"/>
                  <a:gd name="T77" fmla="*/ 1254 h 1286"/>
                  <a:gd name="T78" fmla="*/ 657 w 688"/>
                  <a:gd name="T79" fmla="*/ 1272 h 1286"/>
                  <a:gd name="T80" fmla="*/ 635 w 688"/>
                  <a:gd name="T81" fmla="*/ 1282 h 1286"/>
                  <a:gd name="T82" fmla="*/ 611 w 688"/>
                  <a:gd name="T83" fmla="*/ 1286 h 1286"/>
                  <a:gd name="T84" fmla="*/ 78 w 688"/>
                  <a:gd name="T85" fmla="*/ 1286 h 1286"/>
                  <a:gd name="T86" fmla="*/ 53 w 688"/>
                  <a:gd name="T87" fmla="*/ 1282 h 1286"/>
                  <a:gd name="T88" fmla="*/ 32 w 688"/>
                  <a:gd name="T89" fmla="*/ 1272 h 1286"/>
                  <a:gd name="T90" fmla="*/ 14 w 688"/>
                  <a:gd name="T91" fmla="*/ 1254 h 1286"/>
                  <a:gd name="T92" fmla="*/ 4 w 688"/>
                  <a:gd name="T93" fmla="*/ 1234 h 1286"/>
                  <a:gd name="T94" fmla="*/ 0 w 688"/>
                  <a:gd name="T95" fmla="*/ 1209 h 1286"/>
                  <a:gd name="T96" fmla="*/ 0 w 688"/>
                  <a:gd name="T97" fmla="*/ 77 h 1286"/>
                  <a:gd name="T98" fmla="*/ 4 w 688"/>
                  <a:gd name="T99" fmla="*/ 52 h 1286"/>
                  <a:gd name="T100" fmla="*/ 14 w 688"/>
                  <a:gd name="T101" fmla="*/ 32 h 1286"/>
                  <a:gd name="T102" fmla="*/ 32 w 688"/>
                  <a:gd name="T103" fmla="*/ 14 h 1286"/>
                  <a:gd name="T104" fmla="*/ 53 w 688"/>
                  <a:gd name="T105" fmla="*/ 4 h 1286"/>
                  <a:gd name="T106" fmla="*/ 78 w 688"/>
                  <a:gd name="T107" fmla="*/ 0 h 1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88" h="1286">
                    <a:moveTo>
                      <a:pt x="155" y="1010"/>
                    </a:moveTo>
                    <a:lnTo>
                      <a:pt x="155" y="1130"/>
                    </a:lnTo>
                    <a:lnTo>
                      <a:pt x="276" y="1130"/>
                    </a:lnTo>
                    <a:lnTo>
                      <a:pt x="155" y="1010"/>
                    </a:lnTo>
                    <a:close/>
                    <a:moveTo>
                      <a:pt x="155" y="764"/>
                    </a:moveTo>
                    <a:lnTo>
                      <a:pt x="155" y="886"/>
                    </a:lnTo>
                    <a:lnTo>
                      <a:pt x="400" y="1130"/>
                    </a:lnTo>
                    <a:lnTo>
                      <a:pt x="400" y="1132"/>
                    </a:lnTo>
                    <a:lnTo>
                      <a:pt x="523" y="1132"/>
                    </a:lnTo>
                    <a:lnTo>
                      <a:pt x="155" y="764"/>
                    </a:lnTo>
                    <a:close/>
                    <a:moveTo>
                      <a:pt x="155" y="516"/>
                    </a:moveTo>
                    <a:lnTo>
                      <a:pt x="155" y="638"/>
                    </a:lnTo>
                    <a:lnTo>
                      <a:pt x="532" y="1017"/>
                    </a:lnTo>
                    <a:lnTo>
                      <a:pt x="532" y="893"/>
                    </a:lnTo>
                    <a:lnTo>
                      <a:pt x="155" y="516"/>
                    </a:lnTo>
                    <a:close/>
                    <a:moveTo>
                      <a:pt x="155" y="269"/>
                    </a:moveTo>
                    <a:lnTo>
                      <a:pt x="155" y="393"/>
                    </a:lnTo>
                    <a:lnTo>
                      <a:pt x="532" y="769"/>
                    </a:lnTo>
                    <a:lnTo>
                      <a:pt x="532" y="647"/>
                    </a:lnTo>
                    <a:lnTo>
                      <a:pt x="155" y="269"/>
                    </a:lnTo>
                    <a:close/>
                    <a:moveTo>
                      <a:pt x="165" y="157"/>
                    </a:moveTo>
                    <a:lnTo>
                      <a:pt x="532" y="524"/>
                    </a:lnTo>
                    <a:lnTo>
                      <a:pt x="532" y="400"/>
                    </a:lnTo>
                    <a:lnTo>
                      <a:pt x="289" y="157"/>
                    </a:lnTo>
                    <a:lnTo>
                      <a:pt x="165" y="157"/>
                    </a:lnTo>
                    <a:close/>
                    <a:moveTo>
                      <a:pt x="411" y="155"/>
                    </a:moveTo>
                    <a:lnTo>
                      <a:pt x="532" y="276"/>
                    </a:lnTo>
                    <a:lnTo>
                      <a:pt x="532" y="155"/>
                    </a:lnTo>
                    <a:lnTo>
                      <a:pt x="411" y="155"/>
                    </a:lnTo>
                    <a:close/>
                    <a:moveTo>
                      <a:pt x="78" y="0"/>
                    </a:moveTo>
                    <a:lnTo>
                      <a:pt x="611" y="0"/>
                    </a:lnTo>
                    <a:lnTo>
                      <a:pt x="635" y="4"/>
                    </a:lnTo>
                    <a:lnTo>
                      <a:pt x="657" y="14"/>
                    </a:lnTo>
                    <a:lnTo>
                      <a:pt x="673" y="32"/>
                    </a:lnTo>
                    <a:lnTo>
                      <a:pt x="685" y="52"/>
                    </a:lnTo>
                    <a:lnTo>
                      <a:pt x="688" y="77"/>
                    </a:lnTo>
                    <a:lnTo>
                      <a:pt x="688" y="1209"/>
                    </a:lnTo>
                    <a:lnTo>
                      <a:pt x="685" y="1234"/>
                    </a:lnTo>
                    <a:lnTo>
                      <a:pt x="673" y="1254"/>
                    </a:lnTo>
                    <a:lnTo>
                      <a:pt x="657" y="1272"/>
                    </a:lnTo>
                    <a:lnTo>
                      <a:pt x="635" y="1282"/>
                    </a:lnTo>
                    <a:lnTo>
                      <a:pt x="611" y="1286"/>
                    </a:lnTo>
                    <a:lnTo>
                      <a:pt x="78" y="1286"/>
                    </a:lnTo>
                    <a:lnTo>
                      <a:pt x="53" y="1282"/>
                    </a:lnTo>
                    <a:lnTo>
                      <a:pt x="32" y="1272"/>
                    </a:lnTo>
                    <a:lnTo>
                      <a:pt x="14" y="1254"/>
                    </a:lnTo>
                    <a:lnTo>
                      <a:pt x="4" y="1234"/>
                    </a:lnTo>
                    <a:lnTo>
                      <a:pt x="0" y="1209"/>
                    </a:lnTo>
                    <a:lnTo>
                      <a:pt x="0" y="77"/>
                    </a:lnTo>
                    <a:lnTo>
                      <a:pt x="4" y="52"/>
                    </a:lnTo>
                    <a:lnTo>
                      <a:pt x="14" y="32"/>
                    </a:lnTo>
                    <a:lnTo>
                      <a:pt x="32" y="14"/>
                    </a:lnTo>
                    <a:lnTo>
                      <a:pt x="53" y="4"/>
                    </a:lnTo>
                    <a:lnTo>
                      <a:pt x="7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/>
              </a:p>
            </p:txBody>
          </p:sp>
          <p:sp>
            <p:nvSpPr>
              <p:cNvPr id="17" name="Freeform 206">
                <a:extLst>
                  <a:ext uri="{FF2B5EF4-FFF2-40B4-BE49-F238E27FC236}">
                    <a16:creationId xmlns:a16="http://schemas.microsoft.com/office/drawing/2014/main" id="{2EF30802-B571-87FD-219F-0AB3E306D5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18" y="1235"/>
                <a:ext cx="229" cy="774"/>
              </a:xfrm>
              <a:custGeom>
                <a:avLst/>
                <a:gdLst>
                  <a:gd name="T0" fmla="*/ 79 w 689"/>
                  <a:gd name="T1" fmla="*/ 0 h 2321"/>
                  <a:gd name="T2" fmla="*/ 611 w 689"/>
                  <a:gd name="T3" fmla="*/ 0 h 2321"/>
                  <a:gd name="T4" fmla="*/ 636 w 689"/>
                  <a:gd name="T5" fmla="*/ 4 h 2321"/>
                  <a:gd name="T6" fmla="*/ 657 w 689"/>
                  <a:gd name="T7" fmla="*/ 14 h 2321"/>
                  <a:gd name="T8" fmla="*/ 674 w 689"/>
                  <a:gd name="T9" fmla="*/ 32 h 2321"/>
                  <a:gd name="T10" fmla="*/ 686 w 689"/>
                  <a:gd name="T11" fmla="*/ 54 h 2321"/>
                  <a:gd name="T12" fmla="*/ 689 w 689"/>
                  <a:gd name="T13" fmla="*/ 78 h 2321"/>
                  <a:gd name="T14" fmla="*/ 689 w 689"/>
                  <a:gd name="T15" fmla="*/ 2244 h 2321"/>
                  <a:gd name="T16" fmla="*/ 686 w 689"/>
                  <a:gd name="T17" fmla="*/ 2269 h 2321"/>
                  <a:gd name="T18" fmla="*/ 674 w 689"/>
                  <a:gd name="T19" fmla="*/ 2289 h 2321"/>
                  <a:gd name="T20" fmla="*/ 657 w 689"/>
                  <a:gd name="T21" fmla="*/ 2307 h 2321"/>
                  <a:gd name="T22" fmla="*/ 636 w 689"/>
                  <a:gd name="T23" fmla="*/ 2317 h 2321"/>
                  <a:gd name="T24" fmla="*/ 611 w 689"/>
                  <a:gd name="T25" fmla="*/ 2321 h 2321"/>
                  <a:gd name="T26" fmla="*/ 79 w 689"/>
                  <a:gd name="T27" fmla="*/ 2321 h 2321"/>
                  <a:gd name="T28" fmla="*/ 54 w 689"/>
                  <a:gd name="T29" fmla="*/ 2317 h 2321"/>
                  <a:gd name="T30" fmla="*/ 32 w 689"/>
                  <a:gd name="T31" fmla="*/ 2307 h 2321"/>
                  <a:gd name="T32" fmla="*/ 15 w 689"/>
                  <a:gd name="T33" fmla="*/ 2289 h 2321"/>
                  <a:gd name="T34" fmla="*/ 5 w 689"/>
                  <a:gd name="T35" fmla="*/ 2269 h 2321"/>
                  <a:gd name="T36" fmla="*/ 0 w 689"/>
                  <a:gd name="T37" fmla="*/ 2244 h 2321"/>
                  <a:gd name="T38" fmla="*/ 0 w 689"/>
                  <a:gd name="T39" fmla="*/ 78 h 2321"/>
                  <a:gd name="T40" fmla="*/ 5 w 689"/>
                  <a:gd name="T41" fmla="*/ 54 h 2321"/>
                  <a:gd name="T42" fmla="*/ 15 w 689"/>
                  <a:gd name="T43" fmla="*/ 32 h 2321"/>
                  <a:gd name="T44" fmla="*/ 32 w 689"/>
                  <a:gd name="T45" fmla="*/ 14 h 2321"/>
                  <a:gd name="T46" fmla="*/ 54 w 689"/>
                  <a:gd name="T47" fmla="*/ 4 h 2321"/>
                  <a:gd name="T48" fmla="*/ 79 w 689"/>
                  <a:gd name="T49" fmla="*/ 0 h 23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689" h="2321">
                    <a:moveTo>
                      <a:pt x="79" y="0"/>
                    </a:moveTo>
                    <a:lnTo>
                      <a:pt x="611" y="0"/>
                    </a:lnTo>
                    <a:lnTo>
                      <a:pt x="636" y="4"/>
                    </a:lnTo>
                    <a:lnTo>
                      <a:pt x="657" y="14"/>
                    </a:lnTo>
                    <a:lnTo>
                      <a:pt x="674" y="32"/>
                    </a:lnTo>
                    <a:lnTo>
                      <a:pt x="686" y="54"/>
                    </a:lnTo>
                    <a:lnTo>
                      <a:pt x="689" y="78"/>
                    </a:lnTo>
                    <a:lnTo>
                      <a:pt x="689" y="2244"/>
                    </a:lnTo>
                    <a:lnTo>
                      <a:pt x="686" y="2269"/>
                    </a:lnTo>
                    <a:lnTo>
                      <a:pt x="674" y="2289"/>
                    </a:lnTo>
                    <a:lnTo>
                      <a:pt x="657" y="2307"/>
                    </a:lnTo>
                    <a:lnTo>
                      <a:pt x="636" y="2317"/>
                    </a:lnTo>
                    <a:lnTo>
                      <a:pt x="611" y="2321"/>
                    </a:lnTo>
                    <a:lnTo>
                      <a:pt x="79" y="2321"/>
                    </a:lnTo>
                    <a:lnTo>
                      <a:pt x="54" y="2317"/>
                    </a:lnTo>
                    <a:lnTo>
                      <a:pt x="32" y="2307"/>
                    </a:lnTo>
                    <a:lnTo>
                      <a:pt x="15" y="2289"/>
                    </a:lnTo>
                    <a:lnTo>
                      <a:pt x="5" y="2269"/>
                    </a:lnTo>
                    <a:lnTo>
                      <a:pt x="0" y="2244"/>
                    </a:lnTo>
                    <a:lnTo>
                      <a:pt x="0" y="78"/>
                    </a:lnTo>
                    <a:lnTo>
                      <a:pt x="5" y="54"/>
                    </a:lnTo>
                    <a:lnTo>
                      <a:pt x="15" y="32"/>
                    </a:lnTo>
                    <a:lnTo>
                      <a:pt x="32" y="14"/>
                    </a:lnTo>
                    <a:lnTo>
                      <a:pt x="54" y="4"/>
                    </a:lnTo>
                    <a:lnTo>
                      <a:pt x="7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/>
              </a:p>
            </p:txBody>
          </p:sp>
        </p:grpSp>
      </p:grp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C88BEA66-6FC0-10CE-D317-10B2EA6D36C5}"/>
              </a:ext>
            </a:extLst>
          </p:cNvPr>
          <p:cNvGrpSpPr/>
          <p:nvPr/>
        </p:nvGrpSpPr>
        <p:grpSpPr>
          <a:xfrm>
            <a:off x="412770" y="3273440"/>
            <a:ext cx="868414" cy="772788"/>
            <a:chOff x="107762" y="1714278"/>
            <a:chExt cx="439046" cy="421699"/>
          </a:xfrm>
        </p:grpSpPr>
        <p:sp>
          <p:nvSpPr>
            <p:cNvPr id="19" name="Прямоугольник: скругленные углы 81">
              <a:extLst>
                <a:ext uri="{FF2B5EF4-FFF2-40B4-BE49-F238E27FC236}">
                  <a16:creationId xmlns:a16="http://schemas.microsoft.com/office/drawing/2014/main" id="{299EC7D3-F20F-B22E-1AF0-6440F2A61457}"/>
                </a:ext>
              </a:extLst>
            </p:cNvPr>
            <p:cNvSpPr/>
            <p:nvPr/>
          </p:nvSpPr>
          <p:spPr>
            <a:xfrm>
              <a:off x="107762" y="1714278"/>
              <a:ext cx="439046" cy="421699"/>
            </a:xfrm>
            <a:prstGeom prst="roundRect">
              <a:avLst/>
            </a:prstGeom>
            <a:gradFill flip="none" rotWithShape="1">
              <a:gsLst>
                <a:gs pos="0">
                  <a:srgbClr val="00B0F0">
                    <a:shade val="30000"/>
                    <a:satMod val="115000"/>
                  </a:srgbClr>
                </a:gs>
                <a:gs pos="50000">
                  <a:srgbClr val="00B0F0">
                    <a:shade val="67500"/>
                    <a:satMod val="115000"/>
                  </a:srgbClr>
                </a:gs>
                <a:gs pos="100000">
                  <a:srgbClr val="00B0F0">
                    <a:shade val="100000"/>
                    <a:satMod val="115000"/>
                  </a:srgbClr>
                </a:gs>
              </a:gsLst>
              <a:lin ang="18900000" scaled="1"/>
              <a:tileRect/>
            </a:gradFill>
            <a:ln>
              <a:solidFill>
                <a:schemeClr val="bg1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800">
                <a:latin typeface="Bahnschrift" panose="020B0502040204020203" pitchFamily="34" charset="0"/>
              </a:endParaRPr>
            </a:p>
          </p:txBody>
        </p:sp>
        <p:grpSp>
          <p:nvGrpSpPr>
            <p:cNvPr id="20" name="Group 1729">
              <a:extLst>
                <a:ext uri="{FF2B5EF4-FFF2-40B4-BE49-F238E27FC236}">
                  <a16:creationId xmlns:a16="http://schemas.microsoft.com/office/drawing/2014/main" id="{2381DDD5-10F7-52FF-AA65-94B4DD8E33CB}"/>
                </a:ext>
              </a:extLst>
            </p:cNvPr>
            <p:cNvGrpSpPr/>
            <p:nvPr/>
          </p:nvGrpSpPr>
          <p:grpSpPr>
            <a:xfrm>
              <a:off x="183617" y="1780664"/>
              <a:ext cx="287337" cy="288927"/>
              <a:chOff x="8634413" y="2105025"/>
              <a:chExt cx="287337" cy="288926"/>
            </a:xfrm>
            <a:solidFill>
              <a:schemeClr val="bg1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21" name="Freeform 554">
                <a:extLst>
                  <a:ext uri="{FF2B5EF4-FFF2-40B4-BE49-F238E27FC236}">
                    <a16:creationId xmlns:a16="http://schemas.microsoft.com/office/drawing/2014/main" id="{4D5C658B-01EA-E823-FB5F-CCA984FF47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42363" y="2117725"/>
                <a:ext cx="173037" cy="131763"/>
              </a:xfrm>
              <a:custGeom>
                <a:avLst/>
                <a:gdLst>
                  <a:gd name="T0" fmla="*/ 75 w 2080"/>
                  <a:gd name="T1" fmla="*/ 0 h 1576"/>
                  <a:gd name="T2" fmla="*/ 2004 w 2080"/>
                  <a:gd name="T3" fmla="*/ 0 h 1576"/>
                  <a:gd name="T4" fmla="*/ 2024 w 2080"/>
                  <a:gd name="T5" fmla="*/ 3 h 1576"/>
                  <a:gd name="T6" fmla="*/ 2042 w 2080"/>
                  <a:gd name="T7" fmla="*/ 10 h 1576"/>
                  <a:gd name="T8" fmla="*/ 2057 w 2080"/>
                  <a:gd name="T9" fmla="*/ 22 h 1576"/>
                  <a:gd name="T10" fmla="*/ 2069 w 2080"/>
                  <a:gd name="T11" fmla="*/ 37 h 1576"/>
                  <a:gd name="T12" fmla="*/ 2076 w 2080"/>
                  <a:gd name="T13" fmla="*/ 55 h 1576"/>
                  <a:gd name="T14" fmla="*/ 2080 w 2080"/>
                  <a:gd name="T15" fmla="*/ 75 h 1576"/>
                  <a:gd name="T16" fmla="*/ 2080 w 2080"/>
                  <a:gd name="T17" fmla="*/ 1500 h 1576"/>
                  <a:gd name="T18" fmla="*/ 2076 w 2080"/>
                  <a:gd name="T19" fmla="*/ 1521 h 1576"/>
                  <a:gd name="T20" fmla="*/ 2069 w 2080"/>
                  <a:gd name="T21" fmla="*/ 1539 h 1576"/>
                  <a:gd name="T22" fmla="*/ 2057 w 2080"/>
                  <a:gd name="T23" fmla="*/ 1554 h 1576"/>
                  <a:gd name="T24" fmla="*/ 2042 w 2080"/>
                  <a:gd name="T25" fmla="*/ 1566 h 1576"/>
                  <a:gd name="T26" fmla="*/ 2024 w 2080"/>
                  <a:gd name="T27" fmla="*/ 1574 h 1576"/>
                  <a:gd name="T28" fmla="*/ 2004 w 2080"/>
                  <a:gd name="T29" fmla="*/ 1576 h 1576"/>
                  <a:gd name="T30" fmla="*/ 80 w 2080"/>
                  <a:gd name="T31" fmla="*/ 1576 h 1576"/>
                  <a:gd name="T32" fmla="*/ 83 w 2080"/>
                  <a:gd name="T33" fmla="*/ 1575 h 1576"/>
                  <a:gd name="T34" fmla="*/ 86 w 2080"/>
                  <a:gd name="T35" fmla="*/ 1574 h 1576"/>
                  <a:gd name="T36" fmla="*/ 88 w 2080"/>
                  <a:gd name="T37" fmla="*/ 1571 h 1576"/>
                  <a:gd name="T38" fmla="*/ 92 w 2080"/>
                  <a:gd name="T39" fmla="*/ 1570 h 1576"/>
                  <a:gd name="T40" fmla="*/ 95 w 2080"/>
                  <a:gd name="T41" fmla="*/ 1568 h 1576"/>
                  <a:gd name="T42" fmla="*/ 100 w 2080"/>
                  <a:gd name="T43" fmla="*/ 1566 h 1576"/>
                  <a:gd name="T44" fmla="*/ 105 w 2080"/>
                  <a:gd name="T45" fmla="*/ 1563 h 1576"/>
                  <a:gd name="T46" fmla="*/ 112 w 2080"/>
                  <a:gd name="T47" fmla="*/ 1559 h 1576"/>
                  <a:gd name="T48" fmla="*/ 120 w 2080"/>
                  <a:gd name="T49" fmla="*/ 1554 h 1576"/>
                  <a:gd name="T50" fmla="*/ 131 w 2080"/>
                  <a:gd name="T51" fmla="*/ 1547 h 1576"/>
                  <a:gd name="T52" fmla="*/ 144 w 2080"/>
                  <a:gd name="T53" fmla="*/ 1539 h 1576"/>
                  <a:gd name="T54" fmla="*/ 160 w 2080"/>
                  <a:gd name="T55" fmla="*/ 1530 h 1576"/>
                  <a:gd name="T56" fmla="*/ 179 w 2080"/>
                  <a:gd name="T57" fmla="*/ 1518 h 1576"/>
                  <a:gd name="T58" fmla="*/ 201 w 2080"/>
                  <a:gd name="T59" fmla="*/ 1504 h 1576"/>
                  <a:gd name="T60" fmla="*/ 226 w 2080"/>
                  <a:gd name="T61" fmla="*/ 1488 h 1576"/>
                  <a:gd name="T62" fmla="*/ 255 w 2080"/>
                  <a:gd name="T63" fmla="*/ 1470 h 1576"/>
                  <a:gd name="T64" fmla="*/ 289 w 2080"/>
                  <a:gd name="T65" fmla="*/ 1449 h 1576"/>
                  <a:gd name="T66" fmla="*/ 327 w 2080"/>
                  <a:gd name="T67" fmla="*/ 1426 h 1576"/>
                  <a:gd name="T68" fmla="*/ 1928 w 2080"/>
                  <a:gd name="T69" fmla="*/ 1426 h 1576"/>
                  <a:gd name="T70" fmla="*/ 1928 w 2080"/>
                  <a:gd name="T71" fmla="*/ 151 h 1576"/>
                  <a:gd name="T72" fmla="*/ 150 w 2080"/>
                  <a:gd name="T73" fmla="*/ 151 h 1576"/>
                  <a:gd name="T74" fmla="*/ 150 w 2080"/>
                  <a:gd name="T75" fmla="*/ 634 h 1576"/>
                  <a:gd name="T76" fmla="*/ 145 w 2080"/>
                  <a:gd name="T77" fmla="*/ 608 h 1576"/>
                  <a:gd name="T78" fmla="*/ 136 w 2080"/>
                  <a:gd name="T79" fmla="*/ 585 h 1576"/>
                  <a:gd name="T80" fmla="*/ 124 w 2080"/>
                  <a:gd name="T81" fmla="*/ 563 h 1576"/>
                  <a:gd name="T82" fmla="*/ 109 w 2080"/>
                  <a:gd name="T83" fmla="*/ 544 h 1576"/>
                  <a:gd name="T84" fmla="*/ 94 w 2080"/>
                  <a:gd name="T85" fmla="*/ 525 h 1576"/>
                  <a:gd name="T86" fmla="*/ 78 w 2080"/>
                  <a:gd name="T87" fmla="*/ 508 h 1576"/>
                  <a:gd name="T88" fmla="*/ 61 w 2080"/>
                  <a:gd name="T89" fmla="*/ 493 h 1576"/>
                  <a:gd name="T90" fmla="*/ 45 w 2080"/>
                  <a:gd name="T91" fmla="*/ 481 h 1576"/>
                  <a:gd name="T92" fmla="*/ 31 w 2080"/>
                  <a:gd name="T93" fmla="*/ 470 h 1576"/>
                  <a:gd name="T94" fmla="*/ 18 w 2080"/>
                  <a:gd name="T95" fmla="*/ 462 h 1576"/>
                  <a:gd name="T96" fmla="*/ 9 w 2080"/>
                  <a:gd name="T97" fmla="*/ 457 h 1576"/>
                  <a:gd name="T98" fmla="*/ 2 w 2080"/>
                  <a:gd name="T99" fmla="*/ 452 h 1576"/>
                  <a:gd name="T100" fmla="*/ 0 w 2080"/>
                  <a:gd name="T101" fmla="*/ 451 h 1576"/>
                  <a:gd name="T102" fmla="*/ 0 w 2080"/>
                  <a:gd name="T103" fmla="*/ 75 h 1576"/>
                  <a:gd name="T104" fmla="*/ 2 w 2080"/>
                  <a:gd name="T105" fmla="*/ 55 h 1576"/>
                  <a:gd name="T106" fmla="*/ 10 w 2080"/>
                  <a:gd name="T107" fmla="*/ 37 h 1576"/>
                  <a:gd name="T108" fmla="*/ 22 w 2080"/>
                  <a:gd name="T109" fmla="*/ 22 h 1576"/>
                  <a:gd name="T110" fmla="*/ 37 w 2080"/>
                  <a:gd name="T111" fmla="*/ 10 h 1576"/>
                  <a:gd name="T112" fmla="*/ 55 w 2080"/>
                  <a:gd name="T113" fmla="*/ 3 h 1576"/>
                  <a:gd name="T114" fmla="*/ 75 w 2080"/>
                  <a:gd name="T115" fmla="*/ 0 h 15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2080" h="1576">
                    <a:moveTo>
                      <a:pt x="75" y="0"/>
                    </a:moveTo>
                    <a:lnTo>
                      <a:pt x="2004" y="0"/>
                    </a:lnTo>
                    <a:lnTo>
                      <a:pt x="2024" y="3"/>
                    </a:lnTo>
                    <a:lnTo>
                      <a:pt x="2042" y="10"/>
                    </a:lnTo>
                    <a:lnTo>
                      <a:pt x="2057" y="22"/>
                    </a:lnTo>
                    <a:lnTo>
                      <a:pt x="2069" y="37"/>
                    </a:lnTo>
                    <a:lnTo>
                      <a:pt x="2076" y="55"/>
                    </a:lnTo>
                    <a:lnTo>
                      <a:pt x="2080" y="75"/>
                    </a:lnTo>
                    <a:lnTo>
                      <a:pt x="2080" y="1500"/>
                    </a:lnTo>
                    <a:lnTo>
                      <a:pt x="2076" y="1521"/>
                    </a:lnTo>
                    <a:lnTo>
                      <a:pt x="2069" y="1539"/>
                    </a:lnTo>
                    <a:lnTo>
                      <a:pt x="2057" y="1554"/>
                    </a:lnTo>
                    <a:lnTo>
                      <a:pt x="2042" y="1566"/>
                    </a:lnTo>
                    <a:lnTo>
                      <a:pt x="2024" y="1574"/>
                    </a:lnTo>
                    <a:lnTo>
                      <a:pt x="2004" y="1576"/>
                    </a:lnTo>
                    <a:lnTo>
                      <a:pt x="80" y="1576"/>
                    </a:lnTo>
                    <a:lnTo>
                      <a:pt x="83" y="1575"/>
                    </a:lnTo>
                    <a:lnTo>
                      <a:pt x="86" y="1574"/>
                    </a:lnTo>
                    <a:lnTo>
                      <a:pt x="88" y="1571"/>
                    </a:lnTo>
                    <a:lnTo>
                      <a:pt x="92" y="1570"/>
                    </a:lnTo>
                    <a:lnTo>
                      <a:pt x="95" y="1568"/>
                    </a:lnTo>
                    <a:lnTo>
                      <a:pt x="100" y="1566"/>
                    </a:lnTo>
                    <a:lnTo>
                      <a:pt x="105" y="1563"/>
                    </a:lnTo>
                    <a:lnTo>
                      <a:pt x="112" y="1559"/>
                    </a:lnTo>
                    <a:lnTo>
                      <a:pt x="120" y="1554"/>
                    </a:lnTo>
                    <a:lnTo>
                      <a:pt x="131" y="1547"/>
                    </a:lnTo>
                    <a:lnTo>
                      <a:pt x="144" y="1539"/>
                    </a:lnTo>
                    <a:lnTo>
                      <a:pt x="160" y="1530"/>
                    </a:lnTo>
                    <a:lnTo>
                      <a:pt x="179" y="1518"/>
                    </a:lnTo>
                    <a:lnTo>
                      <a:pt x="201" y="1504"/>
                    </a:lnTo>
                    <a:lnTo>
                      <a:pt x="226" y="1488"/>
                    </a:lnTo>
                    <a:lnTo>
                      <a:pt x="255" y="1470"/>
                    </a:lnTo>
                    <a:lnTo>
                      <a:pt x="289" y="1449"/>
                    </a:lnTo>
                    <a:lnTo>
                      <a:pt x="327" y="1426"/>
                    </a:lnTo>
                    <a:lnTo>
                      <a:pt x="1928" y="1426"/>
                    </a:lnTo>
                    <a:lnTo>
                      <a:pt x="1928" y="151"/>
                    </a:lnTo>
                    <a:lnTo>
                      <a:pt x="150" y="151"/>
                    </a:lnTo>
                    <a:lnTo>
                      <a:pt x="150" y="634"/>
                    </a:lnTo>
                    <a:lnTo>
                      <a:pt x="145" y="608"/>
                    </a:lnTo>
                    <a:lnTo>
                      <a:pt x="136" y="585"/>
                    </a:lnTo>
                    <a:lnTo>
                      <a:pt x="124" y="563"/>
                    </a:lnTo>
                    <a:lnTo>
                      <a:pt x="109" y="544"/>
                    </a:lnTo>
                    <a:lnTo>
                      <a:pt x="94" y="525"/>
                    </a:lnTo>
                    <a:lnTo>
                      <a:pt x="78" y="508"/>
                    </a:lnTo>
                    <a:lnTo>
                      <a:pt x="61" y="493"/>
                    </a:lnTo>
                    <a:lnTo>
                      <a:pt x="45" y="481"/>
                    </a:lnTo>
                    <a:lnTo>
                      <a:pt x="31" y="470"/>
                    </a:lnTo>
                    <a:lnTo>
                      <a:pt x="18" y="462"/>
                    </a:lnTo>
                    <a:lnTo>
                      <a:pt x="9" y="457"/>
                    </a:lnTo>
                    <a:lnTo>
                      <a:pt x="2" y="452"/>
                    </a:lnTo>
                    <a:lnTo>
                      <a:pt x="0" y="451"/>
                    </a:lnTo>
                    <a:lnTo>
                      <a:pt x="0" y="75"/>
                    </a:lnTo>
                    <a:lnTo>
                      <a:pt x="2" y="55"/>
                    </a:lnTo>
                    <a:lnTo>
                      <a:pt x="10" y="37"/>
                    </a:lnTo>
                    <a:lnTo>
                      <a:pt x="22" y="22"/>
                    </a:lnTo>
                    <a:lnTo>
                      <a:pt x="37" y="10"/>
                    </a:lnTo>
                    <a:lnTo>
                      <a:pt x="55" y="3"/>
                    </a:lnTo>
                    <a:lnTo>
                      <a:pt x="7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 dirty="0"/>
              </a:p>
            </p:txBody>
          </p:sp>
          <p:sp>
            <p:nvSpPr>
              <p:cNvPr id="22" name="Freeform 555">
                <a:extLst>
                  <a:ext uri="{FF2B5EF4-FFF2-40B4-BE49-F238E27FC236}">
                    <a16:creationId xmlns:a16="http://schemas.microsoft.com/office/drawing/2014/main" id="{E50A8211-DB36-D817-45AA-1002587BB6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13800" y="2181225"/>
                <a:ext cx="77787" cy="36513"/>
              </a:xfrm>
              <a:custGeom>
                <a:avLst/>
                <a:gdLst>
                  <a:gd name="T0" fmla="*/ 488 w 933"/>
                  <a:gd name="T1" fmla="*/ 0 h 436"/>
                  <a:gd name="T2" fmla="*/ 505 w 933"/>
                  <a:gd name="T3" fmla="*/ 1 h 436"/>
                  <a:gd name="T4" fmla="*/ 522 w 933"/>
                  <a:gd name="T5" fmla="*/ 6 h 436"/>
                  <a:gd name="T6" fmla="*/ 537 w 933"/>
                  <a:gd name="T7" fmla="*/ 15 h 436"/>
                  <a:gd name="T8" fmla="*/ 904 w 933"/>
                  <a:gd name="T9" fmla="*/ 301 h 436"/>
                  <a:gd name="T10" fmla="*/ 918 w 933"/>
                  <a:gd name="T11" fmla="*/ 315 h 436"/>
                  <a:gd name="T12" fmla="*/ 928 w 933"/>
                  <a:gd name="T13" fmla="*/ 333 h 436"/>
                  <a:gd name="T14" fmla="*/ 933 w 933"/>
                  <a:gd name="T15" fmla="*/ 351 h 436"/>
                  <a:gd name="T16" fmla="*/ 933 w 933"/>
                  <a:gd name="T17" fmla="*/ 371 h 436"/>
                  <a:gd name="T18" fmla="*/ 928 w 933"/>
                  <a:gd name="T19" fmla="*/ 389 h 436"/>
                  <a:gd name="T20" fmla="*/ 917 w 933"/>
                  <a:gd name="T21" fmla="*/ 407 h 436"/>
                  <a:gd name="T22" fmla="*/ 904 w 933"/>
                  <a:gd name="T23" fmla="*/ 420 h 436"/>
                  <a:gd name="T24" fmla="*/ 890 w 933"/>
                  <a:gd name="T25" fmla="*/ 428 h 436"/>
                  <a:gd name="T26" fmla="*/ 874 w 933"/>
                  <a:gd name="T27" fmla="*/ 433 h 436"/>
                  <a:gd name="T28" fmla="*/ 857 w 933"/>
                  <a:gd name="T29" fmla="*/ 436 h 436"/>
                  <a:gd name="T30" fmla="*/ 841 w 933"/>
                  <a:gd name="T31" fmla="*/ 434 h 436"/>
                  <a:gd name="T32" fmla="*/ 826 w 933"/>
                  <a:gd name="T33" fmla="*/ 429 h 436"/>
                  <a:gd name="T34" fmla="*/ 811 w 933"/>
                  <a:gd name="T35" fmla="*/ 420 h 436"/>
                  <a:gd name="T36" fmla="*/ 482 w 933"/>
                  <a:gd name="T37" fmla="*/ 164 h 436"/>
                  <a:gd name="T38" fmla="*/ 154 w 933"/>
                  <a:gd name="T39" fmla="*/ 333 h 436"/>
                  <a:gd name="T40" fmla="*/ 135 w 933"/>
                  <a:gd name="T41" fmla="*/ 340 h 436"/>
                  <a:gd name="T42" fmla="*/ 114 w 933"/>
                  <a:gd name="T43" fmla="*/ 341 h 436"/>
                  <a:gd name="T44" fmla="*/ 94 w 933"/>
                  <a:gd name="T45" fmla="*/ 337 h 436"/>
                  <a:gd name="T46" fmla="*/ 75 w 933"/>
                  <a:gd name="T47" fmla="*/ 327 h 436"/>
                  <a:gd name="T48" fmla="*/ 61 w 933"/>
                  <a:gd name="T49" fmla="*/ 313 h 436"/>
                  <a:gd name="T50" fmla="*/ 50 w 933"/>
                  <a:gd name="T51" fmla="*/ 295 h 436"/>
                  <a:gd name="T52" fmla="*/ 0 w 933"/>
                  <a:gd name="T53" fmla="*/ 175 h 436"/>
                  <a:gd name="T54" fmla="*/ 124 w 933"/>
                  <a:gd name="T55" fmla="*/ 78 h 436"/>
                  <a:gd name="T56" fmla="*/ 158 w 933"/>
                  <a:gd name="T57" fmla="*/ 161 h 436"/>
                  <a:gd name="T58" fmla="*/ 456 w 933"/>
                  <a:gd name="T59" fmla="*/ 8 h 436"/>
                  <a:gd name="T60" fmla="*/ 471 w 933"/>
                  <a:gd name="T61" fmla="*/ 2 h 436"/>
                  <a:gd name="T62" fmla="*/ 488 w 933"/>
                  <a:gd name="T63" fmla="*/ 0 h 4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933" h="436">
                    <a:moveTo>
                      <a:pt x="488" y="0"/>
                    </a:moveTo>
                    <a:lnTo>
                      <a:pt x="505" y="1"/>
                    </a:lnTo>
                    <a:lnTo>
                      <a:pt x="522" y="6"/>
                    </a:lnTo>
                    <a:lnTo>
                      <a:pt x="537" y="15"/>
                    </a:lnTo>
                    <a:lnTo>
                      <a:pt x="904" y="301"/>
                    </a:lnTo>
                    <a:lnTo>
                      <a:pt x="918" y="315"/>
                    </a:lnTo>
                    <a:lnTo>
                      <a:pt x="928" y="333"/>
                    </a:lnTo>
                    <a:lnTo>
                      <a:pt x="933" y="351"/>
                    </a:lnTo>
                    <a:lnTo>
                      <a:pt x="933" y="371"/>
                    </a:lnTo>
                    <a:lnTo>
                      <a:pt x="928" y="389"/>
                    </a:lnTo>
                    <a:lnTo>
                      <a:pt x="917" y="407"/>
                    </a:lnTo>
                    <a:lnTo>
                      <a:pt x="904" y="420"/>
                    </a:lnTo>
                    <a:lnTo>
                      <a:pt x="890" y="428"/>
                    </a:lnTo>
                    <a:lnTo>
                      <a:pt x="874" y="433"/>
                    </a:lnTo>
                    <a:lnTo>
                      <a:pt x="857" y="436"/>
                    </a:lnTo>
                    <a:lnTo>
                      <a:pt x="841" y="434"/>
                    </a:lnTo>
                    <a:lnTo>
                      <a:pt x="826" y="429"/>
                    </a:lnTo>
                    <a:lnTo>
                      <a:pt x="811" y="420"/>
                    </a:lnTo>
                    <a:lnTo>
                      <a:pt x="482" y="164"/>
                    </a:lnTo>
                    <a:lnTo>
                      <a:pt x="154" y="333"/>
                    </a:lnTo>
                    <a:lnTo>
                      <a:pt x="135" y="340"/>
                    </a:lnTo>
                    <a:lnTo>
                      <a:pt x="114" y="341"/>
                    </a:lnTo>
                    <a:lnTo>
                      <a:pt x="94" y="337"/>
                    </a:lnTo>
                    <a:lnTo>
                      <a:pt x="75" y="327"/>
                    </a:lnTo>
                    <a:lnTo>
                      <a:pt x="61" y="313"/>
                    </a:lnTo>
                    <a:lnTo>
                      <a:pt x="50" y="295"/>
                    </a:lnTo>
                    <a:lnTo>
                      <a:pt x="0" y="175"/>
                    </a:lnTo>
                    <a:lnTo>
                      <a:pt x="124" y="78"/>
                    </a:lnTo>
                    <a:lnTo>
                      <a:pt x="158" y="161"/>
                    </a:lnTo>
                    <a:lnTo>
                      <a:pt x="456" y="8"/>
                    </a:lnTo>
                    <a:lnTo>
                      <a:pt x="471" y="2"/>
                    </a:lnTo>
                    <a:lnTo>
                      <a:pt x="48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 dirty="0"/>
              </a:p>
            </p:txBody>
          </p:sp>
          <p:sp>
            <p:nvSpPr>
              <p:cNvPr id="23" name="Freeform 556">
                <a:extLst>
                  <a:ext uri="{FF2B5EF4-FFF2-40B4-BE49-F238E27FC236}">
                    <a16:creationId xmlns:a16="http://schemas.microsoft.com/office/drawing/2014/main" id="{13DA2CB5-71F0-7C4C-12D4-A0C4E04D60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61413" y="2138363"/>
                <a:ext cx="49212" cy="30163"/>
              </a:xfrm>
              <a:custGeom>
                <a:avLst/>
                <a:gdLst>
                  <a:gd name="T0" fmla="*/ 74 w 596"/>
                  <a:gd name="T1" fmla="*/ 0 h 369"/>
                  <a:gd name="T2" fmla="*/ 93 w 596"/>
                  <a:gd name="T3" fmla="*/ 2 h 369"/>
                  <a:gd name="T4" fmla="*/ 111 w 596"/>
                  <a:gd name="T5" fmla="*/ 8 h 369"/>
                  <a:gd name="T6" fmla="*/ 126 w 596"/>
                  <a:gd name="T7" fmla="*/ 20 h 369"/>
                  <a:gd name="T8" fmla="*/ 140 w 596"/>
                  <a:gd name="T9" fmla="*/ 36 h 369"/>
                  <a:gd name="T10" fmla="*/ 250 w 596"/>
                  <a:gd name="T11" fmla="*/ 211 h 369"/>
                  <a:gd name="T12" fmla="*/ 508 w 596"/>
                  <a:gd name="T13" fmla="*/ 162 h 369"/>
                  <a:gd name="T14" fmla="*/ 526 w 596"/>
                  <a:gd name="T15" fmla="*/ 161 h 369"/>
                  <a:gd name="T16" fmla="*/ 543 w 596"/>
                  <a:gd name="T17" fmla="*/ 165 h 369"/>
                  <a:gd name="T18" fmla="*/ 558 w 596"/>
                  <a:gd name="T19" fmla="*/ 171 h 369"/>
                  <a:gd name="T20" fmla="*/ 572 w 596"/>
                  <a:gd name="T21" fmla="*/ 180 h 369"/>
                  <a:gd name="T22" fmla="*/ 584 w 596"/>
                  <a:gd name="T23" fmla="*/ 193 h 369"/>
                  <a:gd name="T24" fmla="*/ 592 w 596"/>
                  <a:gd name="T25" fmla="*/ 208 h 369"/>
                  <a:gd name="T26" fmla="*/ 596 w 596"/>
                  <a:gd name="T27" fmla="*/ 218 h 369"/>
                  <a:gd name="T28" fmla="*/ 460 w 596"/>
                  <a:gd name="T29" fmla="*/ 325 h 369"/>
                  <a:gd name="T30" fmla="*/ 228 w 596"/>
                  <a:gd name="T31" fmla="*/ 368 h 369"/>
                  <a:gd name="T32" fmla="*/ 209 w 596"/>
                  <a:gd name="T33" fmla="*/ 369 h 369"/>
                  <a:gd name="T34" fmla="*/ 192 w 596"/>
                  <a:gd name="T35" fmla="*/ 366 h 369"/>
                  <a:gd name="T36" fmla="*/ 176 w 596"/>
                  <a:gd name="T37" fmla="*/ 359 h 369"/>
                  <a:gd name="T38" fmla="*/ 161 w 596"/>
                  <a:gd name="T39" fmla="*/ 348 h 369"/>
                  <a:gd name="T40" fmla="*/ 150 w 596"/>
                  <a:gd name="T41" fmla="*/ 334 h 369"/>
                  <a:gd name="T42" fmla="*/ 12 w 596"/>
                  <a:gd name="T43" fmla="*/ 116 h 369"/>
                  <a:gd name="T44" fmla="*/ 4 w 596"/>
                  <a:gd name="T45" fmla="*/ 98 h 369"/>
                  <a:gd name="T46" fmla="*/ 0 w 596"/>
                  <a:gd name="T47" fmla="*/ 79 h 369"/>
                  <a:gd name="T48" fmla="*/ 2 w 596"/>
                  <a:gd name="T49" fmla="*/ 59 h 369"/>
                  <a:gd name="T50" fmla="*/ 9 w 596"/>
                  <a:gd name="T51" fmla="*/ 41 h 369"/>
                  <a:gd name="T52" fmla="*/ 20 w 596"/>
                  <a:gd name="T53" fmla="*/ 25 h 369"/>
                  <a:gd name="T54" fmla="*/ 36 w 596"/>
                  <a:gd name="T55" fmla="*/ 12 h 369"/>
                  <a:gd name="T56" fmla="*/ 54 w 596"/>
                  <a:gd name="T57" fmla="*/ 3 h 369"/>
                  <a:gd name="T58" fmla="*/ 74 w 596"/>
                  <a:gd name="T59" fmla="*/ 0 h 3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596" h="369">
                    <a:moveTo>
                      <a:pt x="74" y="0"/>
                    </a:moveTo>
                    <a:lnTo>
                      <a:pt x="93" y="2"/>
                    </a:lnTo>
                    <a:lnTo>
                      <a:pt x="111" y="8"/>
                    </a:lnTo>
                    <a:lnTo>
                      <a:pt x="126" y="20"/>
                    </a:lnTo>
                    <a:lnTo>
                      <a:pt x="140" y="36"/>
                    </a:lnTo>
                    <a:lnTo>
                      <a:pt x="250" y="211"/>
                    </a:lnTo>
                    <a:lnTo>
                      <a:pt x="508" y="162"/>
                    </a:lnTo>
                    <a:lnTo>
                      <a:pt x="526" y="161"/>
                    </a:lnTo>
                    <a:lnTo>
                      <a:pt x="543" y="165"/>
                    </a:lnTo>
                    <a:lnTo>
                      <a:pt x="558" y="171"/>
                    </a:lnTo>
                    <a:lnTo>
                      <a:pt x="572" y="180"/>
                    </a:lnTo>
                    <a:lnTo>
                      <a:pt x="584" y="193"/>
                    </a:lnTo>
                    <a:lnTo>
                      <a:pt x="592" y="208"/>
                    </a:lnTo>
                    <a:lnTo>
                      <a:pt x="596" y="218"/>
                    </a:lnTo>
                    <a:lnTo>
                      <a:pt x="460" y="325"/>
                    </a:lnTo>
                    <a:lnTo>
                      <a:pt x="228" y="368"/>
                    </a:lnTo>
                    <a:lnTo>
                      <a:pt x="209" y="369"/>
                    </a:lnTo>
                    <a:lnTo>
                      <a:pt x="192" y="366"/>
                    </a:lnTo>
                    <a:lnTo>
                      <a:pt x="176" y="359"/>
                    </a:lnTo>
                    <a:lnTo>
                      <a:pt x="161" y="348"/>
                    </a:lnTo>
                    <a:lnTo>
                      <a:pt x="150" y="334"/>
                    </a:lnTo>
                    <a:lnTo>
                      <a:pt x="12" y="116"/>
                    </a:lnTo>
                    <a:lnTo>
                      <a:pt x="4" y="98"/>
                    </a:lnTo>
                    <a:lnTo>
                      <a:pt x="0" y="79"/>
                    </a:lnTo>
                    <a:lnTo>
                      <a:pt x="2" y="59"/>
                    </a:lnTo>
                    <a:lnTo>
                      <a:pt x="9" y="41"/>
                    </a:lnTo>
                    <a:lnTo>
                      <a:pt x="20" y="25"/>
                    </a:lnTo>
                    <a:lnTo>
                      <a:pt x="36" y="12"/>
                    </a:lnTo>
                    <a:lnTo>
                      <a:pt x="54" y="3"/>
                    </a:lnTo>
                    <a:lnTo>
                      <a:pt x="7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 dirty="0"/>
              </a:p>
            </p:txBody>
          </p:sp>
          <p:sp>
            <p:nvSpPr>
              <p:cNvPr id="24" name="Freeform 557">
                <a:extLst>
                  <a:ext uri="{FF2B5EF4-FFF2-40B4-BE49-F238E27FC236}">
                    <a16:creationId xmlns:a16="http://schemas.microsoft.com/office/drawing/2014/main" id="{5CABF04A-670E-ED84-BCCF-605BF15824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91575" y="2160588"/>
                <a:ext cx="38100" cy="33338"/>
              </a:xfrm>
              <a:custGeom>
                <a:avLst/>
                <a:gdLst>
                  <a:gd name="T0" fmla="*/ 394 w 460"/>
                  <a:gd name="T1" fmla="*/ 0 h 397"/>
                  <a:gd name="T2" fmla="*/ 413 w 460"/>
                  <a:gd name="T3" fmla="*/ 5 h 397"/>
                  <a:gd name="T4" fmla="*/ 430 w 460"/>
                  <a:gd name="T5" fmla="*/ 14 h 397"/>
                  <a:gd name="T6" fmla="*/ 444 w 460"/>
                  <a:gd name="T7" fmla="*/ 29 h 397"/>
                  <a:gd name="T8" fmla="*/ 455 w 460"/>
                  <a:gd name="T9" fmla="*/ 46 h 397"/>
                  <a:gd name="T10" fmla="*/ 459 w 460"/>
                  <a:gd name="T11" fmla="*/ 64 h 397"/>
                  <a:gd name="T12" fmla="*/ 460 w 460"/>
                  <a:gd name="T13" fmla="*/ 84 h 397"/>
                  <a:gd name="T14" fmla="*/ 455 w 460"/>
                  <a:gd name="T15" fmla="*/ 103 h 397"/>
                  <a:gd name="T16" fmla="*/ 445 w 460"/>
                  <a:gd name="T17" fmla="*/ 120 h 397"/>
                  <a:gd name="T18" fmla="*/ 432 w 460"/>
                  <a:gd name="T19" fmla="*/ 135 h 397"/>
                  <a:gd name="T20" fmla="*/ 98 w 460"/>
                  <a:gd name="T21" fmla="*/ 397 h 397"/>
                  <a:gd name="T22" fmla="*/ 82 w 460"/>
                  <a:gd name="T23" fmla="*/ 366 h 397"/>
                  <a:gd name="T24" fmla="*/ 64 w 460"/>
                  <a:gd name="T25" fmla="*/ 341 h 397"/>
                  <a:gd name="T26" fmla="*/ 45 w 460"/>
                  <a:gd name="T27" fmla="*/ 319 h 397"/>
                  <a:gd name="T28" fmla="*/ 23 w 460"/>
                  <a:gd name="T29" fmla="*/ 299 h 397"/>
                  <a:gd name="T30" fmla="*/ 0 w 460"/>
                  <a:gd name="T31" fmla="*/ 282 h 397"/>
                  <a:gd name="T32" fmla="*/ 338 w 460"/>
                  <a:gd name="T33" fmla="*/ 16 h 397"/>
                  <a:gd name="T34" fmla="*/ 355 w 460"/>
                  <a:gd name="T35" fmla="*/ 6 h 397"/>
                  <a:gd name="T36" fmla="*/ 374 w 460"/>
                  <a:gd name="T37" fmla="*/ 0 h 397"/>
                  <a:gd name="T38" fmla="*/ 394 w 460"/>
                  <a:gd name="T39" fmla="*/ 0 h 3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460" h="397">
                    <a:moveTo>
                      <a:pt x="394" y="0"/>
                    </a:moveTo>
                    <a:lnTo>
                      <a:pt x="413" y="5"/>
                    </a:lnTo>
                    <a:lnTo>
                      <a:pt x="430" y="14"/>
                    </a:lnTo>
                    <a:lnTo>
                      <a:pt x="444" y="29"/>
                    </a:lnTo>
                    <a:lnTo>
                      <a:pt x="455" y="46"/>
                    </a:lnTo>
                    <a:lnTo>
                      <a:pt x="459" y="64"/>
                    </a:lnTo>
                    <a:lnTo>
                      <a:pt x="460" y="84"/>
                    </a:lnTo>
                    <a:lnTo>
                      <a:pt x="455" y="103"/>
                    </a:lnTo>
                    <a:lnTo>
                      <a:pt x="445" y="120"/>
                    </a:lnTo>
                    <a:lnTo>
                      <a:pt x="432" y="135"/>
                    </a:lnTo>
                    <a:lnTo>
                      <a:pt x="98" y="397"/>
                    </a:lnTo>
                    <a:lnTo>
                      <a:pt x="82" y="366"/>
                    </a:lnTo>
                    <a:lnTo>
                      <a:pt x="64" y="341"/>
                    </a:lnTo>
                    <a:lnTo>
                      <a:pt x="45" y="319"/>
                    </a:lnTo>
                    <a:lnTo>
                      <a:pt x="23" y="299"/>
                    </a:lnTo>
                    <a:lnTo>
                      <a:pt x="0" y="282"/>
                    </a:lnTo>
                    <a:lnTo>
                      <a:pt x="338" y="16"/>
                    </a:lnTo>
                    <a:lnTo>
                      <a:pt x="355" y="6"/>
                    </a:lnTo>
                    <a:lnTo>
                      <a:pt x="374" y="0"/>
                    </a:lnTo>
                    <a:lnTo>
                      <a:pt x="39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 dirty="0"/>
              </a:p>
            </p:txBody>
          </p:sp>
          <p:sp>
            <p:nvSpPr>
              <p:cNvPr id="25" name="Freeform 558">
                <a:extLst>
                  <a:ext uri="{FF2B5EF4-FFF2-40B4-BE49-F238E27FC236}">
                    <a16:creationId xmlns:a16="http://schemas.microsoft.com/office/drawing/2014/main" id="{E6EEE8C8-C148-3B33-771F-646B55FAC9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34413" y="2160588"/>
                <a:ext cx="155575" cy="231775"/>
              </a:xfrm>
              <a:custGeom>
                <a:avLst/>
                <a:gdLst>
                  <a:gd name="T0" fmla="*/ 635 w 1871"/>
                  <a:gd name="T1" fmla="*/ 454 h 2773"/>
                  <a:gd name="T2" fmla="*/ 605 w 1871"/>
                  <a:gd name="T3" fmla="*/ 222 h 2773"/>
                  <a:gd name="T4" fmla="*/ 610 w 1871"/>
                  <a:gd name="T5" fmla="*/ 10 h 2773"/>
                  <a:gd name="T6" fmla="*/ 773 w 1871"/>
                  <a:gd name="T7" fmla="*/ 3 h 2773"/>
                  <a:gd name="T8" fmla="*/ 732 w 1871"/>
                  <a:gd name="T9" fmla="*/ 122 h 2773"/>
                  <a:gd name="T10" fmla="*/ 794 w 1871"/>
                  <a:gd name="T11" fmla="*/ 261 h 2773"/>
                  <a:gd name="T12" fmla="*/ 1062 w 1871"/>
                  <a:gd name="T13" fmla="*/ 0 h 2773"/>
                  <a:gd name="T14" fmla="*/ 1225 w 1871"/>
                  <a:gd name="T15" fmla="*/ 44 h 2773"/>
                  <a:gd name="T16" fmla="*/ 1341 w 1871"/>
                  <a:gd name="T17" fmla="*/ 159 h 2773"/>
                  <a:gd name="T18" fmla="*/ 1386 w 1871"/>
                  <a:gd name="T19" fmla="*/ 321 h 2773"/>
                  <a:gd name="T20" fmla="*/ 1387 w 1871"/>
                  <a:gd name="T21" fmla="*/ 523 h 2773"/>
                  <a:gd name="T22" fmla="*/ 1714 w 1871"/>
                  <a:gd name="T23" fmla="*/ 386 h 2773"/>
                  <a:gd name="T24" fmla="*/ 1813 w 1871"/>
                  <a:gd name="T25" fmla="*/ 409 h 2773"/>
                  <a:gd name="T26" fmla="*/ 1870 w 1871"/>
                  <a:gd name="T27" fmla="*/ 499 h 2773"/>
                  <a:gd name="T28" fmla="*/ 1846 w 1871"/>
                  <a:gd name="T29" fmla="*/ 598 h 2773"/>
                  <a:gd name="T30" fmla="*/ 1302 w 1871"/>
                  <a:gd name="T31" fmla="*/ 946 h 2773"/>
                  <a:gd name="T32" fmla="*/ 1207 w 1871"/>
                  <a:gd name="T33" fmla="*/ 948 h 2773"/>
                  <a:gd name="T34" fmla="*/ 1134 w 1871"/>
                  <a:gd name="T35" fmla="*/ 889 h 2773"/>
                  <a:gd name="T36" fmla="*/ 1115 w 1871"/>
                  <a:gd name="T37" fmla="*/ 797 h 2773"/>
                  <a:gd name="T38" fmla="*/ 1114 w 1871"/>
                  <a:gd name="T39" fmla="*/ 656 h 2773"/>
                  <a:gd name="T40" fmla="*/ 1114 w 1871"/>
                  <a:gd name="T41" fmla="*/ 477 h 2773"/>
                  <a:gd name="T42" fmla="*/ 1113 w 1871"/>
                  <a:gd name="T43" fmla="*/ 323 h 2773"/>
                  <a:gd name="T44" fmla="*/ 1083 w 1871"/>
                  <a:gd name="T45" fmla="*/ 294 h 2773"/>
                  <a:gd name="T46" fmla="*/ 1055 w 1871"/>
                  <a:gd name="T47" fmla="*/ 323 h 2773"/>
                  <a:gd name="T48" fmla="*/ 1056 w 1871"/>
                  <a:gd name="T49" fmla="*/ 731 h 2773"/>
                  <a:gd name="T50" fmla="*/ 1056 w 1871"/>
                  <a:gd name="T51" fmla="*/ 1026 h 2773"/>
                  <a:gd name="T52" fmla="*/ 1057 w 1871"/>
                  <a:gd name="T53" fmla="*/ 1226 h 2773"/>
                  <a:gd name="T54" fmla="*/ 1057 w 1871"/>
                  <a:gd name="T55" fmla="*/ 1348 h 2773"/>
                  <a:gd name="T56" fmla="*/ 1058 w 1871"/>
                  <a:gd name="T57" fmla="*/ 1410 h 2773"/>
                  <a:gd name="T58" fmla="*/ 1058 w 1871"/>
                  <a:gd name="T59" fmla="*/ 1434 h 2773"/>
                  <a:gd name="T60" fmla="*/ 994 w 1871"/>
                  <a:gd name="T61" fmla="*/ 1503 h 2773"/>
                  <a:gd name="T62" fmla="*/ 914 w 1871"/>
                  <a:gd name="T63" fmla="*/ 1671 h 2773"/>
                  <a:gd name="T64" fmla="*/ 914 w 1871"/>
                  <a:gd name="T65" fmla="*/ 1864 h 2773"/>
                  <a:gd name="T66" fmla="*/ 916 w 1871"/>
                  <a:gd name="T67" fmla="*/ 1997 h 2773"/>
                  <a:gd name="T68" fmla="*/ 731 w 1871"/>
                  <a:gd name="T69" fmla="*/ 2058 h 2773"/>
                  <a:gd name="T70" fmla="*/ 709 w 1871"/>
                  <a:gd name="T71" fmla="*/ 1308 h 2773"/>
                  <a:gd name="T72" fmla="*/ 663 w 1871"/>
                  <a:gd name="T73" fmla="*/ 1327 h 2773"/>
                  <a:gd name="T74" fmla="*/ 590 w 1871"/>
                  <a:gd name="T75" fmla="*/ 2181 h 2773"/>
                  <a:gd name="T76" fmla="*/ 503 w 1871"/>
                  <a:gd name="T77" fmla="*/ 2363 h 2773"/>
                  <a:gd name="T78" fmla="*/ 458 w 1871"/>
                  <a:gd name="T79" fmla="*/ 2769 h 2773"/>
                  <a:gd name="T80" fmla="*/ 359 w 1871"/>
                  <a:gd name="T81" fmla="*/ 2699 h 2773"/>
                  <a:gd name="T82" fmla="*/ 333 w 1871"/>
                  <a:gd name="T83" fmla="*/ 323 h 2773"/>
                  <a:gd name="T84" fmla="*/ 306 w 1871"/>
                  <a:gd name="T85" fmla="*/ 296 h 2773"/>
                  <a:gd name="T86" fmla="*/ 278 w 1871"/>
                  <a:gd name="T87" fmla="*/ 323 h 2773"/>
                  <a:gd name="T88" fmla="*/ 250 w 1871"/>
                  <a:gd name="T89" fmla="*/ 1398 h 2773"/>
                  <a:gd name="T90" fmla="*/ 164 w 1871"/>
                  <a:gd name="T91" fmla="*/ 1454 h 2773"/>
                  <a:gd name="T92" fmla="*/ 83 w 1871"/>
                  <a:gd name="T93" fmla="*/ 1446 h 2773"/>
                  <a:gd name="T94" fmla="*/ 10 w 1871"/>
                  <a:gd name="T95" fmla="*/ 1374 h 2773"/>
                  <a:gd name="T96" fmla="*/ 8 w 1871"/>
                  <a:gd name="T97" fmla="*/ 278 h 2773"/>
                  <a:gd name="T98" fmla="*/ 73 w 1871"/>
                  <a:gd name="T99" fmla="*/ 125 h 2773"/>
                  <a:gd name="T100" fmla="*/ 204 w 1871"/>
                  <a:gd name="T101" fmla="*/ 25 h 27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1871" h="2773">
                    <a:moveTo>
                      <a:pt x="329" y="0"/>
                    </a:moveTo>
                    <a:lnTo>
                      <a:pt x="465" y="0"/>
                    </a:lnTo>
                    <a:lnTo>
                      <a:pt x="570" y="272"/>
                    </a:lnTo>
                    <a:lnTo>
                      <a:pt x="635" y="454"/>
                    </a:lnTo>
                    <a:lnTo>
                      <a:pt x="599" y="261"/>
                    </a:lnTo>
                    <a:lnTo>
                      <a:pt x="598" y="247"/>
                    </a:lnTo>
                    <a:lnTo>
                      <a:pt x="600" y="235"/>
                    </a:lnTo>
                    <a:lnTo>
                      <a:pt x="605" y="222"/>
                    </a:lnTo>
                    <a:lnTo>
                      <a:pt x="661" y="122"/>
                    </a:lnTo>
                    <a:lnTo>
                      <a:pt x="610" y="30"/>
                    </a:lnTo>
                    <a:lnTo>
                      <a:pt x="607" y="20"/>
                    </a:lnTo>
                    <a:lnTo>
                      <a:pt x="610" y="10"/>
                    </a:lnTo>
                    <a:lnTo>
                      <a:pt x="618" y="3"/>
                    </a:lnTo>
                    <a:lnTo>
                      <a:pt x="628" y="0"/>
                    </a:lnTo>
                    <a:lnTo>
                      <a:pt x="763" y="0"/>
                    </a:lnTo>
                    <a:lnTo>
                      <a:pt x="773" y="3"/>
                    </a:lnTo>
                    <a:lnTo>
                      <a:pt x="781" y="10"/>
                    </a:lnTo>
                    <a:lnTo>
                      <a:pt x="783" y="20"/>
                    </a:lnTo>
                    <a:lnTo>
                      <a:pt x="781" y="30"/>
                    </a:lnTo>
                    <a:lnTo>
                      <a:pt x="732" y="122"/>
                    </a:lnTo>
                    <a:lnTo>
                      <a:pt x="788" y="222"/>
                    </a:lnTo>
                    <a:lnTo>
                      <a:pt x="793" y="235"/>
                    </a:lnTo>
                    <a:lnTo>
                      <a:pt x="795" y="247"/>
                    </a:lnTo>
                    <a:lnTo>
                      <a:pt x="794" y="261"/>
                    </a:lnTo>
                    <a:lnTo>
                      <a:pt x="753" y="454"/>
                    </a:lnTo>
                    <a:lnTo>
                      <a:pt x="823" y="272"/>
                    </a:lnTo>
                    <a:lnTo>
                      <a:pt x="926" y="0"/>
                    </a:lnTo>
                    <a:lnTo>
                      <a:pt x="1062" y="0"/>
                    </a:lnTo>
                    <a:lnTo>
                      <a:pt x="1106" y="3"/>
                    </a:lnTo>
                    <a:lnTo>
                      <a:pt x="1147" y="12"/>
                    </a:lnTo>
                    <a:lnTo>
                      <a:pt x="1187" y="25"/>
                    </a:lnTo>
                    <a:lnTo>
                      <a:pt x="1225" y="44"/>
                    </a:lnTo>
                    <a:lnTo>
                      <a:pt x="1259" y="67"/>
                    </a:lnTo>
                    <a:lnTo>
                      <a:pt x="1290" y="94"/>
                    </a:lnTo>
                    <a:lnTo>
                      <a:pt x="1318" y="126"/>
                    </a:lnTo>
                    <a:lnTo>
                      <a:pt x="1341" y="159"/>
                    </a:lnTo>
                    <a:lnTo>
                      <a:pt x="1360" y="196"/>
                    </a:lnTo>
                    <a:lnTo>
                      <a:pt x="1373" y="236"/>
                    </a:lnTo>
                    <a:lnTo>
                      <a:pt x="1383" y="278"/>
                    </a:lnTo>
                    <a:lnTo>
                      <a:pt x="1386" y="321"/>
                    </a:lnTo>
                    <a:lnTo>
                      <a:pt x="1386" y="375"/>
                    </a:lnTo>
                    <a:lnTo>
                      <a:pt x="1386" y="425"/>
                    </a:lnTo>
                    <a:lnTo>
                      <a:pt x="1386" y="474"/>
                    </a:lnTo>
                    <a:lnTo>
                      <a:pt x="1387" y="523"/>
                    </a:lnTo>
                    <a:lnTo>
                      <a:pt x="1387" y="575"/>
                    </a:lnTo>
                    <a:lnTo>
                      <a:pt x="1663" y="405"/>
                    </a:lnTo>
                    <a:lnTo>
                      <a:pt x="1687" y="392"/>
                    </a:lnTo>
                    <a:lnTo>
                      <a:pt x="1714" y="386"/>
                    </a:lnTo>
                    <a:lnTo>
                      <a:pt x="1740" y="384"/>
                    </a:lnTo>
                    <a:lnTo>
                      <a:pt x="1766" y="388"/>
                    </a:lnTo>
                    <a:lnTo>
                      <a:pt x="1790" y="396"/>
                    </a:lnTo>
                    <a:lnTo>
                      <a:pt x="1813" y="409"/>
                    </a:lnTo>
                    <a:lnTo>
                      <a:pt x="1835" y="427"/>
                    </a:lnTo>
                    <a:lnTo>
                      <a:pt x="1851" y="449"/>
                    </a:lnTo>
                    <a:lnTo>
                      <a:pt x="1863" y="473"/>
                    </a:lnTo>
                    <a:lnTo>
                      <a:pt x="1870" y="499"/>
                    </a:lnTo>
                    <a:lnTo>
                      <a:pt x="1871" y="525"/>
                    </a:lnTo>
                    <a:lnTo>
                      <a:pt x="1868" y="551"/>
                    </a:lnTo>
                    <a:lnTo>
                      <a:pt x="1860" y="575"/>
                    </a:lnTo>
                    <a:lnTo>
                      <a:pt x="1846" y="598"/>
                    </a:lnTo>
                    <a:lnTo>
                      <a:pt x="1829" y="618"/>
                    </a:lnTo>
                    <a:lnTo>
                      <a:pt x="1807" y="635"/>
                    </a:lnTo>
                    <a:lnTo>
                      <a:pt x="1324" y="935"/>
                    </a:lnTo>
                    <a:lnTo>
                      <a:pt x="1302" y="946"/>
                    </a:lnTo>
                    <a:lnTo>
                      <a:pt x="1279" y="953"/>
                    </a:lnTo>
                    <a:lnTo>
                      <a:pt x="1255" y="956"/>
                    </a:lnTo>
                    <a:lnTo>
                      <a:pt x="1231" y="954"/>
                    </a:lnTo>
                    <a:lnTo>
                      <a:pt x="1207" y="948"/>
                    </a:lnTo>
                    <a:lnTo>
                      <a:pt x="1185" y="938"/>
                    </a:lnTo>
                    <a:lnTo>
                      <a:pt x="1165" y="924"/>
                    </a:lnTo>
                    <a:lnTo>
                      <a:pt x="1148" y="909"/>
                    </a:lnTo>
                    <a:lnTo>
                      <a:pt x="1134" y="889"/>
                    </a:lnTo>
                    <a:lnTo>
                      <a:pt x="1124" y="868"/>
                    </a:lnTo>
                    <a:lnTo>
                      <a:pt x="1117" y="845"/>
                    </a:lnTo>
                    <a:lnTo>
                      <a:pt x="1115" y="819"/>
                    </a:lnTo>
                    <a:lnTo>
                      <a:pt x="1115" y="797"/>
                    </a:lnTo>
                    <a:lnTo>
                      <a:pt x="1115" y="769"/>
                    </a:lnTo>
                    <a:lnTo>
                      <a:pt x="1115" y="736"/>
                    </a:lnTo>
                    <a:lnTo>
                      <a:pt x="1115" y="698"/>
                    </a:lnTo>
                    <a:lnTo>
                      <a:pt x="1114" y="656"/>
                    </a:lnTo>
                    <a:lnTo>
                      <a:pt x="1114" y="612"/>
                    </a:lnTo>
                    <a:lnTo>
                      <a:pt x="1114" y="567"/>
                    </a:lnTo>
                    <a:lnTo>
                      <a:pt x="1114" y="522"/>
                    </a:lnTo>
                    <a:lnTo>
                      <a:pt x="1114" y="477"/>
                    </a:lnTo>
                    <a:lnTo>
                      <a:pt x="1113" y="434"/>
                    </a:lnTo>
                    <a:lnTo>
                      <a:pt x="1113" y="393"/>
                    </a:lnTo>
                    <a:lnTo>
                      <a:pt x="1113" y="355"/>
                    </a:lnTo>
                    <a:lnTo>
                      <a:pt x="1113" y="323"/>
                    </a:lnTo>
                    <a:lnTo>
                      <a:pt x="1110" y="311"/>
                    </a:lnTo>
                    <a:lnTo>
                      <a:pt x="1104" y="303"/>
                    </a:lnTo>
                    <a:lnTo>
                      <a:pt x="1095" y="297"/>
                    </a:lnTo>
                    <a:lnTo>
                      <a:pt x="1083" y="294"/>
                    </a:lnTo>
                    <a:lnTo>
                      <a:pt x="1073" y="297"/>
                    </a:lnTo>
                    <a:lnTo>
                      <a:pt x="1063" y="303"/>
                    </a:lnTo>
                    <a:lnTo>
                      <a:pt x="1058" y="312"/>
                    </a:lnTo>
                    <a:lnTo>
                      <a:pt x="1055" y="323"/>
                    </a:lnTo>
                    <a:lnTo>
                      <a:pt x="1055" y="437"/>
                    </a:lnTo>
                    <a:lnTo>
                      <a:pt x="1056" y="543"/>
                    </a:lnTo>
                    <a:lnTo>
                      <a:pt x="1056" y="641"/>
                    </a:lnTo>
                    <a:lnTo>
                      <a:pt x="1056" y="731"/>
                    </a:lnTo>
                    <a:lnTo>
                      <a:pt x="1056" y="815"/>
                    </a:lnTo>
                    <a:lnTo>
                      <a:pt x="1056" y="892"/>
                    </a:lnTo>
                    <a:lnTo>
                      <a:pt x="1056" y="962"/>
                    </a:lnTo>
                    <a:lnTo>
                      <a:pt x="1056" y="1026"/>
                    </a:lnTo>
                    <a:lnTo>
                      <a:pt x="1056" y="1085"/>
                    </a:lnTo>
                    <a:lnTo>
                      <a:pt x="1056" y="1137"/>
                    </a:lnTo>
                    <a:lnTo>
                      <a:pt x="1057" y="1184"/>
                    </a:lnTo>
                    <a:lnTo>
                      <a:pt x="1057" y="1226"/>
                    </a:lnTo>
                    <a:lnTo>
                      <a:pt x="1057" y="1263"/>
                    </a:lnTo>
                    <a:lnTo>
                      <a:pt x="1057" y="1295"/>
                    </a:lnTo>
                    <a:lnTo>
                      <a:pt x="1057" y="1323"/>
                    </a:lnTo>
                    <a:lnTo>
                      <a:pt x="1057" y="1348"/>
                    </a:lnTo>
                    <a:lnTo>
                      <a:pt x="1058" y="1369"/>
                    </a:lnTo>
                    <a:lnTo>
                      <a:pt x="1058" y="1385"/>
                    </a:lnTo>
                    <a:lnTo>
                      <a:pt x="1058" y="1400"/>
                    </a:lnTo>
                    <a:lnTo>
                      <a:pt x="1058" y="1410"/>
                    </a:lnTo>
                    <a:lnTo>
                      <a:pt x="1058" y="1420"/>
                    </a:lnTo>
                    <a:lnTo>
                      <a:pt x="1058" y="1426"/>
                    </a:lnTo>
                    <a:lnTo>
                      <a:pt x="1058" y="1430"/>
                    </a:lnTo>
                    <a:lnTo>
                      <a:pt x="1058" y="1434"/>
                    </a:lnTo>
                    <a:lnTo>
                      <a:pt x="1058" y="1436"/>
                    </a:lnTo>
                    <a:lnTo>
                      <a:pt x="1058" y="1436"/>
                    </a:lnTo>
                    <a:lnTo>
                      <a:pt x="1024" y="1467"/>
                    </a:lnTo>
                    <a:lnTo>
                      <a:pt x="994" y="1503"/>
                    </a:lnTo>
                    <a:lnTo>
                      <a:pt x="968" y="1541"/>
                    </a:lnTo>
                    <a:lnTo>
                      <a:pt x="946" y="1582"/>
                    </a:lnTo>
                    <a:lnTo>
                      <a:pt x="928" y="1625"/>
                    </a:lnTo>
                    <a:lnTo>
                      <a:pt x="914" y="1671"/>
                    </a:lnTo>
                    <a:lnTo>
                      <a:pt x="906" y="1720"/>
                    </a:lnTo>
                    <a:lnTo>
                      <a:pt x="904" y="1769"/>
                    </a:lnTo>
                    <a:lnTo>
                      <a:pt x="906" y="1817"/>
                    </a:lnTo>
                    <a:lnTo>
                      <a:pt x="914" y="1864"/>
                    </a:lnTo>
                    <a:lnTo>
                      <a:pt x="927" y="1910"/>
                    </a:lnTo>
                    <a:lnTo>
                      <a:pt x="945" y="1953"/>
                    </a:lnTo>
                    <a:lnTo>
                      <a:pt x="967" y="1994"/>
                    </a:lnTo>
                    <a:lnTo>
                      <a:pt x="916" y="1997"/>
                    </a:lnTo>
                    <a:lnTo>
                      <a:pt x="867" y="2006"/>
                    </a:lnTo>
                    <a:lnTo>
                      <a:pt x="820" y="2018"/>
                    </a:lnTo>
                    <a:lnTo>
                      <a:pt x="774" y="2036"/>
                    </a:lnTo>
                    <a:lnTo>
                      <a:pt x="731" y="2058"/>
                    </a:lnTo>
                    <a:lnTo>
                      <a:pt x="731" y="1340"/>
                    </a:lnTo>
                    <a:lnTo>
                      <a:pt x="728" y="1327"/>
                    </a:lnTo>
                    <a:lnTo>
                      <a:pt x="721" y="1315"/>
                    </a:lnTo>
                    <a:lnTo>
                      <a:pt x="709" y="1308"/>
                    </a:lnTo>
                    <a:lnTo>
                      <a:pt x="696" y="1305"/>
                    </a:lnTo>
                    <a:lnTo>
                      <a:pt x="682" y="1308"/>
                    </a:lnTo>
                    <a:lnTo>
                      <a:pt x="670" y="1315"/>
                    </a:lnTo>
                    <a:lnTo>
                      <a:pt x="663" y="1327"/>
                    </a:lnTo>
                    <a:lnTo>
                      <a:pt x="660" y="1340"/>
                    </a:lnTo>
                    <a:lnTo>
                      <a:pt x="660" y="2107"/>
                    </a:lnTo>
                    <a:lnTo>
                      <a:pt x="623" y="2142"/>
                    </a:lnTo>
                    <a:lnTo>
                      <a:pt x="590" y="2181"/>
                    </a:lnTo>
                    <a:lnTo>
                      <a:pt x="562" y="2222"/>
                    </a:lnTo>
                    <a:lnTo>
                      <a:pt x="537" y="2267"/>
                    </a:lnTo>
                    <a:lnTo>
                      <a:pt x="518" y="2314"/>
                    </a:lnTo>
                    <a:lnTo>
                      <a:pt x="503" y="2363"/>
                    </a:lnTo>
                    <a:lnTo>
                      <a:pt x="494" y="2415"/>
                    </a:lnTo>
                    <a:lnTo>
                      <a:pt x="491" y="2468"/>
                    </a:lnTo>
                    <a:lnTo>
                      <a:pt x="490" y="2773"/>
                    </a:lnTo>
                    <a:lnTo>
                      <a:pt x="458" y="2769"/>
                    </a:lnTo>
                    <a:lnTo>
                      <a:pt x="428" y="2758"/>
                    </a:lnTo>
                    <a:lnTo>
                      <a:pt x="401" y="2743"/>
                    </a:lnTo>
                    <a:lnTo>
                      <a:pt x="378" y="2723"/>
                    </a:lnTo>
                    <a:lnTo>
                      <a:pt x="359" y="2699"/>
                    </a:lnTo>
                    <a:lnTo>
                      <a:pt x="345" y="2672"/>
                    </a:lnTo>
                    <a:lnTo>
                      <a:pt x="336" y="2642"/>
                    </a:lnTo>
                    <a:lnTo>
                      <a:pt x="333" y="2610"/>
                    </a:lnTo>
                    <a:lnTo>
                      <a:pt x="333" y="323"/>
                    </a:lnTo>
                    <a:lnTo>
                      <a:pt x="331" y="312"/>
                    </a:lnTo>
                    <a:lnTo>
                      <a:pt x="325" y="303"/>
                    </a:lnTo>
                    <a:lnTo>
                      <a:pt x="316" y="298"/>
                    </a:lnTo>
                    <a:lnTo>
                      <a:pt x="306" y="296"/>
                    </a:lnTo>
                    <a:lnTo>
                      <a:pt x="295" y="298"/>
                    </a:lnTo>
                    <a:lnTo>
                      <a:pt x="287" y="303"/>
                    </a:lnTo>
                    <a:lnTo>
                      <a:pt x="280" y="311"/>
                    </a:lnTo>
                    <a:lnTo>
                      <a:pt x="278" y="323"/>
                    </a:lnTo>
                    <a:lnTo>
                      <a:pt x="273" y="1322"/>
                    </a:lnTo>
                    <a:lnTo>
                      <a:pt x="270" y="1350"/>
                    </a:lnTo>
                    <a:lnTo>
                      <a:pt x="263" y="1375"/>
                    </a:lnTo>
                    <a:lnTo>
                      <a:pt x="250" y="1398"/>
                    </a:lnTo>
                    <a:lnTo>
                      <a:pt x="233" y="1418"/>
                    </a:lnTo>
                    <a:lnTo>
                      <a:pt x="213" y="1435"/>
                    </a:lnTo>
                    <a:lnTo>
                      <a:pt x="190" y="1447"/>
                    </a:lnTo>
                    <a:lnTo>
                      <a:pt x="164" y="1454"/>
                    </a:lnTo>
                    <a:lnTo>
                      <a:pt x="137" y="1458"/>
                    </a:lnTo>
                    <a:lnTo>
                      <a:pt x="137" y="1458"/>
                    </a:lnTo>
                    <a:lnTo>
                      <a:pt x="109" y="1454"/>
                    </a:lnTo>
                    <a:lnTo>
                      <a:pt x="83" y="1446"/>
                    </a:lnTo>
                    <a:lnTo>
                      <a:pt x="60" y="1434"/>
                    </a:lnTo>
                    <a:lnTo>
                      <a:pt x="40" y="1417"/>
                    </a:lnTo>
                    <a:lnTo>
                      <a:pt x="23" y="1397"/>
                    </a:lnTo>
                    <a:lnTo>
                      <a:pt x="10" y="1374"/>
                    </a:lnTo>
                    <a:lnTo>
                      <a:pt x="3" y="1349"/>
                    </a:lnTo>
                    <a:lnTo>
                      <a:pt x="0" y="1320"/>
                    </a:lnTo>
                    <a:lnTo>
                      <a:pt x="5" y="321"/>
                    </a:lnTo>
                    <a:lnTo>
                      <a:pt x="8" y="278"/>
                    </a:lnTo>
                    <a:lnTo>
                      <a:pt x="18" y="236"/>
                    </a:lnTo>
                    <a:lnTo>
                      <a:pt x="31" y="196"/>
                    </a:lnTo>
                    <a:lnTo>
                      <a:pt x="50" y="159"/>
                    </a:lnTo>
                    <a:lnTo>
                      <a:pt x="73" y="125"/>
                    </a:lnTo>
                    <a:lnTo>
                      <a:pt x="101" y="94"/>
                    </a:lnTo>
                    <a:lnTo>
                      <a:pt x="132" y="67"/>
                    </a:lnTo>
                    <a:lnTo>
                      <a:pt x="166" y="44"/>
                    </a:lnTo>
                    <a:lnTo>
                      <a:pt x="204" y="25"/>
                    </a:lnTo>
                    <a:lnTo>
                      <a:pt x="243" y="12"/>
                    </a:lnTo>
                    <a:lnTo>
                      <a:pt x="285" y="3"/>
                    </a:lnTo>
                    <a:lnTo>
                      <a:pt x="32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 dirty="0"/>
              </a:p>
            </p:txBody>
          </p:sp>
          <p:sp>
            <p:nvSpPr>
              <p:cNvPr id="26" name="Freeform 559">
                <a:extLst>
                  <a:ext uri="{FF2B5EF4-FFF2-40B4-BE49-F238E27FC236}">
                    <a16:creationId xmlns:a16="http://schemas.microsoft.com/office/drawing/2014/main" id="{5620587E-03FA-75E0-C263-4F46DE1AC3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69338" y="2105025"/>
                <a:ext cx="46037" cy="47625"/>
              </a:xfrm>
              <a:custGeom>
                <a:avLst/>
                <a:gdLst>
                  <a:gd name="T0" fmla="*/ 283 w 565"/>
                  <a:gd name="T1" fmla="*/ 0 h 565"/>
                  <a:gd name="T2" fmla="*/ 325 w 565"/>
                  <a:gd name="T3" fmla="*/ 3 h 565"/>
                  <a:gd name="T4" fmla="*/ 364 w 565"/>
                  <a:gd name="T5" fmla="*/ 13 h 565"/>
                  <a:gd name="T6" fmla="*/ 401 w 565"/>
                  <a:gd name="T7" fmla="*/ 26 h 565"/>
                  <a:gd name="T8" fmla="*/ 436 w 565"/>
                  <a:gd name="T9" fmla="*/ 46 h 565"/>
                  <a:gd name="T10" fmla="*/ 467 w 565"/>
                  <a:gd name="T11" fmla="*/ 69 h 565"/>
                  <a:gd name="T12" fmla="*/ 496 w 565"/>
                  <a:gd name="T13" fmla="*/ 98 h 565"/>
                  <a:gd name="T14" fmla="*/ 520 w 565"/>
                  <a:gd name="T15" fmla="*/ 129 h 565"/>
                  <a:gd name="T16" fmla="*/ 539 w 565"/>
                  <a:gd name="T17" fmla="*/ 164 h 565"/>
                  <a:gd name="T18" fmla="*/ 554 w 565"/>
                  <a:gd name="T19" fmla="*/ 201 h 565"/>
                  <a:gd name="T20" fmla="*/ 562 w 565"/>
                  <a:gd name="T21" fmla="*/ 241 h 565"/>
                  <a:gd name="T22" fmla="*/ 565 w 565"/>
                  <a:gd name="T23" fmla="*/ 282 h 565"/>
                  <a:gd name="T24" fmla="*/ 562 w 565"/>
                  <a:gd name="T25" fmla="*/ 324 h 565"/>
                  <a:gd name="T26" fmla="*/ 554 w 565"/>
                  <a:gd name="T27" fmla="*/ 364 h 565"/>
                  <a:gd name="T28" fmla="*/ 539 w 565"/>
                  <a:gd name="T29" fmla="*/ 401 h 565"/>
                  <a:gd name="T30" fmla="*/ 520 w 565"/>
                  <a:gd name="T31" fmla="*/ 436 h 565"/>
                  <a:gd name="T32" fmla="*/ 496 w 565"/>
                  <a:gd name="T33" fmla="*/ 467 h 565"/>
                  <a:gd name="T34" fmla="*/ 467 w 565"/>
                  <a:gd name="T35" fmla="*/ 496 h 565"/>
                  <a:gd name="T36" fmla="*/ 436 w 565"/>
                  <a:gd name="T37" fmla="*/ 519 h 565"/>
                  <a:gd name="T38" fmla="*/ 401 w 565"/>
                  <a:gd name="T39" fmla="*/ 539 h 565"/>
                  <a:gd name="T40" fmla="*/ 364 w 565"/>
                  <a:gd name="T41" fmla="*/ 552 h 565"/>
                  <a:gd name="T42" fmla="*/ 325 w 565"/>
                  <a:gd name="T43" fmla="*/ 562 h 565"/>
                  <a:gd name="T44" fmla="*/ 283 w 565"/>
                  <a:gd name="T45" fmla="*/ 565 h 565"/>
                  <a:gd name="T46" fmla="*/ 240 w 565"/>
                  <a:gd name="T47" fmla="*/ 562 h 565"/>
                  <a:gd name="T48" fmla="*/ 201 w 565"/>
                  <a:gd name="T49" fmla="*/ 552 h 565"/>
                  <a:gd name="T50" fmla="*/ 163 w 565"/>
                  <a:gd name="T51" fmla="*/ 539 h 565"/>
                  <a:gd name="T52" fmla="*/ 128 w 565"/>
                  <a:gd name="T53" fmla="*/ 519 h 565"/>
                  <a:gd name="T54" fmla="*/ 97 w 565"/>
                  <a:gd name="T55" fmla="*/ 496 h 565"/>
                  <a:gd name="T56" fmla="*/ 69 w 565"/>
                  <a:gd name="T57" fmla="*/ 467 h 565"/>
                  <a:gd name="T58" fmla="*/ 45 w 565"/>
                  <a:gd name="T59" fmla="*/ 436 h 565"/>
                  <a:gd name="T60" fmla="*/ 26 w 565"/>
                  <a:gd name="T61" fmla="*/ 401 h 565"/>
                  <a:gd name="T62" fmla="*/ 11 w 565"/>
                  <a:gd name="T63" fmla="*/ 364 h 565"/>
                  <a:gd name="T64" fmla="*/ 3 w 565"/>
                  <a:gd name="T65" fmla="*/ 324 h 565"/>
                  <a:gd name="T66" fmla="*/ 0 w 565"/>
                  <a:gd name="T67" fmla="*/ 282 h 565"/>
                  <a:gd name="T68" fmla="*/ 3 w 565"/>
                  <a:gd name="T69" fmla="*/ 241 h 565"/>
                  <a:gd name="T70" fmla="*/ 11 w 565"/>
                  <a:gd name="T71" fmla="*/ 201 h 565"/>
                  <a:gd name="T72" fmla="*/ 26 w 565"/>
                  <a:gd name="T73" fmla="*/ 164 h 565"/>
                  <a:gd name="T74" fmla="*/ 45 w 565"/>
                  <a:gd name="T75" fmla="*/ 129 h 565"/>
                  <a:gd name="T76" fmla="*/ 69 w 565"/>
                  <a:gd name="T77" fmla="*/ 98 h 565"/>
                  <a:gd name="T78" fmla="*/ 97 w 565"/>
                  <a:gd name="T79" fmla="*/ 69 h 565"/>
                  <a:gd name="T80" fmla="*/ 128 w 565"/>
                  <a:gd name="T81" fmla="*/ 46 h 565"/>
                  <a:gd name="T82" fmla="*/ 163 w 565"/>
                  <a:gd name="T83" fmla="*/ 26 h 565"/>
                  <a:gd name="T84" fmla="*/ 201 w 565"/>
                  <a:gd name="T85" fmla="*/ 13 h 565"/>
                  <a:gd name="T86" fmla="*/ 240 w 565"/>
                  <a:gd name="T87" fmla="*/ 3 h 565"/>
                  <a:gd name="T88" fmla="*/ 283 w 565"/>
                  <a:gd name="T89" fmla="*/ 0 h 5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565" h="565">
                    <a:moveTo>
                      <a:pt x="283" y="0"/>
                    </a:moveTo>
                    <a:lnTo>
                      <a:pt x="325" y="3"/>
                    </a:lnTo>
                    <a:lnTo>
                      <a:pt x="364" y="13"/>
                    </a:lnTo>
                    <a:lnTo>
                      <a:pt x="401" y="26"/>
                    </a:lnTo>
                    <a:lnTo>
                      <a:pt x="436" y="46"/>
                    </a:lnTo>
                    <a:lnTo>
                      <a:pt x="467" y="69"/>
                    </a:lnTo>
                    <a:lnTo>
                      <a:pt x="496" y="98"/>
                    </a:lnTo>
                    <a:lnTo>
                      <a:pt x="520" y="129"/>
                    </a:lnTo>
                    <a:lnTo>
                      <a:pt x="539" y="164"/>
                    </a:lnTo>
                    <a:lnTo>
                      <a:pt x="554" y="201"/>
                    </a:lnTo>
                    <a:lnTo>
                      <a:pt x="562" y="241"/>
                    </a:lnTo>
                    <a:lnTo>
                      <a:pt x="565" y="282"/>
                    </a:lnTo>
                    <a:lnTo>
                      <a:pt x="562" y="324"/>
                    </a:lnTo>
                    <a:lnTo>
                      <a:pt x="554" y="364"/>
                    </a:lnTo>
                    <a:lnTo>
                      <a:pt x="539" y="401"/>
                    </a:lnTo>
                    <a:lnTo>
                      <a:pt x="520" y="436"/>
                    </a:lnTo>
                    <a:lnTo>
                      <a:pt x="496" y="467"/>
                    </a:lnTo>
                    <a:lnTo>
                      <a:pt x="467" y="496"/>
                    </a:lnTo>
                    <a:lnTo>
                      <a:pt x="436" y="519"/>
                    </a:lnTo>
                    <a:lnTo>
                      <a:pt x="401" y="539"/>
                    </a:lnTo>
                    <a:lnTo>
                      <a:pt x="364" y="552"/>
                    </a:lnTo>
                    <a:lnTo>
                      <a:pt x="325" y="562"/>
                    </a:lnTo>
                    <a:lnTo>
                      <a:pt x="283" y="565"/>
                    </a:lnTo>
                    <a:lnTo>
                      <a:pt x="240" y="562"/>
                    </a:lnTo>
                    <a:lnTo>
                      <a:pt x="201" y="552"/>
                    </a:lnTo>
                    <a:lnTo>
                      <a:pt x="163" y="539"/>
                    </a:lnTo>
                    <a:lnTo>
                      <a:pt x="128" y="519"/>
                    </a:lnTo>
                    <a:lnTo>
                      <a:pt x="97" y="496"/>
                    </a:lnTo>
                    <a:lnTo>
                      <a:pt x="69" y="467"/>
                    </a:lnTo>
                    <a:lnTo>
                      <a:pt x="45" y="436"/>
                    </a:lnTo>
                    <a:lnTo>
                      <a:pt x="26" y="401"/>
                    </a:lnTo>
                    <a:lnTo>
                      <a:pt x="11" y="364"/>
                    </a:lnTo>
                    <a:lnTo>
                      <a:pt x="3" y="324"/>
                    </a:lnTo>
                    <a:lnTo>
                      <a:pt x="0" y="282"/>
                    </a:lnTo>
                    <a:lnTo>
                      <a:pt x="3" y="241"/>
                    </a:lnTo>
                    <a:lnTo>
                      <a:pt x="11" y="201"/>
                    </a:lnTo>
                    <a:lnTo>
                      <a:pt x="26" y="164"/>
                    </a:lnTo>
                    <a:lnTo>
                      <a:pt x="45" y="129"/>
                    </a:lnTo>
                    <a:lnTo>
                      <a:pt x="69" y="98"/>
                    </a:lnTo>
                    <a:lnTo>
                      <a:pt x="97" y="69"/>
                    </a:lnTo>
                    <a:lnTo>
                      <a:pt x="128" y="46"/>
                    </a:lnTo>
                    <a:lnTo>
                      <a:pt x="163" y="26"/>
                    </a:lnTo>
                    <a:lnTo>
                      <a:pt x="201" y="13"/>
                    </a:lnTo>
                    <a:lnTo>
                      <a:pt x="240" y="3"/>
                    </a:lnTo>
                    <a:lnTo>
                      <a:pt x="28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 dirty="0"/>
              </a:p>
            </p:txBody>
          </p:sp>
          <p:sp>
            <p:nvSpPr>
              <p:cNvPr id="27" name="Freeform 560">
                <a:extLst>
                  <a:ext uri="{FF2B5EF4-FFF2-40B4-BE49-F238E27FC236}">
                    <a16:creationId xmlns:a16="http://schemas.microsoft.com/office/drawing/2014/main" id="{20363B1B-F751-D4EC-C3CC-3992F675C5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839200" y="2284413"/>
                <a:ext cx="47625" cy="47625"/>
              </a:xfrm>
              <a:custGeom>
                <a:avLst/>
                <a:gdLst>
                  <a:gd name="T0" fmla="*/ 287 w 573"/>
                  <a:gd name="T1" fmla="*/ 0 h 571"/>
                  <a:gd name="T2" fmla="*/ 329 w 573"/>
                  <a:gd name="T3" fmla="*/ 3 h 571"/>
                  <a:gd name="T4" fmla="*/ 369 w 573"/>
                  <a:gd name="T5" fmla="*/ 12 h 571"/>
                  <a:gd name="T6" fmla="*/ 408 w 573"/>
                  <a:gd name="T7" fmla="*/ 26 h 571"/>
                  <a:gd name="T8" fmla="*/ 442 w 573"/>
                  <a:gd name="T9" fmla="*/ 46 h 571"/>
                  <a:gd name="T10" fmla="*/ 474 w 573"/>
                  <a:gd name="T11" fmla="*/ 70 h 571"/>
                  <a:gd name="T12" fmla="*/ 502 w 573"/>
                  <a:gd name="T13" fmla="*/ 98 h 571"/>
                  <a:gd name="T14" fmla="*/ 526 w 573"/>
                  <a:gd name="T15" fmla="*/ 130 h 571"/>
                  <a:gd name="T16" fmla="*/ 546 w 573"/>
                  <a:gd name="T17" fmla="*/ 165 h 571"/>
                  <a:gd name="T18" fmla="*/ 561 w 573"/>
                  <a:gd name="T19" fmla="*/ 203 h 571"/>
                  <a:gd name="T20" fmla="*/ 570 w 573"/>
                  <a:gd name="T21" fmla="*/ 243 h 571"/>
                  <a:gd name="T22" fmla="*/ 573 w 573"/>
                  <a:gd name="T23" fmla="*/ 286 h 571"/>
                  <a:gd name="T24" fmla="*/ 570 w 573"/>
                  <a:gd name="T25" fmla="*/ 328 h 571"/>
                  <a:gd name="T26" fmla="*/ 561 w 573"/>
                  <a:gd name="T27" fmla="*/ 368 h 571"/>
                  <a:gd name="T28" fmla="*/ 546 w 573"/>
                  <a:gd name="T29" fmla="*/ 405 h 571"/>
                  <a:gd name="T30" fmla="*/ 526 w 573"/>
                  <a:gd name="T31" fmla="*/ 441 h 571"/>
                  <a:gd name="T32" fmla="*/ 502 w 573"/>
                  <a:gd name="T33" fmla="*/ 473 h 571"/>
                  <a:gd name="T34" fmla="*/ 474 w 573"/>
                  <a:gd name="T35" fmla="*/ 501 h 571"/>
                  <a:gd name="T36" fmla="*/ 442 w 573"/>
                  <a:gd name="T37" fmla="*/ 525 h 571"/>
                  <a:gd name="T38" fmla="*/ 408 w 573"/>
                  <a:gd name="T39" fmla="*/ 545 h 571"/>
                  <a:gd name="T40" fmla="*/ 369 w 573"/>
                  <a:gd name="T41" fmla="*/ 558 h 571"/>
                  <a:gd name="T42" fmla="*/ 329 w 573"/>
                  <a:gd name="T43" fmla="*/ 568 h 571"/>
                  <a:gd name="T44" fmla="*/ 287 w 573"/>
                  <a:gd name="T45" fmla="*/ 571 h 571"/>
                  <a:gd name="T46" fmla="*/ 245 w 573"/>
                  <a:gd name="T47" fmla="*/ 568 h 571"/>
                  <a:gd name="T48" fmla="*/ 204 w 573"/>
                  <a:gd name="T49" fmla="*/ 558 h 571"/>
                  <a:gd name="T50" fmla="*/ 166 w 573"/>
                  <a:gd name="T51" fmla="*/ 545 h 571"/>
                  <a:gd name="T52" fmla="*/ 130 w 573"/>
                  <a:gd name="T53" fmla="*/ 525 h 571"/>
                  <a:gd name="T54" fmla="*/ 99 w 573"/>
                  <a:gd name="T55" fmla="*/ 501 h 571"/>
                  <a:gd name="T56" fmla="*/ 70 w 573"/>
                  <a:gd name="T57" fmla="*/ 473 h 571"/>
                  <a:gd name="T58" fmla="*/ 46 w 573"/>
                  <a:gd name="T59" fmla="*/ 441 h 571"/>
                  <a:gd name="T60" fmla="*/ 27 w 573"/>
                  <a:gd name="T61" fmla="*/ 405 h 571"/>
                  <a:gd name="T62" fmla="*/ 13 w 573"/>
                  <a:gd name="T63" fmla="*/ 368 h 571"/>
                  <a:gd name="T64" fmla="*/ 3 w 573"/>
                  <a:gd name="T65" fmla="*/ 328 h 571"/>
                  <a:gd name="T66" fmla="*/ 0 w 573"/>
                  <a:gd name="T67" fmla="*/ 286 h 571"/>
                  <a:gd name="T68" fmla="*/ 3 w 573"/>
                  <a:gd name="T69" fmla="*/ 243 h 571"/>
                  <a:gd name="T70" fmla="*/ 13 w 573"/>
                  <a:gd name="T71" fmla="*/ 203 h 571"/>
                  <a:gd name="T72" fmla="*/ 27 w 573"/>
                  <a:gd name="T73" fmla="*/ 165 h 571"/>
                  <a:gd name="T74" fmla="*/ 46 w 573"/>
                  <a:gd name="T75" fmla="*/ 130 h 571"/>
                  <a:gd name="T76" fmla="*/ 70 w 573"/>
                  <a:gd name="T77" fmla="*/ 98 h 571"/>
                  <a:gd name="T78" fmla="*/ 99 w 573"/>
                  <a:gd name="T79" fmla="*/ 70 h 571"/>
                  <a:gd name="T80" fmla="*/ 130 w 573"/>
                  <a:gd name="T81" fmla="*/ 46 h 571"/>
                  <a:gd name="T82" fmla="*/ 166 w 573"/>
                  <a:gd name="T83" fmla="*/ 26 h 571"/>
                  <a:gd name="T84" fmla="*/ 204 w 573"/>
                  <a:gd name="T85" fmla="*/ 12 h 571"/>
                  <a:gd name="T86" fmla="*/ 245 w 573"/>
                  <a:gd name="T87" fmla="*/ 3 h 571"/>
                  <a:gd name="T88" fmla="*/ 287 w 573"/>
                  <a:gd name="T89" fmla="*/ 0 h 5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573" h="571">
                    <a:moveTo>
                      <a:pt x="287" y="0"/>
                    </a:moveTo>
                    <a:lnTo>
                      <a:pt x="329" y="3"/>
                    </a:lnTo>
                    <a:lnTo>
                      <a:pt x="369" y="12"/>
                    </a:lnTo>
                    <a:lnTo>
                      <a:pt x="408" y="26"/>
                    </a:lnTo>
                    <a:lnTo>
                      <a:pt x="442" y="46"/>
                    </a:lnTo>
                    <a:lnTo>
                      <a:pt x="474" y="70"/>
                    </a:lnTo>
                    <a:lnTo>
                      <a:pt x="502" y="98"/>
                    </a:lnTo>
                    <a:lnTo>
                      <a:pt x="526" y="130"/>
                    </a:lnTo>
                    <a:lnTo>
                      <a:pt x="546" y="165"/>
                    </a:lnTo>
                    <a:lnTo>
                      <a:pt x="561" y="203"/>
                    </a:lnTo>
                    <a:lnTo>
                      <a:pt x="570" y="243"/>
                    </a:lnTo>
                    <a:lnTo>
                      <a:pt x="573" y="286"/>
                    </a:lnTo>
                    <a:lnTo>
                      <a:pt x="570" y="328"/>
                    </a:lnTo>
                    <a:lnTo>
                      <a:pt x="561" y="368"/>
                    </a:lnTo>
                    <a:lnTo>
                      <a:pt x="546" y="405"/>
                    </a:lnTo>
                    <a:lnTo>
                      <a:pt x="526" y="441"/>
                    </a:lnTo>
                    <a:lnTo>
                      <a:pt x="502" y="473"/>
                    </a:lnTo>
                    <a:lnTo>
                      <a:pt x="474" y="501"/>
                    </a:lnTo>
                    <a:lnTo>
                      <a:pt x="442" y="525"/>
                    </a:lnTo>
                    <a:lnTo>
                      <a:pt x="408" y="545"/>
                    </a:lnTo>
                    <a:lnTo>
                      <a:pt x="369" y="558"/>
                    </a:lnTo>
                    <a:lnTo>
                      <a:pt x="329" y="568"/>
                    </a:lnTo>
                    <a:lnTo>
                      <a:pt x="287" y="571"/>
                    </a:lnTo>
                    <a:lnTo>
                      <a:pt x="245" y="568"/>
                    </a:lnTo>
                    <a:lnTo>
                      <a:pt x="204" y="558"/>
                    </a:lnTo>
                    <a:lnTo>
                      <a:pt x="166" y="545"/>
                    </a:lnTo>
                    <a:lnTo>
                      <a:pt x="130" y="525"/>
                    </a:lnTo>
                    <a:lnTo>
                      <a:pt x="99" y="501"/>
                    </a:lnTo>
                    <a:lnTo>
                      <a:pt x="70" y="473"/>
                    </a:lnTo>
                    <a:lnTo>
                      <a:pt x="46" y="441"/>
                    </a:lnTo>
                    <a:lnTo>
                      <a:pt x="27" y="405"/>
                    </a:lnTo>
                    <a:lnTo>
                      <a:pt x="13" y="368"/>
                    </a:lnTo>
                    <a:lnTo>
                      <a:pt x="3" y="328"/>
                    </a:lnTo>
                    <a:lnTo>
                      <a:pt x="0" y="286"/>
                    </a:lnTo>
                    <a:lnTo>
                      <a:pt x="3" y="243"/>
                    </a:lnTo>
                    <a:lnTo>
                      <a:pt x="13" y="203"/>
                    </a:lnTo>
                    <a:lnTo>
                      <a:pt x="27" y="165"/>
                    </a:lnTo>
                    <a:lnTo>
                      <a:pt x="46" y="130"/>
                    </a:lnTo>
                    <a:lnTo>
                      <a:pt x="70" y="98"/>
                    </a:lnTo>
                    <a:lnTo>
                      <a:pt x="99" y="70"/>
                    </a:lnTo>
                    <a:lnTo>
                      <a:pt x="130" y="46"/>
                    </a:lnTo>
                    <a:lnTo>
                      <a:pt x="166" y="26"/>
                    </a:lnTo>
                    <a:lnTo>
                      <a:pt x="204" y="12"/>
                    </a:lnTo>
                    <a:lnTo>
                      <a:pt x="245" y="3"/>
                    </a:lnTo>
                    <a:lnTo>
                      <a:pt x="28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 dirty="0"/>
              </a:p>
            </p:txBody>
          </p:sp>
          <p:sp>
            <p:nvSpPr>
              <p:cNvPr id="28" name="Freeform 561">
                <a:extLst>
                  <a:ext uri="{FF2B5EF4-FFF2-40B4-BE49-F238E27FC236}">
                    <a16:creationId xmlns:a16="http://schemas.microsoft.com/office/drawing/2014/main" id="{C1EC2ACE-EFE2-C7F4-B77A-DCFF90392F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688388" y="2338388"/>
                <a:ext cx="233362" cy="55563"/>
              </a:xfrm>
              <a:custGeom>
                <a:avLst/>
                <a:gdLst>
                  <a:gd name="T0" fmla="*/ 1070 w 2790"/>
                  <a:gd name="T1" fmla="*/ 0 h 647"/>
                  <a:gd name="T2" fmla="*/ 1158 w 2790"/>
                  <a:gd name="T3" fmla="*/ 12 h 647"/>
                  <a:gd name="T4" fmla="*/ 1238 w 2790"/>
                  <a:gd name="T5" fmla="*/ 46 h 647"/>
                  <a:gd name="T6" fmla="*/ 1305 w 2790"/>
                  <a:gd name="T7" fmla="*/ 101 h 647"/>
                  <a:gd name="T8" fmla="*/ 1356 w 2790"/>
                  <a:gd name="T9" fmla="*/ 170 h 647"/>
                  <a:gd name="T10" fmla="*/ 1388 w 2790"/>
                  <a:gd name="T11" fmla="*/ 252 h 647"/>
                  <a:gd name="T12" fmla="*/ 1403 w 2790"/>
                  <a:gd name="T13" fmla="*/ 253 h 647"/>
                  <a:gd name="T14" fmla="*/ 1434 w 2790"/>
                  <a:gd name="T15" fmla="*/ 172 h 647"/>
                  <a:gd name="T16" fmla="*/ 1485 w 2790"/>
                  <a:gd name="T17" fmla="*/ 103 h 647"/>
                  <a:gd name="T18" fmla="*/ 1552 w 2790"/>
                  <a:gd name="T19" fmla="*/ 49 h 647"/>
                  <a:gd name="T20" fmla="*/ 1631 w 2790"/>
                  <a:gd name="T21" fmla="*/ 15 h 647"/>
                  <a:gd name="T22" fmla="*/ 1720 w 2790"/>
                  <a:gd name="T23" fmla="*/ 3 h 647"/>
                  <a:gd name="T24" fmla="*/ 2505 w 2790"/>
                  <a:gd name="T25" fmla="*/ 6 h 647"/>
                  <a:gd name="T26" fmla="*/ 2588 w 2790"/>
                  <a:gd name="T27" fmla="*/ 28 h 647"/>
                  <a:gd name="T28" fmla="*/ 2660 w 2790"/>
                  <a:gd name="T29" fmla="*/ 70 h 647"/>
                  <a:gd name="T30" fmla="*/ 2719 w 2790"/>
                  <a:gd name="T31" fmla="*/ 129 h 647"/>
                  <a:gd name="T32" fmla="*/ 2762 w 2790"/>
                  <a:gd name="T33" fmla="*/ 201 h 647"/>
                  <a:gd name="T34" fmla="*/ 2784 w 2790"/>
                  <a:gd name="T35" fmla="*/ 283 h 647"/>
                  <a:gd name="T36" fmla="*/ 2790 w 2790"/>
                  <a:gd name="T37" fmla="*/ 647 h 647"/>
                  <a:gd name="T38" fmla="*/ 2512 w 2790"/>
                  <a:gd name="T39" fmla="*/ 329 h 647"/>
                  <a:gd name="T40" fmla="*/ 2509 w 2790"/>
                  <a:gd name="T41" fmla="*/ 318 h 647"/>
                  <a:gd name="T42" fmla="*/ 2492 w 2790"/>
                  <a:gd name="T43" fmla="*/ 304 h 647"/>
                  <a:gd name="T44" fmla="*/ 2471 w 2790"/>
                  <a:gd name="T45" fmla="*/ 305 h 647"/>
                  <a:gd name="T46" fmla="*/ 2456 w 2790"/>
                  <a:gd name="T47" fmla="*/ 321 h 647"/>
                  <a:gd name="T48" fmla="*/ 2454 w 2790"/>
                  <a:gd name="T49" fmla="*/ 647 h 647"/>
                  <a:gd name="T50" fmla="*/ 1722 w 2790"/>
                  <a:gd name="T51" fmla="*/ 329 h 647"/>
                  <a:gd name="T52" fmla="*/ 1715 w 2790"/>
                  <a:gd name="T53" fmla="*/ 310 h 647"/>
                  <a:gd name="T54" fmla="*/ 1696 w 2790"/>
                  <a:gd name="T55" fmla="*/ 302 h 647"/>
                  <a:gd name="T56" fmla="*/ 1677 w 2790"/>
                  <a:gd name="T57" fmla="*/ 310 h 647"/>
                  <a:gd name="T58" fmla="*/ 1669 w 2790"/>
                  <a:gd name="T59" fmla="*/ 329 h 647"/>
                  <a:gd name="T60" fmla="*/ 1121 w 2790"/>
                  <a:gd name="T61" fmla="*/ 647 h 647"/>
                  <a:gd name="T62" fmla="*/ 1120 w 2790"/>
                  <a:gd name="T63" fmla="*/ 325 h 647"/>
                  <a:gd name="T64" fmla="*/ 1112 w 2790"/>
                  <a:gd name="T65" fmla="*/ 304 h 647"/>
                  <a:gd name="T66" fmla="*/ 1091 w 2790"/>
                  <a:gd name="T67" fmla="*/ 296 h 647"/>
                  <a:gd name="T68" fmla="*/ 1071 w 2790"/>
                  <a:gd name="T69" fmla="*/ 304 h 647"/>
                  <a:gd name="T70" fmla="*/ 1062 w 2790"/>
                  <a:gd name="T71" fmla="*/ 325 h 647"/>
                  <a:gd name="T72" fmla="*/ 331 w 2790"/>
                  <a:gd name="T73" fmla="*/ 647 h 647"/>
                  <a:gd name="T74" fmla="*/ 329 w 2790"/>
                  <a:gd name="T75" fmla="*/ 315 h 647"/>
                  <a:gd name="T76" fmla="*/ 314 w 2790"/>
                  <a:gd name="T77" fmla="*/ 301 h 647"/>
                  <a:gd name="T78" fmla="*/ 294 w 2790"/>
                  <a:gd name="T79" fmla="*/ 301 h 647"/>
                  <a:gd name="T80" fmla="*/ 279 w 2790"/>
                  <a:gd name="T81" fmla="*/ 315 h 647"/>
                  <a:gd name="T82" fmla="*/ 275 w 2790"/>
                  <a:gd name="T83" fmla="*/ 647 h 647"/>
                  <a:gd name="T84" fmla="*/ 1 w 2790"/>
                  <a:gd name="T85" fmla="*/ 324 h 647"/>
                  <a:gd name="T86" fmla="*/ 14 w 2790"/>
                  <a:gd name="T87" fmla="*/ 238 h 647"/>
                  <a:gd name="T88" fmla="*/ 46 w 2790"/>
                  <a:gd name="T89" fmla="*/ 160 h 647"/>
                  <a:gd name="T90" fmla="*/ 98 w 2790"/>
                  <a:gd name="T91" fmla="*/ 95 h 647"/>
                  <a:gd name="T92" fmla="*/ 164 w 2790"/>
                  <a:gd name="T93" fmla="*/ 44 h 647"/>
                  <a:gd name="T94" fmla="*/ 242 w 2790"/>
                  <a:gd name="T95" fmla="*/ 12 h 647"/>
                  <a:gd name="T96" fmla="*/ 328 w 2790"/>
                  <a:gd name="T97" fmla="*/ 0 h 6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790" h="647">
                    <a:moveTo>
                      <a:pt x="328" y="0"/>
                    </a:moveTo>
                    <a:lnTo>
                      <a:pt x="1070" y="0"/>
                    </a:lnTo>
                    <a:lnTo>
                      <a:pt x="1115" y="3"/>
                    </a:lnTo>
                    <a:lnTo>
                      <a:pt x="1158" y="12"/>
                    </a:lnTo>
                    <a:lnTo>
                      <a:pt x="1199" y="27"/>
                    </a:lnTo>
                    <a:lnTo>
                      <a:pt x="1238" y="46"/>
                    </a:lnTo>
                    <a:lnTo>
                      <a:pt x="1273" y="71"/>
                    </a:lnTo>
                    <a:lnTo>
                      <a:pt x="1305" y="101"/>
                    </a:lnTo>
                    <a:lnTo>
                      <a:pt x="1332" y="133"/>
                    </a:lnTo>
                    <a:lnTo>
                      <a:pt x="1356" y="170"/>
                    </a:lnTo>
                    <a:lnTo>
                      <a:pt x="1374" y="210"/>
                    </a:lnTo>
                    <a:lnTo>
                      <a:pt x="1388" y="252"/>
                    </a:lnTo>
                    <a:lnTo>
                      <a:pt x="1394" y="297"/>
                    </a:lnTo>
                    <a:lnTo>
                      <a:pt x="1403" y="253"/>
                    </a:lnTo>
                    <a:lnTo>
                      <a:pt x="1415" y="211"/>
                    </a:lnTo>
                    <a:lnTo>
                      <a:pt x="1434" y="172"/>
                    </a:lnTo>
                    <a:lnTo>
                      <a:pt x="1457" y="135"/>
                    </a:lnTo>
                    <a:lnTo>
                      <a:pt x="1485" y="103"/>
                    </a:lnTo>
                    <a:lnTo>
                      <a:pt x="1516" y="74"/>
                    </a:lnTo>
                    <a:lnTo>
                      <a:pt x="1552" y="49"/>
                    </a:lnTo>
                    <a:lnTo>
                      <a:pt x="1590" y="29"/>
                    </a:lnTo>
                    <a:lnTo>
                      <a:pt x="1631" y="15"/>
                    </a:lnTo>
                    <a:lnTo>
                      <a:pt x="1675" y="6"/>
                    </a:lnTo>
                    <a:lnTo>
                      <a:pt x="1720" y="3"/>
                    </a:lnTo>
                    <a:lnTo>
                      <a:pt x="2461" y="3"/>
                    </a:lnTo>
                    <a:lnTo>
                      <a:pt x="2505" y="6"/>
                    </a:lnTo>
                    <a:lnTo>
                      <a:pt x="2548" y="15"/>
                    </a:lnTo>
                    <a:lnTo>
                      <a:pt x="2588" y="28"/>
                    </a:lnTo>
                    <a:lnTo>
                      <a:pt x="2626" y="47"/>
                    </a:lnTo>
                    <a:lnTo>
                      <a:pt x="2660" y="70"/>
                    </a:lnTo>
                    <a:lnTo>
                      <a:pt x="2692" y="97"/>
                    </a:lnTo>
                    <a:lnTo>
                      <a:pt x="2719" y="129"/>
                    </a:lnTo>
                    <a:lnTo>
                      <a:pt x="2742" y="163"/>
                    </a:lnTo>
                    <a:lnTo>
                      <a:pt x="2762" y="201"/>
                    </a:lnTo>
                    <a:lnTo>
                      <a:pt x="2776" y="241"/>
                    </a:lnTo>
                    <a:lnTo>
                      <a:pt x="2784" y="283"/>
                    </a:lnTo>
                    <a:lnTo>
                      <a:pt x="2788" y="327"/>
                    </a:lnTo>
                    <a:lnTo>
                      <a:pt x="2790" y="647"/>
                    </a:lnTo>
                    <a:lnTo>
                      <a:pt x="2513" y="647"/>
                    </a:lnTo>
                    <a:lnTo>
                      <a:pt x="2512" y="329"/>
                    </a:lnTo>
                    <a:lnTo>
                      <a:pt x="2512" y="328"/>
                    </a:lnTo>
                    <a:lnTo>
                      <a:pt x="2509" y="318"/>
                    </a:lnTo>
                    <a:lnTo>
                      <a:pt x="2502" y="309"/>
                    </a:lnTo>
                    <a:lnTo>
                      <a:pt x="2492" y="304"/>
                    </a:lnTo>
                    <a:lnTo>
                      <a:pt x="2482" y="303"/>
                    </a:lnTo>
                    <a:lnTo>
                      <a:pt x="2471" y="305"/>
                    </a:lnTo>
                    <a:lnTo>
                      <a:pt x="2462" y="311"/>
                    </a:lnTo>
                    <a:lnTo>
                      <a:pt x="2456" y="321"/>
                    </a:lnTo>
                    <a:lnTo>
                      <a:pt x="2454" y="331"/>
                    </a:lnTo>
                    <a:lnTo>
                      <a:pt x="2454" y="647"/>
                    </a:lnTo>
                    <a:lnTo>
                      <a:pt x="1722" y="647"/>
                    </a:lnTo>
                    <a:lnTo>
                      <a:pt x="1722" y="329"/>
                    </a:lnTo>
                    <a:lnTo>
                      <a:pt x="1721" y="319"/>
                    </a:lnTo>
                    <a:lnTo>
                      <a:pt x="1715" y="310"/>
                    </a:lnTo>
                    <a:lnTo>
                      <a:pt x="1706" y="304"/>
                    </a:lnTo>
                    <a:lnTo>
                      <a:pt x="1696" y="302"/>
                    </a:lnTo>
                    <a:lnTo>
                      <a:pt x="1685" y="304"/>
                    </a:lnTo>
                    <a:lnTo>
                      <a:pt x="1677" y="310"/>
                    </a:lnTo>
                    <a:lnTo>
                      <a:pt x="1672" y="319"/>
                    </a:lnTo>
                    <a:lnTo>
                      <a:pt x="1669" y="329"/>
                    </a:lnTo>
                    <a:lnTo>
                      <a:pt x="1667" y="647"/>
                    </a:lnTo>
                    <a:lnTo>
                      <a:pt x="1121" y="647"/>
                    </a:lnTo>
                    <a:lnTo>
                      <a:pt x="1120" y="326"/>
                    </a:lnTo>
                    <a:lnTo>
                      <a:pt x="1120" y="325"/>
                    </a:lnTo>
                    <a:lnTo>
                      <a:pt x="1118" y="313"/>
                    </a:lnTo>
                    <a:lnTo>
                      <a:pt x="1112" y="304"/>
                    </a:lnTo>
                    <a:lnTo>
                      <a:pt x="1102" y="299"/>
                    </a:lnTo>
                    <a:lnTo>
                      <a:pt x="1091" y="296"/>
                    </a:lnTo>
                    <a:lnTo>
                      <a:pt x="1080" y="299"/>
                    </a:lnTo>
                    <a:lnTo>
                      <a:pt x="1071" y="304"/>
                    </a:lnTo>
                    <a:lnTo>
                      <a:pt x="1064" y="313"/>
                    </a:lnTo>
                    <a:lnTo>
                      <a:pt x="1062" y="325"/>
                    </a:lnTo>
                    <a:lnTo>
                      <a:pt x="1062" y="647"/>
                    </a:lnTo>
                    <a:lnTo>
                      <a:pt x="331" y="647"/>
                    </a:lnTo>
                    <a:lnTo>
                      <a:pt x="331" y="326"/>
                    </a:lnTo>
                    <a:lnTo>
                      <a:pt x="329" y="315"/>
                    </a:lnTo>
                    <a:lnTo>
                      <a:pt x="322" y="307"/>
                    </a:lnTo>
                    <a:lnTo>
                      <a:pt x="314" y="301"/>
                    </a:lnTo>
                    <a:lnTo>
                      <a:pt x="304" y="299"/>
                    </a:lnTo>
                    <a:lnTo>
                      <a:pt x="294" y="301"/>
                    </a:lnTo>
                    <a:lnTo>
                      <a:pt x="285" y="307"/>
                    </a:lnTo>
                    <a:lnTo>
                      <a:pt x="279" y="315"/>
                    </a:lnTo>
                    <a:lnTo>
                      <a:pt x="277" y="326"/>
                    </a:lnTo>
                    <a:lnTo>
                      <a:pt x="275" y="647"/>
                    </a:lnTo>
                    <a:lnTo>
                      <a:pt x="0" y="647"/>
                    </a:lnTo>
                    <a:lnTo>
                      <a:pt x="1" y="324"/>
                    </a:lnTo>
                    <a:lnTo>
                      <a:pt x="4" y="280"/>
                    </a:lnTo>
                    <a:lnTo>
                      <a:pt x="14" y="238"/>
                    </a:lnTo>
                    <a:lnTo>
                      <a:pt x="27" y="198"/>
                    </a:lnTo>
                    <a:lnTo>
                      <a:pt x="46" y="160"/>
                    </a:lnTo>
                    <a:lnTo>
                      <a:pt x="70" y="126"/>
                    </a:lnTo>
                    <a:lnTo>
                      <a:pt x="98" y="95"/>
                    </a:lnTo>
                    <a:lnTo>
                      <a:pt x="129" y="67"/>
                    </a:lnTo>
                    <a:lnTo>
                      <a:pt x="164" y="44"/>
                    </a:lnTo>
                    <a:lnTo>
                      <a:pt x="202" y="25"/>
                    </a:lnTo>
                    <a:lnTo>
                      <a:pt x="242" y="12"/>
                    </a:lnTo>
                    <a:lnTo>
                      <a:pt x="284" y="3"/>
                    </a:lnTo>
                    <a:lnTo>
                      <a:pt x="32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 dirty="0"/>
              </a:p>
            </p:txBody>
          </p:sp>
          <p:sp>
            <p:nvSpPr>
              <p:cNvPr id="29" name="Freeform 562">
                <a:extLst>
                  <a:ext uri="{FF2B5EF4-FFF2-40B4-BE49-F238E27FC236}">
                    <a16:creationId xmlns:a16="http://schemas.microsoft.com/office/drawing/2014/main" id="{3EDC2986-A858-82B9-D78A-D161CE6BF7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21725" y="2284413"/>
                <a:ext cx="49212" cy="47625"/>
              </a:xfrm>
              <a:custGeom>
                <a:avLst/>
                <a:gdLst>
                  <a:gd name="T0" fmla="*/ 286 w 571"/>
                  <a:gd name="T1" fmla="*/ 0 h 571"/>
                  <a:gd name="T2" fmla="*/ 327 w 571"/>
                  <a:gd name="T3" fmla="*/ 3 h 571"/>
                  <a:gd name="T4" fmla="*/ 366 w 571"/>
                  <a:gd name="T5" fmla="*/ 11 h 571"/>
                  <a:gd name="T6" fmla="*/ 403 w 571"/>
                  <a:gd name="T7" fmla="*/ 25 h 571"/>
                  <a:gd name="T8" fmla="*/ 437 w 571"/>
                  <a:gd name="T9" fmla="*/ 43 h 571"/>
                  <a:gd name="T10" fmla="*/ 468 w 571"/>
                  <a:gd name="T11" fmla="*/ 66 h 571"/>
                  <a:gd name="T12" fmla="*/ 497 w 571"/>
                  <a:gd name="T13" fmla="*/ 93 h 571"/>
                  <a:gd name="T14" fmla="*/ 521 w 571"/>
                  <a:gd name="T15" fmla="*/ 122 h 571"/>
                  <a:gd name="T16" fmla="*/ 541 w 571"/>
                  <a:gd name="T17" fmla="*/ 156 h 571"/>
                  <a:gd name="T18" fmla="*/ 557 w 571"/>
                  <a:gd name="T19" fmla="*/ 192 h 571"/>
                  <a:gd name="T20" fmla="*/ 566 w 571"/>
                  <a:gd name="T21" fmla="*/ 230 h 571"/>
                  <a:gd name="T22" fmla="*/ 571 w 571"/>
                  <a:gd name="T23" fmla="*/ 271 h 571"/>
                  <a:gd name="T24" fmla="*/ 570 w 571"/>
                  <a:gd name="T25" fmla="*/ 315 h 571"/>
                  <a:gd name="T26" fmla="*/ 563 w 571"/>
                  <a:gd name="T27" fmla="*/ 357 h 571"/>
                  <a:gd name="T28" fmla="*/ 549 w 571"/>
                  <a:gd name="T29" fmla="*/ 397 h 571"/>
                  <a:gd name="T30" fmla="*/ 530 w 571"/>
                  <a:gd name="T31" fmla="*/ 434 h 571"/>
                  <a:gd name="T32" fmla="*/ 506 w 571"/>
                  <a:gd name="T33" fmla="*/ 467 h 571"/>
                  <a:gd name="T34" fmla="*/ 478 w 571"/>
                  <a:gd name="T35" fmla="*/ 496 h 571"/>
                  <a:gd name="T36" fmla="*/ 445 w 571"/>
                  <a:gd name="T37" fmla="*/ 523 h 571"/>
                  <a:gd name="T38" fmla="*/ 410 w 571"/>
                  <a:gd name="T39" fmla="*/ 543 h 571"/>
                  <a:gd name="T40" fmla="*/ 371 w 571"/>
                  <a:gd name="T41" fmla="*/ 558 h 571"/>
                  <a:gd name="T42" fmla="*/ 329 w 571"/>
                  <a:gd name="T43" fmla="*/ 568 h 571"/>
                  <a:gd name="T44" fmla="*/ 286 w 571"/>
                  <a:gd name="T45" fmla="*/ 571 h 571"/>
                  <a:gd name="T46" fmla="*/ 247 w 571"/>
                  <a:gd name="T47" fmla="*/ 568 h 571"/>
                  <a:gd name="T48" fmla="*/ 210 w 571"/>
                  <a:gd name="T49" fmla="*/ 560 h 571"/>
                  <a:gd name="T50" fmla="*/ 174 w 571"/>
                  <a:gd name="T51" fmla="*/ 548 h 571"/>
                  <a:gd name="T52" fmla="*/ 141 w 571"/>
                  <a:gd name="T53" fmla="*/ 532 h 571"/>
                  <a:gd name="T54" fmla="*/ 110 w 571"/>
                  <a:gd name="T55" fmla="*/ 511 h 571"/>
                  <a:gd name="T56" fmla="*/ 80 w 571"/>
                  <a:gd name="T57" fmla="*/ 484 h 571"/>
                  <a:gd name="T58" fmla="*/ 55 w 571"/>
                  <a:gd name="T59" fmla="*/ 454 h 571"/>
                  <a:gd name="T60" fmla="*/ 33 w 571"/>
                  <a:gd name="T61" fmla="*/ 420 h 571"/>
                  <a:gd name="T62" fmla="*/ 18 w 571"/>
                  <a:gd name="T63" fmla="*/ 385 h 571"/>
                  <a:gd name="T64" fmla="*/ 6 w 571"/>
                  <a:gd name="T65" fmla="*/ 348 h 571"/>
                  <a:gd name="T66" fmla="*/ 1 w 571"/>
                  <a:gd name="T67" fmla="*/ 310 h 571"/>
                  <a:gd name="T68" fmla="*/ 0 w 571"/>
                  <a:gd name="T69" fmla="*/ 271 h 571"/>
                  <a:gd name="T70" fmla="*/ 5 w 571"/>
                  <a:gd name="T71" fmla="*/ 230 h 571"/>
                  <a:gd name="T72" fmla="*/ 16 w 571"/>
                  <a:gd name="T73" fmla="*/ 193 h 571"/>
                  <a:gd name="T74" fmla="*/ 30 w 571"/>
                  <a:gd name="T75" fmla="*/ 156 h 571"/>
                  <a:gd name="T76" fmla="*/ 50 w 571"/>
                  <a:gd name="T77" fmla="*/ 122 h 571"/>
                  <a:gd name="T78" fmla="*/ 74 w 571"/>
                  <a:gd name="T79" fmla="*/ 93 h 571"/>
                  <a:gd name="T80" fmla="*/ 103 w 571"/>
                  <a:gd name="T81" fmla="*/ 66 h 571"/>
                  <a:gd name="T82" fmla="*/ 134 w 571"/>
                  <a:gd name="T83" fmla="*/ 44 h 571"/>
                  <a:gd name="T84" fmla="*/ 168 w 571"/>
                  <a:gd name="T85" fmla="*/ 25 h 571"/>
                  <a:gd name="T86" fmla="*/ 206 w 571"/>
                  <a:gd name="T87" fmla="*/ 11 h 571"/>
                  <a:gd name="T88" fmla="*/ 245 w 571"/>
                  <a:gd name="T89" fmla="*/ 3 h 571"/>
                  <a:gd name="T90" fmla="*/ 286 w 571"/>
                  <a:gd name="T91" fmla="*/ 0 h 5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571" h="571">
                    <a:moveTo>
                      <a:pt x="286" y="0"/>
                    </a:moveTo>
                    <a:lnTo>
                      <a:pt x="327" y="3"/>
                    </a:lnTo>
                    <a:lnTo>
                      <a:pt x="366" y="11"/>
                    </a:lnTo>
                    <a:lnTo>
                      <a:pt x="403" y="25"/>
                    </a:lnTo>
                    <a:lnTo>
                      <a:pt x="437" y="43"/>
                    </a:lnTo>
                    <a:lnTo>
                      <a:pt x="468" y="66"/>
                    </a:lnTo>
                    <a:lnTo>
                      <a:pt x="497" y="93"/>
                    </a:lnTo>
                    <a:lnTo>
                      <a:pt x="521" y="122"/>
                    </a:lnTo>
                    <a:lnTo>
                      <a:pt x="541" y="156"/>
                    </a:lnTo>
                    <a:lnTo>
                      <a:pt x="557" y="192"/>
                    </a:lnTo>
                    <a:lnTo>
                      <a:pt x="566" y="230"/>
                    </a:lnTo>
                    <a:lnTo>
                      <a:pt x="571" y="271"/>
                    </a:lnTo>
                    <a:lnTo>
                      <a:pt x="570" y="315"/>
                    </a:lnTo>
                    <a:lnTo>
                      <a:pt x="563" y="357"/>
                    </a:lnTo>
                    <a:lnTo>
                      <a:pt x="549" y="397"/>
                    </a:lnTo>
                    <a:lnTo>
                      <a:pt x="530" y="434"/>
                    </a:lnTo>
                    <a:lnTo>
                      <a:pt x="506" y="467"/>
                    </a:lnTo>
                    <a:lnTo>
                      <a:pt x="478" y="496"/>
                    </a:lnTo>
                    <a:lnTo>
                      <a:pt x="445" y="523"/>
                    </a:lnTo>
                    <a:lnTo>
                      <a:pt x="410" y="543"/>
                    </a:lnTo>
                    <a:lnTo>
                      <a:pt x="371" y="558"/>
                    </a:lnTo>
                    <a:lnTo>
                      <a:pt x="329" y="568"/>
                    </a:lnTo>
                    <a:lnTo>
                      <a:pt x="286" y="571"/>
                    </a:lnTo>
                    <a:lnTo>
                      <a:pt x="247" y="568"/>
                    </a:lnTo>
                    <a:lnTo>
                      <a:pt x="210" y="560"/>
                    </a:lnTo>
                    <a:lnTo>
                      <a:pt x="174" y="548"/>
                    </a:lnTo>
                    <a:lnTo>
                      <a:pt x="141" y="532"/>
                    </a:lnTo>
                    <a:lnTo>
                      <a:pt x="110" y="511"/>
                    </a:lnTo>
                    <a:lnTo>
                      <a:pt x="80" y="484"/>
                    </a:lnTo>
                    <a:lnTo>
                      <a:pt x="55" y="454"/>
                    </a:lnTo>
                    <a:lnTo>
                      <a:pt x="33" y="420"/>
                    </a:lnTo>
                    <a:lnTo>
                      <a:pt x="18" y="385"/>
                    </a:lnTo>
                    <a:lnTo>
                      <a:pt x="6" y="348"/>
                    </a:lnTo>
                    <a:lnTo>
                      <a:pt x="1" y="310"/>
                    </a:lnTo>
                    <a:lnTo>
                      <a:pt x="0" y="271"/>
                    </a:lnTo>
                    <a:lnTo>
                      <a:pt x="5" y="230"/>
                    </a:lnTo>
                    <a:lnTo>
                      <a:pt x="16" y="193"/>
                    </a:lnTo>
                    <a:lnTo>
                      <a:pt x="30" y="156"/>
                    </a:lnTo>
                    <a:lnTo>
                      <a:pt x="50" y="122"/>
                    </a:lnTo>
                    <a:lnTo>
                      <a:pt x="74" y="93"/>
                    </a:lnTo>
                    <a:lnTo>
                      <a:pt x="103" y="66"/>
                    </a:lnTo>
                    <a:lnTo>
                      <a:pt x="134" y="44"/>
                    </a:lnTo>
                    <a:lnTo>
                      <a:pt x="168" y="25"/>
                    </a:lnTo>
                    <a:lnTo>
                      <a:pt x="206" y="11"/>
                    </a:lnTo>
                    <a:lnTo>
                      <a:pt x="245" y="3"/>
                    </a:lnTo>
                    <a:lnTo>
                      <a:pt x="28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 dirty="0"/>
              </a:p>
            </p:txBody>
          </p:sp>
        </p:grpSp>
      </p:grpSp>
      <p:grpSp>
        <p:nvGrpSpPr>
          <p:cNvPr id="30" name="Группа 29">
            <a:extLst>
              <a:ext uri="{FF2B5EF4-FFF2-40B4-BE49-F238E27FC236}">
                <a16:creationId xmlns:a16="http://schemas.microsoft.com/office/drawing/2014/main" id="{5496F5CD-4AC5-B910-990F-B48D8BBCEF2D}"/>
              </a:ext>
            </a:extLst>
          </p:cNvPr>
          <p:cNvGrpSpPr/>
          <p:nvPr/>
        </p:nvGrpSpPr>
        <p:grpSpPr>
          <a:xfrm>
            <a:off x="397737" y="4649529"/>
            <a:ext cx="898480" cy="820600"/>
            <a:chOff x="107802" y="2405623"/>
            <a:chExt cx="439046" cy="425964"/>
          </a:xfrm>
        </p:grpSpPr>
        <p:sp>
          <p:nvSpPr>
            <p:cNvPr id="31" name="Прямоугольник: скругленные углы 77">
              <a:extLst>
                <a:ext uri="{FF2B5EF4-FFF2-40B4-BE49-F238E27FC236}">
                  <a16:creationId xmlns:a16="http://schemas.microsoft.com/office/drawing/2014/main" id="{F1002EBE-2EBD-AF1F-383A-AB30B4B5597A}"/>
                </a:ext>
              </a:extLst>
            </p:cNvPr>
            <p:cNvSpPr/>
            <p:nvPr/>
          </p:nvSpPr>
          <p:spPr>
            <a:xfrm>
              <a:off x="107802" y="2405623"/>
              <a:ext cx="439046" cy="425964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solidFill>
                <a:schemeClr val="bg1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32" name="Group 1754">
              <a:extLst>
                <a:ext uri="{FF2B5EF4-FFF2-40B4-BE49-F238E27FC236}">
                  <a16:creationId xmlns:a16="http://schemas.microsoft.com/office/drawing/2014/main" id="{2471993A-944A-9C61-1004-C237EEADCB64}"/>
                </a:ext>
              </a:extLst>
            </p:cNvPr>
            <p:cNvGrpSpPr/>
            <p:nvPr/>
          </p:nvGrpSpPr>
          <p:grpSpPr>
            <a:xfrm>
              <a:off x="182069" y="2474143"/>
              <a:ext cx="290512" cy="288925"/>
              <a:chOff x="9266238" y="3730626"/>
              <a:chExt cx="290512" cy="288925"/>
            </a:xfrm>
            <a:solidFill>
              <a:schemeClr val="bg1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33" name="Freeform 1027">
                <a:extLst>
                  <a:ext uri="{FF2B5EF4-FFF2-40B4-BE49-F238E27FC236}">
                    <a16:creationId xmlns:a16="http://schemas.microsoft.com/office/drawing/2014/main" id="{6A465DFF-3948-6BA0-8588-09969F7068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01163" y="3730626"/>
                <a:ext cx="46037" cy="46038"/>
              </a:xfrm>
              <a:custGeom>
                <a:avLst/>
                <a:gdLst>
                  <a:gd name="T0" fmla="*/ 269 w 538"/>
                  <a:gd name="T1" fmla="*/ 0 h 536"/>
                  <a:gd name="T2" fmla="*/ 309 w 538"/>
                  <a:gd name="T3" fmla="*/ 3 h 536"/>
                  <a:gd name="T4" fmla="*/ 348 w 538"/>
                  <a:gd name="T5" fmla="*/ 11 h 536"/>
                  <a:gd name="T6" fmla="*/ 383 w 538"/>
                  <a:gd name="T7" fmla="*/ 25 h 536"/>
                  <a:gd name="T8" fmla="*/ 416 w 538"/>
                  <a:gd name="T9" fmla="*/ 43 h 536"/>
                  <a:gd name="T10" fmla="*/ 446 w 538"/>
                  <a:gd name="T11" fmla="*/ 65 h 536"/>
                  <a:gd name="T12" fmla="*/ 472 w 538"/>
                  <a:gd name="T13" fmla="*/ 92 h 536"/>
                  <a:gd name="T14" fmla="*/ 495 w 538"/>
                  <a:gd name="T15" fmla="*/ 121 h 536"/>
                  <a:gd name="T16" fmla="*/ 514 w 538"/>
                  <a:gd name="T17" fmla="*/ 155 h 536"/>
                  <a:gd name="T18" fmla="*/ 527 w 538"/>
                  <a:gd name="T19" fmla="*/ 191 h 536"/>
                  <a:gd name="T20" fmla="*/ 536 w 538"/>
                  <a:gd name="T21" fmla="*/ 228 h 536"/>
                  <a:gd name="T22" fmla="*/ 538 w 538"/>
                  <a:gd name="T23" fmla="*/ 268 h 536"/>
                  <a:gd name="T24" fmla="*/ 536 w 538"/>
                  <a:gd name="T25" fmla="*/ 307 h 536"/>
                  <a:gd name="T26" fmla="*/ 527 w 538"/>
                  <a:gd name="T27" fmla="*/ 345 h 536"/>
                  <a:gd name="T28" fmla="*/ 514 w 538"/>
                  <a:gd name="T29" fmla="*/ 380 h 536"/>
                  <a:gd name="T30" fmla="*/ 495 w 538"/>
                  <a:gd name="T31" fmla="*/ 414 h 536"/>
                  <a:gd name="T32" fmla="*/ 472 w 538"/>
                  <a:gd name="T33" fmla="*/ 444 h 536"/>
                  <a:gd name="T34" fmla="*/ 446 w 538"/>
                  <a:gd name="T35" fmla="*/ 470 h 536"/>
                  <a:gd name="T36" fmla="*/ 416 w 538"/>
                  <a:gd name="T37" fmla="*/ 493 h 536"/>
                  <a:gd name="T38" fmla="*/ 383 w 538"/>
                  <a:gd name="T39" fmla="*/ 511 h 536"/>
                  <a:gd name="T40" fmla="*/ 348 w 538"/>
                  <a:gd name="T41" fmla="*/ 525 h 536"/>
                  <a:gd name="T42" fmla="*/ 309 w 538"/>
                  <a:gd name="T43" fmla="*/ 533 h 536"/>
                  <a:gd name="T44" fmla="*/ 269 w 538"/>
                  <a:gd name="T45" fmla="*/ 536 h 536"/>
                  <a:gd name="T46" fmla="*/ 230 w 538"/>
                  <a:gd name="T47" fmla="*/ 533 h 536"/>
                  <a:gd name="T48" fmla="*/ 192 w 538"/>
                  <a:gd name="T49" fmla="*/ 525 h 536"/>
                  <a:gd name="T50" fmla="*/ 156 w 538"/>
                  <a:gd name="T51" fmla="*/ 511 h 536"/>
                  <a:gd name="T52" fmla="*/ 123 w 538"/>
                  <a:gd name="T53" fmla="*/ 493 h 536"/>
                  <a:gd name="T54" fmla="*/ 93 w 538"/>
                  <a:gd name="T55" fmla="*/ 470 h 536"/>
                  <a:gd name="T56" fmla="*/ 67 w 538"/>
                  <a:gd name="T57" fmla="*/ 444 h 536"/>
                  <a:gd name="T58" fmla="*/ 44 w 538"/>
                  <a:gd name="T59" fmla="*/ 414 h 536"/>
                  <a:gd name="T60" fmla="*/ 26 w 538"/>
                  <a:gd name="T61" fmla="*/ 380 h 536"/>
                  <a:gd name="T62" fmla="*/ 13 w 538"/>
                  <a:gd name="T63" fmla="*/ 345 h 536"/>
                  <a:gd name="T64" fmla="*/ 3 w 538"/>
                  <a:gd name="T65" fmla="*/ 307 h 536"/>
                  <a:gd name="T66" fmla="*/ 0 w 538"/>
                  <a:gd name="T67" fmla="*/ 268 h 536"/>
                  <a:gd name="T68" fmla="*/ 3 w 538"/>
                  <a:gd name="T69" fmla="*/ 228 h 536"/>
                  <a:gd name="T70" fmla="*/ 13 w 538"/>
                  <a:gd name="T71" fmla="*/ 191 h 536"/>
                  <a:gd name="T72" fmla="*/ 26 w 538"/>
                  <a:gd name="T73" fmla="*/ 155 h 536"/>
                  <a:gd name="T74" fmla="*/ 44 w 538"/>
                  <a:gd name="T75" fmla="*/ 121 h 536"/>
                  <a:gd name="T76" fmla="*/ 67 w 538"/>
                  <a:gd name="T77" fmla="*/ 92 h 536"/>
                  <a:gd name="T78" fmla="*/ 93 w 538"/>
                  <a:gd name="T79" fmla="*/ 65 h 536"/>
                  <a:gd name="T80" fmla="*/ 123 w 538"/>
                  <a:gd name="T81" fmla="*/ 43 h 536"/>
                  <a:gd name="T82" fmla="*/ 156 w 538"/>
                  <a:gd name="T83" fmla="*/ 25 h 536"/>
                  <a:gd name="T84" fmla="*/ 192 w 538"/>
                  <a:gd name="T85" fmla="*/ 11 h 536"/>
                  <a:gd name="T86" fmla="*/ 230 w 538"/>
                  <a:gd name="T87" fmla="*/ 3 h 536"/>
                  <a:gd name="T88" fmla="*/ 269 w 538"/>
                  <a:gd name="T89" fmla="*/ 0 h 5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538" h="536">
                    <a:moveTo>
                      <a:pt x="269" y="0"/>
                    </a:moveTo>
                    <a:lnTo>
                      <a:pt x="309" y="3"/>
                    </a:lnTo>
                    <a:lnTo>
                      <a:pt x="348" y="11"/>
                    </a:lnTo>
                    <a:lnTo>
                      <a:pt x="383" y="25"/>
                    </a:lnTo>
                    <a:lnTo>
                      <a:pt x="416" y="43"/>
                    </a:lnTo>
                    <a:lnTo>
                      <a:pt x="446" y="65"/>
                    </a:lnTo>
                    <a:lnTo>
                      <a:pt x="472" y="92"/>
                    </a:lnTo>
                    <a:lnTo>
                      <a:pt x="495" y="121"/>
                    </a:lnTo>
                    <a:lnTo>
                      <a:pt x="514" y="155"/>
                    </a:lnTo>
                    <a:lnTo>
                      <a:pt x="527" y="191"/>
                    </a:lnTo>
                    <a:lnTo>
                      <a:pt x="536" y="228"/>
                    </a:lnTo>
                    <a:lnTo>
                      <a:pt x="538" y="268"/>
                    </a:lnTo>
                    <a:lnTo>
                      <a:pt x="536" y="307"/>
                    </a:lnTo>
                    <a:lnTo>
                      <a:pt x="527" y="345"/>
                    </a:lnTo>
                    <a:lnTo>
                      <a:pt x="514" y="380"/>
                    </a:lnTo>
                    <a:lnTo>
                      <a:pt x="495" y="414"/>
                    </a:lnTo>
                    <a:lnTo>
                      <a:pt x="472" y="444"/>
                    </a:lnTo>
                    <a:lnTo>
                      <a:pt x="446" y="470"/>
                    </a:lnTo>
                    <a:lnTo>
                      <a:pt x="416" y="493"/>
                    </a:lnTo>
                    <a:lnTo>
                      <a:pt x="383" y="511"/>
                    </a:lnTo>
                    <a:lnTo>
                      <a:pt x="348" y="525"/>
                    </a:lnTo>
                    <a:lnTo>
                      <a:pt x="309" y="533"/>
                    </a:lnTo>
                    <a:lnTo>
                      <a:pt x="269" y="536"/>
                    </a:lnTo>
                    <a:lnTo>
                      <a:pt x="230" y="533"/>
                    </a:lnTo>
                    <a:lnTo>
                      <a:pt x="192" y="525"/>
                    </a:lnTo>
                    <a:lnTo>
                      <a:pt x="156" y="511"/>
                    </a:lnTo>
                    <a:lnTo>
                      <a:pt x="123" y="493"/>
                    </a:lnTo>
                    <a:lnTo>
                      <a:pt x="93" y="470"/>
                    </a:lnTo>
                    <a:lnTo>
                      <a:pt x="67" y="444"/>
                    </a:lnTo>
                    <a:lnTo>
                      <a:pt x="44" y="414"/>
                    </a:lnTo>
                    <a:lnTo>
                      <a:pt x="26" y="380"/>
                    </a:lnTo>
                    <a:lnTo>
                      <a:pt x="13" y="345"/>
                    </a:lnTo>
                    <a:lnTo>
                      <a:pt x="3" y="307"/>
                    </a:lnTo>
                    <a:lnTo>
                      <a:pt x="0" y="268"/>
                    </a:lnTo>
                    <a:lnTo>
                      <a:pt x="3" y="228"/>
                    </a:lnTo>
                    <a:lnTo>
                      <a:pt x="13" y="191"/>
                    </a:lnTo>
                    <a:lnTo>
                      <a:pt x="26" y="155"/>
                    </a:lnTo>
                    <a:lnTo>
                      <a:pt x="44" y="121"/>
                    </a:lnTo>
                    <a:lnTo>
                      <a:pt x="67" y="92"/>
                    </a:lnTo>
                    <a:lnTo>
                      <a:pt x="93" y="65"/>
                    </a:lnTo>
                    <a:lnTo>
                      <a:pt x="123" y="43"/>
                    </a:lnTo>
                    <a:lnTo>
                      <a:pt x="156" y="25"/>
                    </a:lnTo>
                    <a:lnTo>
                      <a:pt x="192" y="11"/>
                    </a:lnTo>
                    <a:lnTo>
                      <a:pt x="230" y="3"/>
                    </a:lnTo>
                    <a:lnTo>
                      <a:pt x="26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 dirty="0"/>
              </a:p>
            </p:txBody>
          </p:sp>
          <p:sp>
            <p:nvSpPr>
              <p:cNvPr id="34" name="Freeform 1028">
                <a:extLst>
                  <a:ext uri="{FF2B5EF4-FFF2-40B4-BE49-F238E27FC236}">
                    <a16:creationId xmlns:a16="http://schemas.microsoft.com/office/drawing/2014/main" id="{69354F82-7AE2-586B-DECE-9637A4553C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66238" y="3784601"/>
                <a:ext cx="115887" cy="58738"/>
              </a:xfrm>
              <a:custGeom>
                <a:avLst/>
                <a:gdLst>
                  <a:gd name="T0" fmla="*/ 439 w 1315"/>
                  <a:gd name="T1" fmla="*/ 0 h 665"/>
                  <a:gd name="T2" fmla="*/ 567 w 1315"/>
                  <a:gd name="T3" fmla="*/ 247 h 665"/>
                  <a:gd name="T4" fmla="*/ 568 w 1315"/>
                  <a:gd name="T5" fmla="*/ 222 h 665"/>
                  <a:gd name="T6" fmla="*/ 625 w 1315"/>
                  <a:gd name="T7" fmla="*/ 115 h 665"/>
                  <a:gd name="T8" fmla="*/ 575 w 1315"/>
                  <a:gd name="T9" fmla="*/ 19 h 665"/>
                  <a:gd name="T10" fmla="*/ 584 w 1315"/>
                  <a:gd name="T11" fmla="*/ 2 h 665"/>
                  <a:gd name="T12" fmla="*/ 722 w 1315"/>
                  <a:gd name="T13" fmla="*/ 0 h 665"/>
                  <a:gd name="T14" fmla="*/ 739 w 1315"/>
                  <a:gd name="T15" fmla="*/ 9 h 665"/>
                  <a:gd name="T16" fmla="*/ 739 w 1315"/>
                  <a:gd name="T17" fmla="*/ 28 h 665"/>
                  <a:gd name="T18" fmla="*/ 746 w 1315"/>
                  <a:gd name="T19" fmla="*/ 211 h 665"/>
                  <a:gd name="T20" fmla="*/ 753 w 1315"/>
                  <a:gd name="T21" fmla="*/ 235 h 665"/>
                  <a:gd name="T22" fmla="*/ 713 w 1315"/>
                  <a:gd name="T23" fmla="*/ 431 h 665"/>
                  <a:gd name="T24" fmla="*/ 1006 w 1315"/>
                  <a:gd name="T25" fmla="*/ 0 h 665"/>
                  <a:gd name="T26" fmla="*/ 1088 w 1315"/>
                  <a:gd name="T27" fmla="*/ 11 h 665"/>
                  <a:gd name="T28" fmla="*/ 1160 w 1315"/>
                  <a:gd name="T29" fmla="*/ 41 h 665"/>
                  <a:gd name="T30" fmla="*/ 1223 w 1315"/>
                  <a:gd name="T31" fmla="*/ 90 h 665"/>
                  <a:gd name="T32" fmla="*/ 1270 w 1315"/>
                  <a:gd name="T33" fmla="*/ 151 h 665"/>
                  <a:gd name="T34" fmla="*/ 1301 w 1315"/>
                  <a:gd name="T35" fmla="*/ 224 h 665"/>
                  <a:gd name="T36" fmla="*/ 1313 w 1315"/>
                  <a:gd name="T37" fmla="*/ 304 h 665"/>
                  <a:gd name="T38" fmla="*/ 1290 w 1315"/>
                  <a:gd name="T39" fmla="*/ 648 h 665"/>
                  <a:gd name="T40" fmla="*/ 1231 w 1315"/>
                  <a:gd name="T41" fmla="*/ 626 h 665"/>
                  <a:gd name="T42" fmla="*/ 1056 w 1315"/>
                  <a:gd name="T43" fmla="*/ 623 h 665"/>
                  <a:gd name="T44" fmla="*/ 1054 w 1315"/>
                  <a:gd name="T45" fmla="*/ 304 h 665"/>
                  <a:gd name="T46" fmla="*/ 1046 w 1315"/>
                  <a:gd name="T47" fmla="*/ 285 h 665"/>
                  <a:gd name="T48" fmla="*/ 1027 w 1315"/>
                  <a:gd name="T49" fmla="*/ 277 h 665"/>
                  <a:gd name="T50" fmla="*/ 1007 w 1315"/>
                  <a:gd name="T51" fmla="*/ 285 h 665"/>
                  <a:gd name="T52" fmla="*/ 999 w 1315"/>
                  <a:gd name="T53" fmla="*/ 304 h 665"/>
                  <a:gd name="T54" fmla="*/ 313 w 1315"/>
                  <a:gd name="T55" fmla="*/ 623 h 665"/>
                  <a:gd name="T56" fmla="*/ 311 w 1315"/>
                  <a:gd name="T57" fmla="*/ 296 h 665"/>
                  <a:gd name="T58" fmla="*/ 297 w 1315"/>
                  <a:gd name="T59" fmla="*/ 282 h 665"/>
                  <a:gd name="T60" fmla="*/ 277 w 1315"/>
                  <a:gd name="T61" fmla="*/ 282 h 665"/>
                  <a:gd name="T62" fmla="*/ 264 w 1315"/>
                  <a:gd name="T63" fmla="*/ 296 h 665"/>
                  <a:gd name="T64" fmla="*/ 260 w 1315"/>
                  <a:gd name="T65" fmla="*/ 623 h 665"/>
                  <a:gd name="T66" fmla="*/ 75 w 1315"/>
                  <a:gd name="T67" fmla="*/ 625 h 665"/>
                  <a:gd name="T68" fmla="*/ 23 w 1315"/>
                  <a:gd name="T69" fmla="*/ 642 h 665"/>
                  <a:gd name="T70" fmla="*/ 2 w 1315"/>
                  <a:gd name="T71" fmla="*/ 304 h 665"/>
                  <a:gd name="T72" fmla="*/ 13 w 1315"/>
                  <a:gd name="T73" fmla="*/ 224 h 665"/>
                  <a:gd name="T74" fmla="*/ 44 w 1315"/>
                  <a:gd name="T75" fmla="*/ 151 h 665"/>
                  <a:gd name="T76" fmla="*/ 93 w 1315"/>
                  <a:gd name="T77" fmla="*/ 90 h 665"/>
                  <a:gd name="T78" fmla="*/ 155 w 1315"/>
                  <a:gd name="T79" fmla="*/ 41 h 665"/>
                  <a:gd name="T80" fmla="*/ 227 w 1315"/>
                  <a:gd name="T81" fmla="*/ 11 h 665"/>
                  <a:gd name="T82" fmla="*/ 309 w 1315"/>
                  <a:gd name="T83" fmla="*/ 0 h 6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315" h="665">
                    <a:moveTo>
                      <a:pt x="309" y="0"/>
                    </a:moveTo>
                    <a:lnTo>
                      <a:pt x="439" y="0"/>
                    </a:lnTo>
                    <a:lnTo>
                      <a:pt x="600" y="431"/>
                    </a:lnTo>
                    <a:lnTo>
                      <a:pt x="567" y="247"/>
                    </a:lnTo>
                    <a:lnTo>
                      <a:pt x="566" y="235"/>
                    </a:lnTo>
                    <a:lnTo>
                      <a:pt x="568" y="222"/>
                    </a:lnTo>
                    <a:lnTo>
                      <a:pt x="572" y="211"/>
                    </a:lnTo>
                    <a:lnTo>
                      <a:pt x="625" y="115"/>
                    </a:lnTo>
                    <a:lnTo>
                      <a:pt x="577" y="28"/>
                    </a:lnTo>
                    <a:lnTo>
                      <a:pt x="575" y="19"/>
                    </a:lnTo>
                    <a:lnTo>
                      <a:pt x="577" y="9"/>
                    </a:lnTo>
                    <a:lnTo>
                      <a:pt x="584" y="2"/>
                    </a:lnTo>
                    <a:lnTo>
                      <a:pt x="594" y="0"/>
                    </a:lnTo>
                    <a:lnTo>
                      <a:pt x="722" y="0"/>
                    </a:lnTo>
                    <a:lnTo>
                      <a:pt x="732" y="2"/>
                    </a:lnTo>
                    <a:lnTo>
                      <a:pt x="739" y="9"/>
                    </a:lnTo>
                    <a:lnTo>
                      <a:pt x="741" y="19"/>
                    </a:lnTo>
                    <a:lnTo>
                      <a:pt x="739" y="28"/>
                    </a:lnTo>
                    <a:lnTo>
                      <a:pt x="693" y="115"/>
                    </a:lnTo>
                    <a:lnTo>
                      <a:pt x="746" y="211"/>
                    </a:lnTo>
                    <a:lnTo>
                      <a:pt x="751" y="222"/>
                    </a:lnTo>
                    <a:lnTo>
                      <a:pt x="753" y="235"/>
                    </a:lnTo>
                    <a:lnTo>
                      <a:pt x="752" y="248"/>
                    </a:lnTo>
                    <a:lnTo>
                      <a:pt x="713" y="431"/>
                    </a:lnTo>
                    <a:lnTo>
                      <a:pt x="879" y="0"/>
                    </a:lnTo>
                    <a:lnTo>
                      <a:pt x="1006" y="0"/>
                    </a:lnTo>
                    <a:lnTo>
                      <a:pt x="1048" y="3"/>
                    </a:lnTo>
                    <a:lnTo>
                      <a:pt x="1088" y="11"/>
                    </a:lnTo>
                    <a:lnTo>
                      <a:pt x="1125" y="24"/>
                    </a:lnTo>
                    <a:lnTo>
                      <a:pt x="1160" y="41"/>
                    </a:lnTo>
                    <a:lnTo>
                      <a:pt x="1193" y="64"/>
                    </a:lnTo>
                    <a:lnTo>
                      <a:pt x="1223" y="90"/>
                    </a:lnTo>
                    <a:lnTo>
                      <a:pt x="1249" y="119"/>
                    </a:lnTo>
                    <a:lnTo>
                      <a:pt x="1270" y="151"/>
                    </a:lnTo>
                    <a:lnTo>
                      <a:pt x="1288" y="186"/>
                    </a:lnTo>
                    <a:lnTo>
                      <a:pt x="1301" y="224"/>
                    </a:lnTo>
                    <a:lnTo>
                      <a:pt x="1310" y="263"/>
                    </a:lnTo>
                    <a:lnTo>
                      <a:pt x="1313" y="304"/>
                    </a:lnTo>
                    <a:lnTo>
                      <a:pt x="1315" y="665"/>
                    </a:lnTo>
                    <a:lnTo>
                      <a:pt x="1290" y="648"/>
                    </a:lnTo>
                    <a:lnTo>
                      <a:pt x="1262" y="634"/>
                    </a:lnTo>
                    <a:lnTo>
                      <a:pt x="1231" y="626"/>
                    </a:lnTo>
                    <a:lnTo>
                      <a:pt x="1199" y="623"/>
                    </a:lnTo>
                    <a:lnTo>
                      <a:pt x="1056" y="623"/>
                    </a:lnTo>
                    <a:lnTo>
                      <a:pt x="1054" y="306"/>
                    </a:lnTo>
                    <a:lnTo>
                      <a:pt x="1054" y="304"/>
                    </a:lnTo>
                    <a:lnTo>
                      <a:pt x="1052" y="294"/>
                    </a:lnTo>
                    <a:lnTo>
                      <a:pt x="1046" y="285"/>
                    </a:lnTo>
                    <a:lnTo>
                      <a:pt x="1038" y="279"/>
                    </a:lnTo>
                    <a:lnTo>
                      <a:pt x="1027" y="277"/>
                    </a:lnTo>
                    <a:lnTo>
                      <a:pt x="1016" y="279"/>
                    </a:lnTo>
                    <a:lnTo>
                      <a:pt x="1007" y="285"/>
                    </a:lnTo>
                    <a:lnTo>
                      <a:pt x="1001" y="294"/>
                    </a:lnTo>
                    <a:lnTo>
                      <a:pt x="999" y="304"/>
                    </a:lnTo>
                    <a:lnTo>
                      <a:pt x="999" y="623"/>
                    </a:lnTo>
                    <a:lnTo>
                      <a:pt x="313" y="623"/>
                    </a:lnTo>
                    <a:lnTo>
                      <a:pt x="313" y="306"/>
                    </a:lnTo>
                    <a:lnTo>
                      <a:pt x="311" y="296"/>
                    </a:lnTo>
                    <a:lnTo>
                      <a:pt x="305" y="288"/>
                    </a:lnTo>
                    <a:lnTo>
                      <a:pt x="297" y="282"/>
                    </a:lnTo>
                    <a:lnTo>
                      <a:pt x="287" y="280"/>
                    </a:lnTo>
                    <a:lnTo>
                      <a:pt x="277" y="282"/>
                    </a:lnTo>
                    <a:lnTo>
                      <a:pt x="269" y="288"/>
                    </a:lnTo>
                    <a:lnTo>
                      <a:pt x="264" y="296"/>
                    </a:lnTo>
                    <a:lnTo>
                      <a:pt x="262" y="306"/>
                    </a:lnTo>
                    <a:lnTo>
                      <a:pt x="260" y="623"/>
                    </a:lnTo>
                    <a:lnTo>
                      <a:pt x="105" y="623"/>
                    </a:lnTo>
                    <a:lnTo>
                      <a:pt x="75" y="625"/>
                    </a:lnTo>
                    <a:lnTo>
                      <a:pt x="49" y="632"/>
                    </a:lnTo>
                    <a:lnTo>
                      <a:pt x="23" y="642"/>
                    </a:lnTo>
                    <a:lnTo>
                      <a:pt x="0" y="656"/>
                    </a:lnTo>
                    <a:lnTo>
                      <a:pt x="2" y="304"/>
                    </a:lnTo>
                    <a:lnTo>
                      <a:pt x="5" y="263"/>
                    </a:lnTo>
                    <a:lnTo>
                      <a:pt x="13" y="224"/>
                    </a:lnTo>
                    <a:lnTo>
                      <a:pt x="27" y="186"/>
                    </a:lnTo>
                    <a:lnTo>
                      <a:pt x="44" y="151"/>
                    </a:lnTo>
                    <a:lnTo>
                      <a:pt x="66" y="119"/>
                    </a:lnTo>
                    <a:lnTo>
                      <a:pt x="93" y="90"/>
                    </a:lnTo>
                    <a:lnTo>
                      <a:pt x="122" y="64"/>
                    </a:lnTo>
                    <a:lnTo>
                      <a:pt x="155" y="41"/>
                    </a:lnTo>
                    <a:lnTo>
                      <a:pt x="190" y="24"/>
                    </a:lnTo>
                    <a:lnTo>
                      <a:pt x="227" y="11"/>
                    </a:lnTo>
                    <a:lnTo>
                      <a:pt x="268" y="3"/>
                    </a:lnTo>
                    <a:lnTo>
                      <a:pt x="30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 dirty="0"/>
              </a:p>
            </p:txBody>
          </p:sp>
          <p:sp>
            <p:nvSpPr>
              <p:cNvPr id="35" name="Freeform 1029">
                <a:extLst>
                  <a:ext uri="{FF2B5EF4-FFF2-40B4-BE49-F238E27FC236}">
                    <a16:creationId xmlns:a16="http://schemas.microsoft.com/office/drawing/2014/main" id="{3934C5A0-D581-2636-73F8-9667B899BB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72588" y="3852863"/>
                <a:ext cx="103187" cy="57150"/>
              </a:xfrm>
              <a:custGeom>
                <a:avLst/>
                <a:gdLst>
                  <a:gd name="T0" fmla="*/ 38 w 1169"/>
                  <a:gd name="T1" fmla="*/ 0 h 653"/>
                  <a:gd name="T2" fmla="*/ 1132 w 1169"/>
                  <a:gd name="T3" fmla="*/ 0 h 653"/>
                  <a:gd name="T4" fmla="*/ 1146 w 1169"/>
                  <a:gd name="T5" fmla="*/ 3 h 653"/>
                  <a:gd name="T6" fmla="*/ 1158 w 1169"/>
                  <a:gd name="T7" fmla="*/ 10 h 653"/>
                  <a:gd name="T8" fmla="*/ 1166 w 1169"/>
                  <a:gd name="T9" fmla="*/ 22 h 653"/>
                  <a:gd name="T10" fmla="*/ 1169 w 1169"/>
                  <a:gd name="T11" fmla="*/ 36 h 653"/>
                  <a:gd name="T12" fmla="*/ 1169 w 1169"/>
                  <a:gd name="T13" fmla="*/ 524 h 653"/>
                  <a:gd name="T14" fmla="*/ 1126 w 1169"/>
                  <a:gd name="T15" fmla="*/ 534 h 653"/>
                  <a:gd name="T16" fmla="*/ 1083 w 1169"/>
                  <a:gd name="T17" fmla="*/ 548 h 653"/>
                  <a:gd name="T18" fmla="*/ 1044 w 1169"/>
                  <a:gd name="T19" fmla="*/ 567 h 653"/>
                  <a:gd name="T20" fmla="*/ 1007 w 1169"/>
                  <a:gd name="T21" fmla="*/ 589 h 653"/>
                  <a:gd name="T22" fmla="*/ 1007 w 1169"/>
                  <a:gd name="T23" fmla="*/ 394 h 653"/>
                  <a:gd name="T24" fmla="*/ 1004 w 1169"/>
                  <a:gd name="T25" fmla="*/ 360 h 653"/>
                  <a:gd name="T26" fmla="*/ 995 w 1169"/>
                  <a:gd name="T27" fmla="*/ 327 h 653"/>
                  <a:gd name="T28" fmla="*/ 981 w 1169"/>
                  <a:gd name="T29" fmla="*/ 298 h 653"/>
                  <a:gd name="T30" fmla="*/ 962 w 1169"/>
                  <a:gd name="T31" fmla="*/ 271 h 653"/>
                  <a:gd name="T32" fmla="*/ 938 w 1169"/>
                  <a:gd name="T33" fmla="*/ 248 h 653"/>
                  <a:gd name="T34" fmla="*/ 912 w 1169"/>
                  <a:gd name="T35" fmla="*/ 229 h 653"/>
                  <a:gd name="T36" fmla="*/ 882 w 1169"/>
                  <a:gd name="T37" fmla="*/ 215 h 653"/>
                  <a:gd name="T38" fmla="*/ 849 w 1169"/>
                  <a:gd name="T39" fmla="*/ 206 h 653"/>
                  <a:gd name="T40" fmla="*/ 815 w 1169"/>
                  <a:gd name="T41" fmla="*/ 203 h 653"/>
                  <a:gd name="T42" fmla="*/ 369 w 1169"/>
                  <a:gd name="T43" fmla="*/ 203 h 653"/>
                  <a:gd name="T44" fmla="*/ 335 w 1169"/>
                  <a:gd name="T45" fmla="*/ 206 h 653"/>
                  <a:gd name="T46" fmla="*/ 302 w 1169"/>
                  <a:gd name="T47" fmla="*/ 215 h 653"/>
                  <a:gd name="T48" fmla="*/ 272 w 1169"/>
                  <a:gd name="T49" fmla="*/ 229 h 653"/>
                  <a:gd name="T50" fmla="*/ 245 w 1169"/>
                  <a:gd name="T51" fmla="*/ 248 h 653"/>
                  <a:gd name="T52" fmla="*/ 222 w 1169"/>
                  <a:gd name="T53" fmla="*/ 271 h 653"/>
                  <a:gd name="T54" fmla="*/ 203 w 1169"/>
                  <a:gd name="T55" fmla="*/ 298 h 653"/>
                  <a:gd name="T56" fmla="*/ 189 w 1169"/>
                  <a:gd name="T57" fmla="*/ 327 h 653"/>
                  <a:gd name="T58" fmla="*/ 180 w 1169"/>
                  <a:gd name="T59" fmla="*/ 360 h 653"/>
                  <a:gd name="T60" fmla="*/ 177 w 1169"/>
                  <a:gd name="T61" fmla="*/ 394 h 653"/>
                  <a:gd name="T62" fmla="*/ 177 w 1169"/>
                  <a:gd name="T63" fmla="*/ 653 h 653"/>
                  <a:gd name="T64" fmla="*/ 38 w 1169"/>
                  <a:gd name="T65" fmla="*/ 653 h 653"/>
                  <a:gd name="T66" fmla="*/ 24 w 1169"/>
                  <a:gd name="T67" fmla="*/ 650 h 653"/>
                  <a:gd name="T68" fmla="*/ 11 w 1169"/>
                  <a:gd name="T69" fmla="*/ 643 h 653"/>
                  <a:gd name="T70" fmla="*/ 3 w 1169"/>
                  <a:gd name="T71" fmla="*/ 631 h 653"/>
                  <a:gd name="T72" fmla="*/ 0 w 1169"/>
                  <a:gd name="T73" fmla="*/ 617 h 653"/>
                  <a:gd name="T74" fmla="*/ 0 w 1169"/>
                  <a:gd name="T75" fmla="*/ 36 h 653"/>
                  <a:gd name="T76" fmla="*/ 3 w 1169"/>
                  <a:gd name="T77" fmla="*/ 22 h 653"/>
                  <a:gd name="T78" fmla="*/ 11 w 1169"/>
                  <a:gd name="T79" fmla="*/ 10 h 653"/>
                  <a:gd name="T80" fmla="*/ 24 w 1169"/>
                  <a:gd name="T81" fmla="*/ 3 h 653"/>
                  <a:gd name="T82" fmla="*/ 38 w 1169"/>
                  <a:gd name="T83" fmla="*/ 0 h 6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169" h="653">
                    <a:moveTo>
                      <a:pt x="38" y="0"/>
                    </a:moveTo>
                    <a:lnTo>
                      <a:pt x="1132" y="0"/>
                    </a:lnTo>
                    <a:lnTo>
                      <a:pt x="1146" y="3"/>
                    </a:lnTo>
                    <a:lnTo>
                      <a:pt x="1158" y="10"/>
                    </a:lnTo>
                    <a:lnTo>
                      <a:pt x="1166" y="22"/>
                    </a:lnTo>
                    <a:lnTo>
                      <a:pt x="1169" y="36"/>
                    </a:lnTo>
                    <a:lnTo>
                      <a:pt x="1169" y="524"/>
                    </a:lnTo>
                    <a:lnTo>
                      <a:pt x="1126" y="534"/>
                    </a:lnTo>
                    <a:lnTo>
                      <a:pt x="1083" y="548"/>
                    </a:lnTo>
                    <a:lnTo>
                      <a:pt x="1044" y="567"/>
                    </a:lnTo>
                    <a:lnTo>
                      <a:pt x="1007" y="589"/>
                    </a:lnTo>
                    <a:lnTo>
                      <a:pt x="1007" y="394"/>
                    </a:lnTo>
                    <a:lnTo>
                      <a:pt x="1004" y="360"/>
                    </a:lnTo>
                    <a:lnTo>
                      <a:pt x="995" y="327"/>
                    </a:lnTo>
                    <a:lnTo>
                      <a:pt x="981" y="298"/>
                    </a:lnTo>
                    <a:lnTo>
                      <a:pt x="962" y="271"/>
                    </a:lnTo>
                    <a:lnTo>
                      <a:pt x="938" y="248"/>
                    </a:lnTo>
                    <a:lnTo>
                      <a:pt x="912" y="229"/>
                    </a:lnTo>
                    <a:lnTo>
                      <a:pt x="882" y="215"/>
                    </a:lnTo>
                    <a:lnTo>
                      <a:pt x="849" y="206"/>
                    </a:lnTo>
                    <a:lnTo>
                      <a:pt x="815" y="203"/>
                    </a:lnTo>
                    <a:lnTo>
                      <a:pt x="369" y="203"/>
                    </a:lnTo>
                    <a:lnTo>
                      <a:pt x="335" y="206"/>
                    </a:lnTo>
                    <a:lnTo>
                      <a:pt x="302" y="215"/>
                    </a:lnTo>
                    <a:lnTo>
                      <a:pt x="272" y="229"/>
                    </a:lnTo>
                    <a:lnTo>
                      <a:pt x="245" y="248"/>
                    </a:lnTo>
                    <a:lnTo>
                      <a:pt x="222" y="271"/>
                    </a:lnTo>
                    <a:lnTo>
                      <a:pt x="203" y="298"/>
                    </a:lnTo>
                    <a:lnTo>
                      <a:pt x="189" y="327"/>
                    </a:lnTo>
                    <a:lnTo>
                      <a:pt x="180" y="360"/>
                    </a:lnTo>
                    <a:lnTo>
                      <a:pt x="177" y="394"/>
                    </a:lnTo>
                    <a:lnTo>
                      <a:pt x="177" y="653"/>
                    </a:lnTo>
                    <a:lnTo>
                      <a:pt x="38" y="653"/>
                    </a:lnTo>
                    <a:lnTo>
                      <a:pt x="24" y="650"/>
                    </a:lnTo>
                    <a:lnTo>
                      <a:pt x="11" y="643"/>
                    </a:lnTo>
                    <a:lnTo>
                      <a:pt x="3" y="631"/>
                    </a:lnTo>
                    <a:lnTo>
                      <a:pt x="0" y="617"/>
                    </a:lnTo>
                    <a:lnTo>
                      <a:pt x="0" y="36"/>
                    </a:lnTo>
                    <a:lnTo>
                      <a:pt x="3" y="22"/>
                    </a:lnTo>
                    <a:lnTo>
                      <a:pt x="11" y="10"/>
                    </a:lnTo>
                    <a:lnTo>
                      <a:pt x="24" y="3"/>
                    </a:lnTo>
                    <a:lnTo>
                      <a:pt x="38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 dirty="0"/>
              </a:p>
            </p:txBody>
          </p:sp>
          <p:sp>
            <p:nvSpPr>
              <p:cNvPr id="36" name="Freeform 1030">
                <a:extLst>
                  <a:ext uri="{FF2B5EF4-FFF2-40B4-BE49-F238E27FC236}">
                    <a16:creationId xmlns:a16="http://schemas.microsoft.com/office/drawing/2014/main" id="{48C3750F-23B6-4F44-6ADD-F75F4023BB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474200" y="3910013"/>
                <a:ext cx="47625" cy="49213"/>
              </a:xfrm>
              <a:custGeom>
                <a:avLst/>
                <a:gdLst>
                  <a:gd name="T0" fmla="*/ 272 w 543"/>
                  <a:gd name="T1" fmla="*/ 0 h 542"/>
                  <a:gd name="T2" fmla="*/ 312 w 543"/>
                  <a:gd name="T3" fmla="*/ 3 h 542"/>
                  <a:gd name="T4" fmla="*/ 350 w 543"/>
                  <a:gd name="T5" fmla="*/ 12 h 542"/>
                  <a:gd name="T6" fmla="*/ 386 w 543"/>
                  <a:gd name="T7" fmla="*/ 26 h 542"/>
                  <a:gd name="T8" fmla="*/ 420 w 543"/>
                  <a:gd name="T9" fmla="*/ 44 h 542"/>
                  <a:gd name="T10" fmla="*/ 450 w 543"/>
                  <a:gd name="T11" fmla="*/ 67 h 542"/>
                  <a:gd name="T12" fmla="*/ 477 w 543"/>
                  <a:gd name="T13" fmla="*/ 94 h 542"/>
                  <a:gd name="T14" fmla="*/ 500 w 543"/>
                  <a:gd name="T15" fmla="*/ 124 h 542"/>
                  <a:gd name="T16" fmla="*/ 518 w 543"/>
                  <a:gd name="T17" fmla="*/ 157 h 542"/>
                  <a:gd name="T18" fmla="*/ 532 w 543"/>
                  <a:gd name="T19" fmla="*/ 193 h 542"/>
                  <a:gd name="T20" fmla="*/ 540 w 543"/>
                  <a:gd name="T21" fmla="*/ 231 h 542"/>
                  <a:gd name="T22" fmla="*/ 543 w 543"/>
                  <a:gd name="T23" fmla="*/ 271 h 542"/>
                  <a:gd name="T24" fmla="*/ 540 w 543"/>
                  <a:gd name="T25" fmla="*/ 312 h 542"/>
                  <a:gd name="T26" fmla="*/ 532 w 543"/>
                  <a:gd name="T27" fmla="*/ 350 h 542"/>
                  <a:gd name="T28" fmla="*/ 518 w 543"/>
                  <a:gd name="T29" fmla="*/ 386 h 542"/>
                  <a:gd name="T30" fmla="*/ 500 w 543"/>
                  <a:gd name="T31" fmla="*/ 419 h 542"/>
                  <a:gd name="T32" fmla="*/ 477 w 543"/>
                  <a:gd name="T33" fmla="*/ 449 h 542"/>
                  <a:gd name="T34" fmla="*/ 450 w 543"/>
                  <a:gd name="T35" fmla="*/ 476 h 542"/>
                  <a:gd name="T36" fmla="*/ 420 w 543"/>
                  <a:gd name="T37" fmla="*/ 499 h 542"/>
                  <a:gd name="T38" fmla="*/ 386 w 543"/>
                  <a:gd name="T39" fmla="*/ 517 h 542"/>
                  <a:gd name="T40" fmla="*/ 350 w 543"/>
                  <a:gd name="T41" fmla="*/ 531 h 542"/>
                  <a:gd name="T42" fmla="*/ 312 w 543"/>
                  <a:gd name="T43" fmla="*/ 539 h 542"/>
                  <a:gd name="T44" fmla="*/ 272 w 543"/>
                  <a:gd name="T45" fmla="*/ 542 h 542"/>
                  <a:gd name="T46" fmla="*/ 232 w 543"/>
                  <a:gd name="T47" fmla="*/ 539 h 542"/>
                  <a:gd name="T48" fmla="*/ 193 w 543"/>
                  <a:gd name="T49" fmla="*/ 531 h 542"/>
                  <a:gd name="T50" fmla="*/ 157 w 543"/>
                  <a:gd name="T51" fmla="*/ 517 h 542"/>
                  <a:gd name="T52" fmla="*/ 124 w 543"/>
                  <a:gd name="T53" fmla="*/ 499 h 542"/>
                  <a:gd name="T54" fmla="*/ 94 w 543"/>
                  <a:gd name="T55" fmla="*/ 476 h 542"/>
                  <a:gd name="T56" fmla="*/ 66 w 543"/>
                  <a:gd name="T57" fmla="*/ 449 h 542"/>
                  <a:gd name="T58" fmla="*/ 43 w 543"/>
                  <a:gd name="T59" fmla="*/ 419 h 542"/>
                  <a:gd name="T60" fmla="*/ 25 w 543"/>
                  <a:gd name="T61" fmla="*/ 386 h 542"/>
                  <a:gd name="T62" fmla="*/ 11 w 543"/>
                  <a:gd name="T63" fmla="*/ 350 h 542"/>
                  <a:gd name="T64" fmla="*/ 3 w 543"/>
                  <a:gd name="T65" fmla="*/ 312 h 542"/>
                  <a:gd name="T66" fmla="*/ 0 w 543"/>
                  <a:gd name="T67" fmla="*/ 271 h 542"/>
                  <a:gd name="T68" fmla="*/ 3 w 543"/>
                  <a:gd name="T69" fmla="*/ 231 h 542"/>
                  <a:gd name="T70" fmla="*/ 11 w 543"/>
                  <a:gd name="T71" fmla="*/ 193 h 542"/>
                  <a:gd name="T72" fmla="*/ 25 w 543"/>
                  <a:gd name="T73" fmla="*/ 157 h 542"/>
                  <a:gd name="T74" fmla="*/ 43 w 543"/>
                  <a:gd name="T75" fmla="*/ 124 h 542"/>
                  <a:gd name="T76" fmla="*/ 66 w 543"/>
                  <a:gd name="T77" fmla="*/ 94 h 542"/>
                  <a:gd name="T78" fmla="*/ 94 w 543"/>
                  <a:gd name="T79" fmla="*/ 67 h 542"/>
                  <a:gd name="T80" fmla="*/ 124 w 543"/>
                  <a:gd name="T81" fmla="*/ 44 h 542"/>
                  <a:gd name="T82" fmla="*/ 157 w 543"/>
                  <a:gd name="T83" fmla="*/ 26 h 542"/>
                  <a:gd name="T84" fmla="*/ 193 w 543"/>
                  <a:gd name="T85" fmla="*/ 12 h 542"/>
                  <a:gd name="T86" fmla="*/ 232 w 543"/>
                  <a:gd name="T87" fmla="*/ 3 h 542"/>
                  <a:gd name="T88" fmla="*/ 272 w 543"/>
                  <a:gd name="T89" fmla="*/ 0 h 5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543" h="542">
                    <a:moveTo>
                      <a:pt x="272" y="0"/>
                    </a:moveTo>
                    <a:lnTo>
                      <a:pt x="312" y="3"/>
                    </a:lnTo>
                    <a:lnTo>
                      <a:pt x="350" y="12"/>
                    </a:lnTo>
                    <a:lnTo>
                      <a:pt x="386" y="26"/>
                    </a:lnTo>
                    <a:lnTo>
                      <a:pt x="420" y="44"/>
                    </a:lnTo>
                    <a:lnTo>
                      <a:pt x="450" y="67"/>
                    </a:lnTo>
                    <a:lnTo>
                      <a:pt x="477" y="94"/>
                    </a:lnTo>
                    <a:lnTo>
                      <a:pt x="500" y="124"/>
                    </a:lnTo>
                    <a:lnTo>
                      <a:pt x="518" y="157"/>
                    </a:lnTo>
                    <a:lnTo>
                      <a:pt x="532" y="193"/>
                    </a:lnTo>
                    <a:lnTo>
                      <a:pt x="540" y="231"/>
                    </a:lnTo>
                    <a:lnTo>
                      <a:pt x="543" y="271"/>
                    </a:lnTo>
                    <a:lnTo>
                      <a:pt x="540" y="312"/>
                    </a:lnTo>
                    <a:lnTo>
                      <a:pt x="532" y="350"/>
                    </a:lnTo>
                    <a:lnTo>
                      <a:pt x="518" y="386"/>
                    </a:lnTo>
                    <a:lnTo>
                      <a:pt x="500" y="419"/>
                    </a:lnTo>
                    <a:lnTo>
                      <a:pt x="477" y="449"/>
                    </a:lnTo>
                    <a:lnTo>
                      <a:pt x="450" y="476"/>
                    </a:lnTo>
                    <a:lnTo>
                      <a:pt x="420" y="499"/>
                    </a:lnTo>
                    <a:lnTo>
                      <a:pt x="386" y="517"/>
                    </a:lnTo>
                    <a:lnTo>
                      <a:pt x="350" y="531"/>
                    </a:lnTo>
                    <a:lnTo>
                      <a:pt x="312" y="539"/>
                    </a:lnTo>
                    <a:lnTo>
                      <a:pt x="272" y="542"/>
                    </a:lnTo>
                    <a:lnTo>
                      <a:pt x="232" y="539"/>
                    </a:lnTo>
                    <a:lnTo>
                      <a:pt x="193" y="531"/>
                    </a:lnTo>
                    <a:lnTo>
                      <a:pt x="157" y="517"/>
                    </a:lnTo>
                    <a:lnTo>
                      <a:pt x="124" y="499"/>
                    </a:lnTo>
                    <a:lnTo>
                      <a:pt x="94" y="476"/>
                    </a:lnTo>
                    <a:lnTo>
                      <a:pt x="66" y="449"/>
                    </a:lnTo>
                    <a:lnTo>
                      <a:pt x="43" y="419"/>
                    </a:lnTo>
                    <a:lnTo>
                      <a:pt x="25" y="386"/>
                    </a:lnTo>
                    <a:lnTo>
                      <a:pt x="11" y="350"/>
                    </a:lnTo>
                    <a:lnTo>
                      <a:pt x="3" y="312"/>
                    </a:lnTo>
                    <a:lnTo>
                      <a:pt x="0" y="271"/>
                    </a:lnTo>
                    <a:lnTo>
                      <a:pt x="3" y="231"/>
                    </a:lnTo>
                    <a:lnTo>
                      <a:pt x="11" y="193"/>
                    </a:lnTo>
                    <a:lnTo>
                      <a:pt x="25" y="157"/>
                    </a:lnTo>
                    <a:lnTo>
                      <a:pt x="43" y="124"/>
                    </a:lnTo>
                    <a:lnTo>
                      <a:pt x="66" y="94"/>
                    </a:lnTo>
                    <a:lnTo>
                      <a:pt x="94" y="67"/>
                    </a:lnTo>
                    <a:lnTo>
                      <a:pt x="124" y="44"/>
                    </a:lnTo>
                    <a:lnTo>
                      <a:pt x="157" y="26"/>
                    </a:lnTo>
                    <a:lnTo>
                      <a:pt x="193" y="12"/>
                    </a:lnTo>
                    <a:lnTo>
                      <a:pt x="232" y="3"/>
                    </a:lnTo>
                    <a:lnTo>
                      <a:pt x="27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 dirty="0"/>
              </a:p>
            </p:txBody>
          </p:sp>
          <p:sp>
            <p:nvSpPr>
              <p:cNvPr id="37" name="Freeform 1031">
                <a:extLst>
                  <a:ext uri="{FF2B5EF4-FFF2-40B4-BE49-F238E27FC236}">
                    <a16:creationId xmlns:a16="http://schemas.microsoft.com/office/drawing/2014/main" id="{CFF5B179-603F-778E-8F84-B0C7463064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23388" y="3965576"/>
                <a:ext cx="233362" cy="53975"/>
              </a:xfrm>
              <a:custGeom>
                <a:avLst/>
                <a:gdLst>
                  <a:gd name="T0" fmla="*/ 1017 w 2651"/>
                  <a:gd name="T1" fmla="*/ 0 h 618"/>
                  <a:gd name="T2" fmla="*/ 1101 w 2651"/>
                  <a:gd name="T3" fmla="*/ 12 h 618"/>
                  <a:gd name="T4" fmla="*/ 1177 w 2651"/>
                  <a:gd name="T5" fmla="*/ 45 h 618"/>
                  <a:gd name="T6" fmla="*/ 1241 w 2651"/>
                  <a:gd name="T7" fmla="*/ 96 h 618"/>
                  <a:gd name="T8" fmla="*/ 1289 w 2651"/>
                  <a:gd name="T9" fmla="*/ 161 h 618"/>
                  <a:gd name="T10" fmla="*/ 1318 w 2651"/>
                  <a:gd name="T11" fmla="*/ 240 h 618"/>
                  <a:gd name="T12" fmla="*/ 1333 w 2651"/>
                  <a:gd name="T13" fmla="*/ 241 h 618"/>
                  <a:gd name="T14" fmla="*/ 1363 w 2651"/>
                  <a:gd name="T15" fmla="*/ 163 h 618"/>
                  <a:gd name="T16" fmla="*/ 1411 w 2651"/>
                  <a:gd name="T17" fmla="*/ 98 h 618"/>
                  <a:gd name="T18" fmla="*/ 1474 w 2651"/>
                  <a:gd name="T19" fmla="*/ 47 h 618"/>
                  <a:gd name="T20" fmla="*/ 1550 w 2651"/>
                  <a:gd name="T21" fmla="*/ 15 h 618"/>
                  <a:gd name="T22" fmla="*/ 1635 w 2651"/>
                  <a:gd name="T23" fmla="*/ 3 h 618"/>
                  <a:gd name="T24" fmla="*/ 2381 w 2651"/>
                  <a:gd name="T25" fmla="*/ 6 h 618"/>
                  <a:gd name="T26" fmla="*/ 2459 w 2651"/>
                  <a:gd name="T27" fmla="*/ 27 h 618"/>
                  <a:gd name="T28" fmla="*/ 2528 w 2651"/>
                  <a:gd name="T29" fmla="*/ 67 h 618"/>
                  <a:gd name="T30" fmla="*/ 2585 w 2651"/>
                  <a:gd name="T31" fmla="*/ 123 h 618"/>
                  <a:gd name="T32" fmla="*/ 2625 w 2651"/>
                  <a:gd name="T33" fmla="*/ 191 h 618"/>
                  <a:gd name="T34" fmla="*/ 2646 w 2651"/>
                  <a:gd name="T35" fmla="*/ 270 h 618"/>
                  <a:gd name="T36" fmla="*/ 2651 w 2651"/>
                  <a:gd name="T37" fmla="*/ 618 h 618"/>
                  <a:gd name="T38" fmla="*/ 2387 w 2651"/>
                  <a:gd name="T39" fmla="*/ 312 h 618"/>
                  <a:gd name="T40" fmla="*/ 2378 w 2651"/>
                  <a:gd name="T41" fmla="*/ 294 h 618"/>
                  <a:gd name="T42" fmla="*/ 2359 w 2651"/>
                  <a:gd name="T43" fmla="*/ 286 h 618"/>
                  <a:gd name="T44" fmla="*/ 2340 w 2651"/>
                  <a:gd name="T45" fmla="*/ 295 h 618"/>
                  <a:gd name="T46" fmla="*/ 2332 w 2651"/>
                  <a:gd name="T47" fmla="*/ 314 h 618"/>
                  <a:gd name="T48" fmla="*/ 1638 w 2651"/>
                  <a:gd name="T49" fmla="*/ 618 h 618"/>
                  <a:gd name="T50" fmla="*/ 1636 w 2651"/>
                  <a:gd name="T51" fmla="*/ 303 h 618"/>
                  <a:gd name="T52" fmla="*/ 1621 w 2651"/>
                  <a:gd name="T53" fmla="*/ 289 h 618"/>
                  <a:gd name="T54" fmla="*/ 1602 w 2651"/>
                  <a:gd name="T55" fmla="*/ 289 h 618"/>
                  <a:gd name="T56" fmla="*/ 1588 w 2651"/>
                  <a:gd name="T57" fmla="*/ 303 h 618"/>
                  <a:gd name="T58" fmla="*/ 1586 w 2651"/>
                  <a:gd name="T59" fmla="*/ 313 h 618"/>
                  <a:gd name="T60" fmla="*/ 1066 w 2651"/>
                  <a:gd name="T61" fmla="*/ 618 h 618"/>
                  <a:gd name="T62" fmla="*/ 1065 w 2651"/>
                  <a:gd name="T63" fmla="*/ 309 h 618"/>
                  <a:gd name="T64" fmla="*/ 1057 w 2651"/>
                  <a:gd name="T65" fmla="*/ 290 h 618"/>
                  <a:gd name="T66" fmla="*/ 1038 w 2651"/>
                  <a:gd name="T67" fmla="*/ 282 h 618"/>
                  <a:gd name="T68" fmla="*/ 1018 w 2651"/>
                  <a:gd name="T69" fmla="*/ 290 h 618"/>
                  <a:gd name="T70" fmla="*/ 1010 w 2651"/>
                  <a:gd name="T71" fmla="*/ 309 h 618"/>
                  <a:gd name="T72" fmla="*/ 997 w 2651"/>
                  <a:gd name="T73" fmla="*/ 618 h 618"/>
                  <a:gd name="T74" fmla="*/ 953 w 2651"/>
                  <a:gd name="T75" fmla="*/ 618 h 618"/>
                  <a:gd name="T76" fmla="*/ 883 w 2651"/>
                  <a:gd name="T77" fmla="*/ 618 h 618"/>
                  <a:gd name="T78" fmla="*/ 784 w 2651"/>
                  <a:gd name="T79" fmla="*/ 618 h 618"/>
                  <a:gd name="T80" fmla="*/ 657 w 2651"/>
                  <a:gd name="T81" fmla="*/ 618 h 618"/>
                  <a:gd name="T82" fmla="*/ 501 w 2651"/>
                  <a:gd name="T83" fmla="*/ 618 h 618"/>
                  <a:gd name="T84" fmla="*/ 315 w 2651"/>
                  <a:gd name="T85" fmla="*/ 618 h 618"/>
                  <a:gd name="T86" fmla="*/ 313 w 2651"/>
                  <a:gd name="T87" fmla="*/ 300 h 618"/>
                  <a:gd name="T88" fmla="*/ 299 w 2651"/>
                  <a:gd name="T89" fmla="*/ 286 h 618"/>
                  <a:gd name="T90" fmla="*/ 280 w 2651"/>
                  <a:gd name="T91" fmla="*/ 286 h 618"/>
                  <a:gd name="T92" fmla="*/ 266 w 2651"/>
                  <a:gd name="T93" fmla="*/ 300 h 618"/>
                  <a:gd name="T94" fmla="*/ 264 w 2651"/>
                  <a:gd name="T95" fmla="*/ 310 h 618"/>
                  <a:gd name="T96" fmla="*/ 180 w 2651"/>
                  <a:gd name="T97" fmla="*/ 618 h 618"/>
                  <a:gd name="T98" fmla="*/ 0 w 2651"/>
                  <a:gd name="T99" fmla="*/ 618 h 618"/>
                  <a:gd name="T100" fmla="*/ 5 w 2651"/>
                  <a:gd name="T101" fmla="*/ 267 h 618"/>
                  <a:gd name="T102" fmla="*/ 26 w 2651"/>
                  <a:gd name="T103" fmla="*/ 188 h 618"/>
                  <a:gd name="T104" fmla="*/ 68 w 2651"/>
                  <a:gd name="T105" fmla="*/ 120 h 618"/>
                  <a:gd name="T106" fmla="*/ 123 w 2651"/>
                  <a:gd name="T107" fmla="*/ 64 h 618"/>
                  <a:gd name="T108" fmla="*/ 192 w 2651"/>
                  <a:gd name="T109" fmla="*/ 24 h 618"/>
                  <a:gd name="T110" fmla="*/ 271 w 2651"/>
                  <a:gd name="T111" fmla="*/ 3 h 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651" h="618">
                    <a:moveTo>
                      <a:pt x="312" y="0"/>
                    </a:moveTo>
                    <a:lnTo>
                      <a:pt x="1017" y="0"/>
                    </a:lnTo>
                    <a:lnTo>
                      <a:pt x="1060" y="3"/>
                    </a:lnTo>
                    <a:lnTo>
                      <a:pt x="1101" y="12"/>
                    </a:lnTo>
                    <a:lnTo>
                      <a:pt x="1140" y="26"/>
                    </a:lnTo>
                    <a:lnTo>
                      <a:pt x="1177" y="45"/>
                    </a:lnTo>
                    <a:lnTo>
                      <a:pt x="1211" y="68"/>
                    </a:lnTo>
                    <a:lnTo>
                      <a:pt x="1241" y="96"/>
                    </a:lnTo>
                    <a:lnTo>
                      <a:pt x="1267" y="127"/>
                    </a:lnTo>
                    <a:lnTo>
                      <a:pt x="1289" y="161"/>
                    </a:lnTo>
                    <a:lnTo>
                      <a:pt x="1306" y="199"/>
                    </a:lnTo>
                    <a:lnTo>
                      <a:pt x="1318" y="240"/>
                    </a:lnTo>
                    <a:lnTo>
                      <a:pt x="1326" y="282"/>
                    </a:lnTo>
                    <a:lnTo>
                      <a:pt x="1333" y="241"/>
                    </a:lnTo>
                    <a:lnTo>
                      <a:pt x="1346" y="200"/>
                    </a:lnTo>
                    <a:lnTo>
                      <a:pt x="1363" y="163"/>
                    </a:lnTo>
                    <a:lnTo>
                      <a:pt x="1385" y="129"/>
                    </a:lnTo>
                    <a:lnTo>
                      <a:pt x="1411" y="98"/>
                    </a:lnTo>
                    <a:lnTo>
                      <a:pt x="1441" y="71"/>
                    </a:lnTo>
                    <a:lnTo>
                      <a:pt x="1474" y="47"/>
                    </a:lnTo>
                    <a:lnTo>
                      <a:pt x="1512" y="29"/>
                    </a:lnTo>
                    <a:lnTo>
                      <a:pt x="1550" y="15"/>
                    </a:lnTo>
                    <a:lnTo>
                      <a:pt x="1591" y="6"/>
                    </a:lnTo>
                    <a:lnTo>
                      <a:pt x="1635" y="3"/>
                    </a:lnTo>
                    <a:lnTo>
                      <a:pt x="2339" y="3"/>
                    </a:lnTo>
                    <a:lnTo>
                      <a:pt x="2381" y="6"/>
                    </a:lnTo>
                    <a:lnTo>
                      <a:pt x="2422" y="14"/>
                    </a:lnTo>
                    <a:lnTo>
                      <a:pt x="2459" y="27"/>
                    </a:lnTo>
                    <a:lnTo>
                      <a:pt x="2495" y="45"/>
                    </a:lnTo>
                    <a:lnTo>
                      <a:pt x="2528" y="67"/>
                    </a:lnTo>
                    <a:lnTo>
                      <a:pt x="2557" y="93"/>
                    </a:lnTo>
                    <a:lnTo>
                      <a:pt x="2585" y="123"/>
                    </a:lnTo>
                    <a:lnTo>
                      <a:pt x="2607" y="155"/>
                    </a:lnTo>
                    <a:lnTo>
                      <a:pt x="2625" y="191"/>
                    </a:lnTo>
                    <a:lnTo>
                      <a:pt x="2638" y="230"/>
                    </a:lnTo>
                    <a:lnTo>
                      <a:pt x="2646" y="270"/>
                    </a:lnTo>
                    <a:lnTo>
                      <a:pt x="2649" y="311"/>
                    </a:lnTo>
                    <a:lnTo>
                      <a:pt x="2651" y="618"/>
                    </a:lnTo>
                    <a:lnTo>
                      <a:pt x="2388" y="618"/>
                    </a:lnTo>
                    <a:lnTo>
                      <a:pt x="2387" y="312"/>
                    </a:lnTo>
                    <a:lnTo>
                      <a:pt x="2384" y="302"/>
                    </a:lnTo>
                    <a:lnTo>
                      <a:pt x="2378" y="294"/>
                    </a:lnTo>
                    <a:lnTo>
                      <a:pt x="2369" y="288"/>
                    </a:lnTo>
                    <a:lnTo>
                      <a:pt x="2359" y="286"/>
                    </a:lnTo>
                    <a:lnTo>
                      <a:pt x="2348" y="289"/>
                    </a:lnTo>
                    <a:lnTo>
                      <a:pt x="2340" y="295"/>
                    </a:lnTo>
                    <a:lnTo>
                      <a:pt x="2334" y="303"/>
                    </a:lnTo>
                    <a:lnTo>
                      <a:pt x="2332" y="314"/>
                    </a:lnTo>
                    <a:lnTo>
                      <a:pt x="2332" y="618"/>
                    </a:lnTo>
                    <a:lnTo>
                      <a:pt x="1638" y="618"/>
                    </a:lnTo>
                    <a:lnTo>
                      <a:pt x="1638" y="313"/>
                    </a:lnTo>
                    <a:lnTo>
                      <a:pt x="1636" y="303"/>
                    </a:lnTo>
                    <a:lnTo>
                      <a:pt x="1629" y="295"/>
                    </a:lnTo>
                    <a:lnTo>
                      <a:pt x="1621" y="289"/>
                    </a:lnTo>
                    <a:lnTo>
                      <a:pt x="1612" y="287"/>
                    </a:lnTo>
                    <a:lnTo>
                      <a:pt x="1602" y="289"/>
                    </a:lnTo>
                    <a:lnTo>
                      <a:pt x="1594" y="295"/>
                    </a:lnTo>
                    <a:lnTo>
                      <a:pt x="1588" y="303"/>
                    </a:lnTo>
                    <a:lnTo>
                      <a:pt x="1586" y="312"/>
                    </a:lnTo>
                    <a:lnTo>
                      <a:pt x="1586" y="313"/>
                    </a:lnTo>
                    <a:lnTo>
                      <a:pt x="1585" y="618"/>
                    </a:lnTo>
                    <a:lnTo>
                      <a:pt x="1066" y="618"/>
                    </a:lnTo>
                    <a:lnTo>
                      <a:pt x="1065" y="310"/>
                    </a:lnTo>
                    <a:lnTo>
                      <a:pt x="1065" y="309"/>
                    </a:lnTo>
                    <a:lnTo>
                      <a:pt x="1063" y="298"/>
                    </a:lnTo>
                    <a:lnTo>
                      <a:pt x="1057" y="290"/>
                    </a:lnTo>
                    <a:lnTo>
                      <a:pt x="1048" y="284"/>
                    </a:lnTo>
                    <a:lnTo>
                      <a:pt x="1038" y="282"/>
                    </a:lnTo>
                    <a:lnTo>
                      <a:pt x="1027" y="284"/>
                    </a:lnTo>
                    <a:lnTo>
                      <a:pt x="1018" y="290"/>
                    </a:lnTo>
                    <a:lnTo>
                      <a:pt x="1012" y="298"/>
                    </a:lnTo>
                    <a:lnTo>
                      <a:pt x="1010" y="309"/>
                    </a:lnTo>
                    <a:lnTo>
                      <a:pt x="1010" y="618"/>
                    </a:lnTo>
                    <a:lnTo>
                      <a:pt x="997" y="618"/>
                    </a:lnTo>
                    <a:lnTo>
                      <a:pt x="978" y="618"/>
                    </a:lnTo>
                    <a:lnTo>
                      <a:pt x="953" y="618"/>
                    </a:lnTo>
                    <a:lnTo>
                      <a:pt x="921" y="618"/>
                    </a:lnTo>
                    <a:lnTo>
                      <a:pt x="883" y="618"/>
                    </a:lnTo>
                    <a:lnTo>
                      <a:pt x="836" y="618"/>
                    </a:lnTo>
                    <a:lnTo>
                      <a:pt x="784" y="618"/>
                    </a:lnTo>
                    <a:lnTo>
                      <a:pt x="725" y="618"/>
                    </a:lnTo>
                    <a:lnTo>
                      <a:pt x="657" y="618"/>
                    </a:lnTo>
                    <a:lnTo>
                      <a:pt x="584" y="618"/>
                    </a:lnTo>
                    <a:lnTo>
                      <a:pt x="501" y="618"/>
                    </a:lnTo>
                    <a:lnTo>
                      <a:pt x="412" y="618"/>
                    </a:lnTo>
                    <a:lnTo>
                      <a:pt x="315" y="618"/>
                    </a:lnTo>
                    <a:lnTo>
                      <a:pt x="315" y="310"/>
                    </a:lnTo>
                    <a:lnTo>
                      <a:pt x="313" y="300"/>
                    </a:lnTo>
                    <a:lnTo>
                      <a:pt x="307" y="292"/>
                    </a:lnTo>
                    <a:lnTo>
                      <a:pt x="299" y="286"/>
                    </a:lnTo>
                    <a:lnTo>
                      <a:pt x="290" y="284"/>
                    </a:lnTo>
                    <a:lnTo>
                      <a:pt x="280" y="286"/>
                    </a:lnTo>
                    <a:lnTo>
                      <a:pt x="272" y="292"/>
                    </a:lnTo>
                    <a:lnTo>
                      <a:pt x="266" y="300"/>
                    </a:lnTo>
                    <a:lnTo>
                      <a:pt x="264" y="310"/>
                    </a:lnTo>
                    <a:lnTo>
                      <a:pt x="264" y="310"/>
                    </a:lnTo>
                    <a:lnTo>
                      <a:pt x="263" y="618"/>
                    </a:lnTo>
                    <a:lnTo>
                      <a:pt x="180" y="618"/>
                    </a:lnTo>
                    <a:lnTo>
                      <a:pt x="93" y="618"/>
                    </a:lnTo>
                    <a:lnTo>
                      <a:pt x="0" y="618"/>
                    </a:lnTo>
                    <a:lnTo>
                      <a:pt x="2" y="308"/>
                    </a:lnTo>
                    <a:lnTo>
                      <a:pt x="5" y="267"/>
                    </a:lnTo>
                    <a:lnTo>
                      <a:pt x="13" y="227"/>
                    </a:lnTo>
                    <a:lnTo>
                      <a:pt x="26" y="188"/>
                    </a:lnTo>
                    <a:lnTo>
                      <a:pt x="44" y="152"/>
                    </a:lnTo>
                    <a:lnTo>
                      <a:pt x="68" y="120"/>
                    </a:lnTo>
                    <a:lnTo>
                      <a:pt x="94" y="90"/>
                    </a:lnTo>
                    <a:lnTo>
                      <a:pt x="123" y="64"/>
                    </a:lnTo>
                    <a:lnTo>
                      <a:pt x="156" y="42"/>
                    </a:lnTo>
                    <a:lnTo>
                      <a:pt x="192" y="24"/>
                    </a:lnTo>
                    <a:lnTo>
                      <a:pt x="231" y="11"/>
                    </a:lnTo>
                    <a:lnTo>
                      <a:pt x="271" y="3"/>
                    </a:lnTo>
                    <a:lnTo>
                      <a:pt x="312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 dirty="0"/>
              </a:p>
            </p:txBody>
          </p:sp>
          <p:sp>
            <p:nvSpPr>
              <p:cNvPr id="38" name="Freeform 1032">
                <a:extLst>
                  <a:ext uri="{FF2B5EF4-FFF2-40B4-BE49-F238E27FC236}">
                    <a16:creationId xmlns:a16="http://schemas.microsoft.com/office/drawing/2014/main" id="{5C7C2C74-5DE5-144A-7112-2086101ED4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82113" y="3883026"/>
                <a:ext cx="68262" cy="136525"/>
              </a:xfrm>
              <a:custGeom>
                <a:avLst/>
                <a:gdLst>
                  <a:gd name="T0" fmla="*/ 264 w 781"/>
                  <a:gd name="T1" fmla="*/ 0 h 1561"/>
                  <a:gd name="T2" fmla="*/ 710 w 781"/>
                  <a:gd name="T3" fmla="*/ 0 h 1561"/>
                  <a:gd name="T4" fmla="*/ 725 w 781"/>
                  <a:gd name="T5" fmla="*/ 2 h 1561"/>
                  <a:gd name="T6" fmla="*/ 739 w 781"/>
                  <a:gd name="T7" fmla="*/ 9 h 1561"/>
                  <a:gd name="T8" fmla="*/ 749 w 781"/>
                  <a:gd name="T9" fmla="*/ 19 h 1561"/>
                  <a:gd name="T10" fmla="*/ 756 w 781"/>
                  <a:gd name="T11" fmla="*/ 33 h 1561"/>
                  <a:gd name="T12" fmla="*/ 759 w 781"/>
                  <a:gd name="T13" fmla="*/ 48 h 1561"/>
                  <a:gd name="T14" fmla="*/ 759 w 781"/>
                  <a:gd name="T15" fmla="*/ 414 h 1561"/>
                  <a:gd name="T16" fmla="*/ 743 w 781"/>
                  <a:gd name="T17" fmla="*/ 454 h 1561"/>
                  <a:gd name="T18" fmla="*/ 731 w 781"/>
                  <a:gd name="T19" fmla="*/ 496 h 1561"/>
                  <a:gd name="T20" fmla="*/ 724 w 781"/>
                  <a:gd name="T21" fmla="*/ 540 h 1561"/>
                  <a:gd name="T22" fmla="*/ 721 w 781"/>
                  <a:gd name="T23" fmla="*/ 585 h 1561"/>
                  <a:gd name="T24" fmla="*/ 724 w 781"/>
                  <a:gd name="T25" fmla="*/ 632 h 1561"/>
                  <a:gd name="T26" fmla="*/ 732 w 781"/>
                  <a:gd name="T27" fmla="*/ 677 h 1561"/>
                  <a:gd name="T28" fmla="*/ 744 w 781"/>
                  <a:gd name="T29" fmla="*/ 721 h 1561"/>
                  <a:gd name="T30" fmla="*/ 760 w 781"/>
                  <a:gd name="T31" fmla="*/ 761 h 1561"/>
                  <a:gd name="T32" fmla="*/ 781 w 781"/>
                  <a:gd name="T33" fmla="*/ 800 h 1561"/>
                  <a:gd name="T34" fmla="*/ 729 w 781"/>
                  <a:gd name="T35" fmla="*/ 803 h 1561"/>
                  <a:gd name="T36" fmla="*/ 677 w 781"/>
                  <a:gd name="T37" fmla="*/ 812 h 1561"/>
                  <a:gd name="T38" fmla="*/ 629 w 781"/>
                  <a:gd name="T39" fmla="*/ 826 h 1561"/>
                  <a:gd name="T40" fmla="*/ 583 w 781"/>
                  <a:gd name="T41" fmla="*/ 846 h 1561"/>
                  <a:gd name="T42" fmla="*/ 540 w 781"/>
                  <a:gd name="T43" fmla="*/ 870 h 1561"/>
                  <a:gd name="T44" fmla="*/ 499 w 781"/>
                  <a:gd name="T45" fmla="*/ 900 h 1561"/>
                  <a:gd name="T46" fmla="*/ 462 w 781"/>
                  <a:gd name="T47" fmla="*/ 933 h 1561"/>
                  <a:gd name="T48" fmla="*/ 430 w 781"/>
                  <a:gd name="T49" fmla="*/ 970 h 1561"/>
                  <a:gd name="T50" fmla="*/ 401 w 781"/>
                  <a:gd name="T51" fmla="*/ 1010 h 1561"/>
                  <a:gd name="T52" fmla="*/ 375 w 781"/>
                  <a:gd name="T53" fmla="*/ 1053 h 1561"/>
                  <a:gd name="T54" fmla="*/ 356 w 781"/>
                  <a:gd name="T55" fmla="*/ 1099 h 1561"/>
                  <a:gd name="T56" fmla="*/ 341 w 781"/>
                  <a:gd name="T57" fmla="*/ 1147 h 1561"/>
                  <a:gd name="T58" fmla="*/ 332 w 781"/>
                  <a:gd name="T59" fmla="*/ 1198 h 1561"/>
                  <a:gd name="T60" fmla="*/ 329 w 781"/>
                  <a:gd name="T61" fmla="*/ 1251 h 1561"/>
                  <a:gd name="T62" fmla="*/ 327 w 781"/>
                  <a:gd name="T63" fmla="*/ 1561 h 1561"/>
                  <a:gd name="T64" fmla="*/ 239 w 781"/>
                  <a:gd name="T65" fmla="*/ 1561 h 1561"/>
                  <a:gd name="T66" fmla="*/ 145 w 781"/>
                  <a:gd name="T67" fmla="*/ 1561 h 1561"/>
                  <a:gd name="T68" fmla="*/ 48 w 781"/>
                  <a:gd name="T69" fmla="*/ 1561 h 1561"/>
                  <a:gd name="T70" fmla="*/ 33 w 781"/>
                  <a:gd name="T71" fmla="*/ 1559 h 1561"/>
                  <a:gd name="T72" fmla="*/ 19 w 781"/>
                  <a:gd name="T73" fmla="*/ 1552 h 1561"/>
                  <a:gd name="T74" fmla="*/ 9 w 781"/>
                  <a:gd name="T75" fmla="*/ 1541 h 1561"/>
                  <a:gd name="T76" fmla="*/ 2 w 781"/>
                  <a:gd name="T77" fmla="*/ 1528 h 1561"/>
                  <a:gd name="T78" fmla="*/ 0 w 781"/>
                  <a:gd name="T79" fmla="*/ 1513 h 1561"/>
                  <a:gd name="T80" fmla="*/ 0 w 781"/>
                  <a:gd name="T81" fmla="*/ 1415 h 1561"/>
                  <a:gd name="T82" fmla="*/ 2 w 781"/>
                  <a:gd name="T83" fmla="*/ 1400 h 1561"/>
                  <a:gd name="T84" fmla="*/ 9 w 781"/>
                  <a:gd name="T85" fmla="*/ 1387 h 1561"/>
                  <a:gd name="T86" fmla="*/ 19 w 781"/>
                  <a:gd name="T87" fmla="*/ 1376 h 1561"/>
                  <a:gd name="T88" fmla="*/ 33 w 781"/>
                  <a:gd name="T89" fmla="*/ 1369 h 1561"/>
                  <a:gd name="T90" fmla="*/ 48 w 781"/>
                  <a:gd name="T91" fmla="*/ 1367 h 1561"/>
                  <a:gd name="T92" fmla="*/ 215 w 781"/>
                  <a:gd name="T93" fmla="*/ 1367 h 1561"/>
                  <a:gd name="T94" fmla="*/ 215 w 781"/>
                  <a:gd name="T95" fmla="*/ 48 h 1561"/>
                  <a:gd name="T96" fmla="*/ 217 w 781"/>
                  <a:gd name="T97" fmla="*/ 33 h 1561"/>
                  <a:gd name="T98" fmla="*/ 225 w 781"/>
                  <a:gd name="T99" fmla="*/ 19 h 1561"/>
                  <a:gd name="T100" fmla="*/ 236 w 781"/>
                  <a:gd name="T101" fmla="*/ 9 h 1561"/>
                  <a:gd name="T102" fmla="*/ 249 w 781"/>
                  <a:gd name="T103" fmla="*/ 2 h 1561"/>
                  <a:gd name="T104" fmla="*/ 264 w 781"/>
                  <a:gd name="T105" fmla="*/ 0 h 15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781" h="1561">
                    <a:moveTo>
                      <a:pt x="264" y="0"/>
                    </a:moveTo>
                    <a:lnTo>
                      <a:pt x="710" y="0"/>
                    </a:lnTo>
                    <a:lnTo>
                      <a:pt x="725" y="2"/>
                    </a:lnTo>
                    <a:lnTo>
                      <a:pt x="739" y="9"/>
                    </a:lnTo>
                    <a:lnTo>
                      <a:pt x="749" y="19"/>
                    </a:lnTo>
                    <a:lnTo>
                      <a:pt x="756" y="33"/>
                    </a:lnTo>
                    <a:lnTo>
                      <a:pt x="759" y="48"/>
                    </a:lnTo>
                    <a:lnTo>
                      <a:pt x="759" y="414"/>
                    </a:lnTo>
                    <a:lnTo>
                      <a:pt x="743" y="454"/>
                    </a:lnTo>
                    <a:lnTo>
                      <a:pt x="731" y="496"/>
                    </a:lnTo>
                    <a:lnTo>
                      <a:pt x="724" y="540"/>
                    </a:lnTo>
                    <a:lnTo>
                      <a:pt x="721" y="585"/>
                    </a:lnTo>
                    <a:lnTo>
                      <a:pt x="724" y="632"/>
                    </a:lnTo>
                    <a:lnTo>
                      <a:pt x="732" y="677"/>
                    </a:lnTo>
                    <a:lnTo>
                      <a:pt x="744" y="721"/>
                    </a:lnTo>
                    <a:lnTo>
                      <a:pt x="760" y="761"/>
                    </a:lnTo>
                    <a:lnTo>
                      <a:pt x="781" y="800"/>
                    </a:lnTo>
                    <a:lnTo>
                      <a:pt x="729" y="803"/>
                    </a:lnTo>
                    <a:lnTo>
                      <a:pt x="677" y="812"/>
                    </a:lnTo>
                    <a:lnTo>
                      <a:pt x="629" y="826"/>
                    </a:lnTo>
                    <a:lnTo>
                      <a:pt x="583" y="846"/>
                    </a:lnTo>
                    <a:lnTo>
                      <a:pt x="540" y="870"/>
                    </a:lnTo>
                    <a:lnTo>
                      <a:pt x="499" y="900"/>
                    </a:lnTo>
                    <a:lnTo>
                      <a:pt x="462" y="933"/>
                    </a:lnTo>
                    <a:lnTo>
                      <a:pt x="430" y="970"/>
                    </a:lnTo>
                    <a:lnTo>
                      <a:pt x="401" y="1010"/>
                    </a:lnTo>
                    <a:lnTo>
                      <a:pt x="375" y="1053"/>
                    </a:lnTo>
                    <a:lnTo>
                      <a:pt x="356" y="1099"/>
                    </a:lnTo>
                    <a:lnTo>
                      <a:pt x="341" y="1147"/>
                    </a:lnTo>
                    <a:lnTo>
                      <a:pt x="332" y="1198"/>
                    </a:lnTo>
                    <a:lnTo>
                      <a:pt x="329" y="1251"/>
                    </a:lnTo>
                    <a:lnTo>
                      <a:pt x="327" y="1561"/>
                    </a:lnTo>
                    <a:lnTo>
                      <a:pt x="239" y="1561"/>
                    </a:lnTo>
                    <a:lnTo>
                      <a:pt x="145" y="1561"/>
                    </a:lnTo>
                    <a:lnTo>
                      <a:pt x="48" y="1561"/>
                    </a:lnTo>
                    <a:lnTo>
                      <a:pt x="33" y="1559"/>
                    </a:lnTo>
                    <a:lnTo>
                      <a:pt x="19" y="1552"/>
                    </a:lnTo>
                    <a:lnTo>
                      <a:pt x="9" y="1541"/>
                    </a:lnTo>
                    <a:lnTo>
                      <a:pt x="2" y="1528"/>
                    </a:lnTo>
                    <a:lnTo>
                      <a:pt x="0" y="1513"/>
                    </a:lnTo>
                    <a:lnTo>
                      <a:pt x="0" y="1415"/>
                    </a:lnTo>
                    <a:lnTo>
                      <a:pt x="2" y="1400"/>
                    </a:lnTo>
                    <a:lnTo>
                      <a:pt x="9" y="1387"/>
                    </a:lnTo>
                    <a:lnTo>
                      <a:pt x="19" y="1376"/>
                    </a:lnTo>
                    <a:lnTo>
                      <a:pt x="33" y="1369"/>
                    </a:lnTo>
                    <a:lnTo>
                      <a:pt x="48" y="1367"/>
                    </a:lnTo>
                    <a:lnTo>
                      <a:pt x="215" y="1367"/>
                    </a:lnTo>
                    <a:lnTo>
                      <a:pt x="215" y="48"/>
                    </a:lnTo>
                    <a:lnTo>
                      <a:pt x="217" y="33"/>
                    </a:lnTo>
                    <a:lnTo>
                      <a:pt x="225" y="19"/>
                    </a:lnTo>
                    <a:lnTo>
                      <a:pt x="236" y="9"/>
                    </a:lnTo>
                    <a:lnTo>
                      <a:pt x="249" y="2"/>
                    </a:lnTo>
                    <a:lnTo>
                      <a:pt x="26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 dirty="0"/>
              </a:p>
            </p:txBody>
          </p:sp>
          <p:sp>
            <p:nvSpPr>
              <p:cNvPr id="39" name="Freeform 1033">
                <a:extLst>
                  <a:ext uri="{FF2B5EF4-FFF2-40B4-BE49-F238E27FC236}">
                    <a16:creationId xmlns:a16="http://schemas.microsoft.com/office/drawing/2014/main" id="{7AC4DFEA-E65C-3025-958F-E34153F38F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358313" y="3910013"/>
                <a:ext cx="47625" cy="47625"/>
              </a:xfrm>
              <a:custGeom>
                <a:avLst/>
                <a:gdLst>
                  <a:gd name="T0" fmla="*/ 271 w 543"/>
                  <a:gd name="T1" fmla="*/ 0 h 542"/>
                  <a:gd name="T2" fmla="*/ 312 w 543"/>
                  <a:gd name="T3" fmla="*/ 3 h 542"/>
                  <a:gd name="T4" fmla="*/ 350 w 543"/>
                  <a:gd name="T5" fmla="*/ 11 h 542"/>
                  <a:gd name="T6" fmla="*/ 386 w 543"/>
                  <a:gd name="T7" fmla="*/ 26 h 542"/>
                  <a:gd name="T8" fmla="*/ 419 w 543"/>
                  <a:gd name="T9" fmla="*/ 44 h 542"/>
                  <a:gd name="T10" fmla="*/ 449 w 543"/>
                  <a:gd name="T11" fmla="*/ 67 h 542"/>
                  <a:gd name="T12" fmla="*/ 477 w 543"/>
                  <a:gd name="T13" fmla="*/ 94 h 542"/>
                  <a:gd name="T14" fmla="*/ 500 w 543"/>
                  <a:gd name="T15" fmla="*/ 124 h 542"/>
                  <a:gd name="T16" fmla="*/ 518 w 543"/>
                  <a:gd name="T17" fmla="*/ 157 h 542"/>
                  <a:gd name="T18" fmla="*/ 532 w 543"/>
                  <a:gd name="T19" fmla="*/ 193 h 542"/>
                  <a:gd name="T20" fmla="*/ 540 w 543"/>
                  <a:gd name="T21" fmla="*/ 231 h 542"/>
                  <a:gd name="T22" fmla="*/ 543 w 543"/>
                  <a:gd name="T23" fmla="*/ 271 h 542"/>
                  <a:gd name="T24" fmla="*/ 540 w 543"/>
                  <a:gd name="T25" fmla="*/ 312 h 542"/>
                  <a:gd name="T26" fmla="*/ 532 w 543"/>
                  <a:gd name="T27" fmla="*/ 350 h 542"/>
                  <a:gd name="T28" fmla="*/ 518 w 543"/>
                  <a:gd name="T29" fmla="*/ 386 h 542"/>
                  <a:gd name="T30" fmla="*/ 500 w 543"/>
                  <a:gd name="T31" fmla="*/ 419 h 542"/>
                  <a:gd name="T32" fmla="*/ 477 w 543"/>
                  <a:gd name="T33" fmla="*/ 450 h 542"/>
                  <a:gd name="T34" fmla="*/ 449 w 543"/>
                  <a:gd name="T35" fmla="*/ 476 h 542"/>
                  <a:gd name="T36" fmla="*/ 419 w 543"/>
                  <a:gd name="T37" fmla="*/ 499 h 542"/>
                  <a:gd name="T38" fmla="*/ 386 w 543"/>
                  <a:gd name="T39" fmla="*/ 517 h 542"/>
                  <a:gd name="T40" fmla="*/ 350 w 543"/>
                  <a:gd name="T41" fmla="*/ 531 h 542"/>
                  <a:gd name="T42" fmla="*/ 312 w 543"/>
                  <a:gd name="T43" fmla="*/ 539 h 542"/>
                  <a:gd name="T44" fmla="*/ 271 w 543"/>
                  <a:gd name="T45" fmla="*/ 542 h 542"/>
                  <a:gd name="T46" fmla="*/ 234 w 543"/>
                  <a:gd name="T47" fmla="*/ 540 h 542"/>
                  <a:gd name="T48" fmla="*/ 199 w 543"/>
                  <a:gd name="T49" fmla="*/ 532 h 542"/>
                  <a:gd name="T50" fmla="*/ 166 w 543"/>
                  <a:gd name="T51" fmla="*/ 521 h 542"/>
                  <a:gd name="T52" fmla="*/ 134 w 543"/>
                  <a:gd name="T53" fmla="*/ 505 h 542"/>
                  <a:gd name="T54" fmla="*/ 105 w 543"/>
                  <a:gd name="T55" fmla="*/ 486 h 542"/>
                  <a:gd name="T56" fmla="*/ 78 w 543"/>
                  <a:gd name="T57" fmla="*/ 461 h 542"/>
                  <a:gd name="T58" fmla="*/ 54 w 543"/>
                  <a:gd name="T59" fmla="*/ 434 h 542"/>
                  <a:gd name="T60" fmla="*/ 35 w 543"/>
                  <a:gd name="T61" fmla="*/ 405 h 542"/>
                  <a:gd name="T62" fmla="*/ 20 w 543"/>
                  <a:gd name="T63" fmla="*/ 374 h 542"/>
                  <a:gd name="T64" fmla="*/ 9 w 543"/>
                  <a:gd name="T65" fmla="*/ 341 h 542"/>
                  <a:gd name="T66" fmla="*/ 2 w 543"/>
                  <a:gd name="T67" fmla="*/ 307 h 542"/>
                  <a:gd name="T68" fmla="*/ 0 w 543"/>
                  <a:gd name="T69" fmla="*/ 271 h 542"/>
                  <a:gd name="T70" fmla="*/ 3 w 543"/>
                  <a:gd name="T71" fmla="*/ 231 h 542"/>
                  <a:gd name="T72" fmla="*/ 11 w 543"/>
                  <a:gd name="T73" fmla="*/ 193 h 542"/>
                  <a:gd name="T74" fmla="*/ 25 w 543"/>
                  <a:gd name="T75" fmla="*/ 157 h 542"/>
                  <a:gd name="T76" fmla="*/ 44 w 543"/>
                  <a:gd name="T77" fmla="*/ 124 h 542"/>
                  <a:gd name="T78" fmla="*/ 66 w 543"/>
                  <a:gd name="T79" fmla="*/ 94 h 542"/>
                  <a:gd name="T80" fmla="*/ 93 w 543"/>
                  <a:gd name="T81" fmla="*/ 67 h 542"/>
                  <a:gd name="T82" fmla="*/ 123 w 543"/>
                  <a:gd name="T83" fmla="*/ 44 h 542"/>
                  <a:gd name="T84" fmla="*/ 157 w 543"/>
                  <a:gd name="T85" fmla="*/ 26 h 542"/>
                  <a:gd name="T86" fmla="*/ 193 w 543"/>
                  <a:gd name="T87" fmla="*/ 11 h 542"/>
                  <a:gd name="T88" fmla="*/ 231 w 543"/>
                  <a:gd name="T89" fmla="*/ 3 h 542"/>
                  <a:gd name="T90" fmla="*/ 271 w 543"/>
                  <a:gd name="T91" fmla="*/ 0 h 5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543" h="542">
                    <a:moveTo>
                      <a:pt x="271" y="0"/>
                    </a:moveTo>
                    <a:lnTo>
                      <a:pt x="312" y="3"/>
                    </a:lnTo>
                    <a:lnTo>
                      <a:pt x="350" y="11"/>
                    </a:lnTo>
                    <a:lnTo>
                      <a:pt x="386" y="26"/>
                    </a:lnTo>
                    <a:lnTo>
                      <a:pt x="419" y="44"/>
                    </a:lnTo>
                    <a:lnTo>
                      <a:pt x="449" y="67"/>
                    </a:lnTo>
                    <a:lnTo>
                      <a:pt x="477" y="94"/>
                    </a:lnTo>
                    <a:lnTo>
                      <a:pt x="500" y="124"/>
                    </a:lnTo>
                    <a:lnTo>
                      <a:pt x="518" y="157"/>
                    </a:lnTo>
                    <a:lnTo>
                      <a:pt x="532" y="193"/>
                    </a:lnTo>
                    <a:lnTo>
                      <a:pt x="540" y="231"/>
                    </a:lnTo>
                    <a:lnTo>
                      <a:pt x="543" y="271"/>
                    </a:lnTo>
                    <a:lnTo>
                      <a:pt x="540" y="312"/>
                    </a:lnTo>
                    <a:lnTo>
                      <a:pt x="532" y="350"/>
                    </a:lnTo>
                    <a:lnTo>
                      <a:pt x="518" y="386"/>
                    </a:lnTo>
                    <a:lnTo>
                      <a:pt x="500" y="419"/>
                    </a:lnTo>
                    <a:lnTo>
                      <a:pt x="477" y="450"/>
                    </a:lnTo>
                    <a:lnTo>
                      <a:pt x="449" y="476"/>
                    </a:lnTo>
                    <a:lnTo>
                      <a:pt x="419" y="499"/>
                    </a:lnTo>
                    <a:lnTo>
                      <a:pt x="386" y="517"/>
                    </a:lnTo>
                    <a:lnTo>
                      <a:pt x="350" y="531"/>
                    </a:lnTo>
                    <a:lnTo>
                      <a:pt x="312" y="539"/>
                    </a:lnTo>
                    <a:lnTo>
                      <a:pt x="271" y="542"/>
                    </a:lnTo>
                    <a:lnTo>
                      <a:pt x="234" y="540"/>
                    </a:lnTo>
                    <a:lnTo>
                      <a:pt x="199" y="532"/>
                    </a:lnTo>
                    <a:lnTo>
                      <a:pt x="166" y="521"/>
                    </a:lnTo>
                    <a:lnTo>
                      <a:pt x="134" y="505"/>
                    </a:lnTo>
                    <a:lnTo>
                      <a:pt x="105" y="486"/>
                    </a:lnTo>
                    <a:lnTo>
                      <a:pt x="78" y="461"/>
                    </a:lnTo>
                    <a:lnTo>
                      <a:pt x="54" y="434"/>
                    </a:lnTo>
                    <a:lnTo>
                      <a:pt x="35" y="405"/>
                    </a:lnTo>
                    <a:lnTo>
                      <a:pt x="20" y="374"/>
                    </a:lnTo>
                    <a:lnTo>
                      <a:pt x="9" y="341"/>
                    </a:lnTo>
                    <a:lnTo>
                      <a:pt x="2" y="307"/>
                    </a:lnTo>
                    <a:lnTo>
                      <a:pt x="0" y="271"/>
                    </a:lnTo>
                    <a:lnTo>
                      <a:pt x="3" y="231"/>
                    </a:lnTo>
                    <a:lnTo>
                      <a:pt x="11" y="193"/>
                    </a:lnTo>
                    <a:lnTo>
                      <a:pt x="25" y="157"/>
                    </a:lnTo>
                    <a:lnTo>
                      <a:pt x="44" y="124"/>
                    </a:lnTo>
                    <a:lnTo>
                      <a:pt x="66" y="94"/>
                    </a:lnTo>
                    <a:lnTo>
                      <a:pt x="93" y="67"/>
                    </a:lnTo>
                    <a:lnTo>
                      <a:pt x="123" y="44"/>
                    </a:lnTo>
                    <a:lnTo>
                      <a:pt x="157" y="26"/>
                    </a:lnTo>
                    <a:lnTo>
                      <a:pt x="193" y="11"/>
                    </a:lnTo>
                    <a:lnTo>
                      <a:pt x="231" y="3"/>
                    </a:lnTo>
                    <a:lnTo>
                      <a:pt x="27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 dirty="0"/>
              </a:p>
            </p:txBody>
          </p:sp>
        </p:grpSp>
      </p:grpSp>
      <p:grpSp>
        <p:nvGrpSpPr>
          <p:cNvPr id="40" name="Группа 39">
            <a:extLst>
              <a:ext uri="{FF2B5EF4-FFF2-40B4-BE49-F238E27FC236}">
                <a16:creationId xmlns:a16="http://schemas.microsoft.com/office/drawing/2014/main" id="{DCB2EDCC-9B81-376E-C6BE-2DBD3CC4E40A}"/>
              </a:ext>
            </a:extLst>
          </p:cNvPr>
          <p:cNvGrpSpPr/>
          <p:nvPr/>
        </p:nvGrpSpPr>
        <p:grpSpPr>
          <a:xfrm>
            <a:off x="6296938" y="1700910"/>
            <a:ext cx="842984" cy="830944"/>
            <a:chOff x="3216663" y="1033342"/>
            <a:chExt cx="439046" cy="421699"/>
          </a:xfrm>
        </p:grpSpPr>
        <p:sp>
          <p:nvSpPr>
            <p:cNvPr id="41" name="Прямоугольник: скругленные углы 76">
              <a:extLst>
                <a:ext uri="{FF2B5EF4-FFF2-40B4-BE49-F238E27FC236}">
                  <a16:creationId xmlns:a16="http://schemas.microsoft.com/office/drawing/2014/main" id="{0D8F83C3-839D-79E7-7DF5-3DC744E04667}"/>
                </a:ext>
              </a:extLst>
            </p:cNvPr>
            <p:cNvSpPr/>
            <p:nvPr/>
          </p:nvSpPr>
          <p:spPr>
            <a:xfrm>
              <a:off x="3216663" y="1033342"/>
              <a:ext cx="439046" cy="421699"/>
            </a:xfrm>
            <a:prstGeom prst="roundRect">
              <a:avLst/>
            </a:prstGeom>
            <a:gradFill flip="none" rotWithShape="1">
              <a:gsLst>
                <a:gs pos="0">
                  <a:srgbClr val="00B0F0">
                    <a:shade val="30000"/>
                    <a:satMod val="115000"/>
                  </a:srgbClr>
                </a:gs>
                <a:gs pos="50000">
                  <a:srgbClr val="00B0F0">
                    <a:shade val="67500"/>
                    <a:satMod val="115000"/>
                  </a:srgbClr>
                </a:gs>
                <a:gs pos="100000">
                  <a:srgbClr val="00B0F0">
                    <a:shade val="100000"/>
                    <a:satMod val="115000"/>
                  </a:srgbClr>
                </a:gs>
              </a:gsLst>
              <a:lin ang="18900000" scaled="1"/>
              <a:tileRect/>
            </a:gradFill>
            <a:ln>
              <a:solidFill>
                <a:schemeClr val="bg1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800">
                <a:latin typeface="Bahnschrift" panose="020B0502040204020203" pitchFamily="34" charset="0"/>
              </a:endParaRPr>
            </a:p>
          </p:txBody>
        </p:sp>
        <p:grpSp>
          <p:nvGrpSpPr>
            <p:cNvPr id="42" name="Group 822">
              <a:extLst>
                <a:ext uri="{FF2B5EF4-FFF2-40B4-BE49-F238E27FC236}">
                  <a16:creationId xmlns:a16="http://schemas.microsoft.com/office/drawing/2014/main" id="{30DAE7BC-1872-E3D0-8AB0-D19DAC659EEB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304752" y="1112704"/>
              <a:ext cx="262868" cy="262975"/>
              <a:chOff x="-109" y="2168"/>
              <a:chExt cx="2454" cy="2455"/>
            </a:xfrm>
            <a:solidFill>
              <a:schemeClr val="bg1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43" name="Rectangle 824">
                <a:extLst>
                  <a:ext uri="{FF2B5EF4-FFF2-40B4-BE49-F238E27FC236}">
                    <a16:creationId xmlns:a16="http://schemas.microsoft.com/office/drawing/2014/main" id="{5F87C9AE-FCD1-175D-01F7-0D4883A997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-109" y="2168"/>
                <a:ext cx="2454" cy="103"/>
              </a:xfrm>
              <a:prstGeom prst="rect">
                <a:avLst/>
              </a:prstGeom>
              <a:grpFill/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/>
              </a:p>
            </p:txBody>
          </p:sp>
          <p:sp>
            <p:nvSpPr>
              <p:cNvPr id="44" name="Freeform 825">
                <a:extLst>
                  <a:ext uri="{FF2B5EF4-FFF2-40B4-BE49-F238E27FC236}">
                    <a16:creationId xmlns:a16="http://schemas.microsoft.com/office/drawing/2014/main" id="{3306E9AA-7E16-CF08-3186-A37A2AB7B95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4" y="2373"/>
                <a:ext cx="2147" cy="1074"/>
              </a:xfrm>
              <a:custGeom>
                <a:avLst/>
                <a:gdLst>
                  <a:gd name="T0" fmla="*/ 3170 w 4294"/>
                  <a:gd name="T1" fmla="*/ 307 h 2148"/>
                  <a:gd name="T2" fmla="*/ 3170 w 4294"/>
                  <a:gd name="T3" fmla="*/ 512 h 2148"/>
                  <a:gd name="T4" fmla="*/ 3536 w 4294"/>
                  <a:gd name="T5" fmla="*/ 512 h 2148"/>
                  <a:gd name="T6" fmla="*/ 2683 w 4294"/>
                  <a:gd name="T7" fmla="*/ 1365 h 2148"/>
                  <a:gd name="T8" fmla="*/ 2070 w 4294"/>
                  <a:gd name="T9" fmla="*/ 751 h 2148"/>
                  <a:gd name="T10" fmla="*/ 1150 w 4294"/>
                  <a:gd name="T11" fmla="*/ 1672 h 2148"/>
                  <a:gd name="T12" fmla="*/ 844 w 4294"/>
                  <a:gd name="T13" fmla="*/ 1365 h 2148"/>
                  <a:gd name="T14" fmla="*/ 336 w 4294"/>
                  <a:gd name="T15" fmla="*/ 1871 h 2148"/>
                  <a:gd name="T16" fmla="*/ 480 w 4294"/>
                  <a:gd name="T17" fmla="*/ 2016 h 2148"/>
                  <a:gd name="T18" fmla="*/ 844 w 4294"/>
                  <a:gd name="T19" fmla="*/ 1654 h 2148"/>
                  <a:gd name="T20" fmla="*/ 1150 w 4294"/>
                  <a:gd name="T21" fmla="*/ 1961 h 2148"/>
                  <a:gd name="T22" fmla="*/ 2070 w 4294"/>
                  <a:gd name="T23" fmla="*/ 1041 h 2148"/>
                  <a:gd name="T24" fmla="*/ 2683 w 4294"/>
                  <a:gd name="T25" fmla="*/ 1654 h 2148"/>
                  <a:gd name="T26" fmla="*/ 3681 w 4294"/>
                  <a:gd name="T27" fmla="*/ 657 h 2148"/>
                  <a:gd name="T28" fmla="*/ 3681 w 4294"/>
                  <a:gd name="T29" fmla="*/ 1023 h 2148"/>
                  <a:gd name="T30" fmla="*/ 3885 w 4294"/>
                  <a:gd name="T31" fmla="*/ 1023 h 2148"/>
                  <a:gd name="T32" fmla="*/ 3885 w 4294"/>
                  <a:gd name="T33" fmla="*/ 307 h 2148"/>
                  <a:gd name="T34" fmla="*/ 3170 w 4294"/>
                  <a:gd name="T35" fmla="*/ 307 h 2148"/>
                  <a:gd name="T36" fmla="*/ 0 w 4294"/>
                  <a:gd name="T37" fmla="*/ 0 h 2148"/>
                  <a:gd name="T38" fmla="*/ 4294 w 4294"/>
                  <a:gd name="T39" fmla="*/ 0 h 2148"/>
                  <a:gd name="T40" fmla="*/ 4294 w 4294"/>
                  <a:gd name="T41" fmla="*/ 2148 h 2148"/>
                  <a:gd name="T42" fmla="*/ 0 w 4294"/>
                  <a:gd name="T43" fmla="*/ 2148 h 2148"/>
                  <a:gd name="T44" fmla="*/ 0 w 4294"/>
                  <a:gd name="T45" fmla="*/ 0 h 2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294" h="2148">
                    <a:moveTo>
                      <a:pt x="3170" y="307"/>
                    </a:moveTo>
                    <a:lnTo>
                      <a:pt x="3170" y="512"/>
                    </a:lnTo>
                    <a:lnTo>
                      <a:pt x="3536" y="512"/>
                    </a:lnTo>
                    <a:lnTo>
                      <a:pt x="2683" y="1365"/>
                    </a:lnTo>
                    <a:lnTo>
                      <a:pt x="2070" y="751"/>
                    </a:lnTo>
                    <a:lnTo>
                      <a:pt x="1150" y="1672"/>
                    </a:lnTo>
                    <a:lnTo>
                      <a:pt x="844" y="1365"/>
                    </a:lnTo>
                    <a:lnTo>
                      <a:pt x="336" y="1871"/>
                    </a:lnTo>
                    <a:lnTo>
                      <a:pt x="480" y="2016"/>
                    </a:lnTo>
                    <a:lnTo>
                      <a:pt x="844" y="1654"/>
                    </a:lnTo>
                    <a:lnTo>
                      <a:pt x="1150" y="1961"/>
                    </a:lnTo>
                    <a:lnTo>
                      <a:pt x="2070" y="1041"/>
                    </a:lnTo>
                    <a:lnTo>
                      <a:pt x="2683" y="1654"/>
                    </a:lnTo>
                    <a:lnTo>
                      <a:pt x="3681" y="657"/>
                    </a:lnTo>
                    <a:lnTo>
                      <a:pt x="3681" y="1023"/>
                    </a:lnTo>
                    <a:lnTo>
                      <a:pt x="3885" y="1023"/>
                    </a:lnTo>
                    <a:lnTo>
                      <a:pt x="3885" y="307"/>
                    </a:lnTo>
                    <a:lnTo>
                      <a:pt x="3170" y="307"/>
                    </a:lnTo>
                    <a:close/>
                    <a:moveTo>
                      <a:pt x="0" y="0"/>
                    </a:moveTo>
                    <a:lnTo>
                      <a:pt x="4294" y="0"/>
                    </a:lnTo>
                    <a:lnTo>
                      <a:pt x="4294" y="2148"/>
                    </a:lnTo>
                    <a:lnTo>
                      <a:pt x="0" y="2148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/>
              </a:p>
            </p:txBody>
          </p:sp>
          <p:sp>
            <p:nvSpPr>
              <p:cNvPr id="45" name="Freeform 826">
                <a:extLst>
                  <a:ext uri="{FF2B5EF4-FFF2-40B4-BE49-F238E27FC236}">
                    <a16:creationId xmlns:a16="http://schemas.microsoft.com/office/drawing/2014/main" id="{8B32D1C1-320B-6348-82AC-86ED6526B4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09" y="3549"/>
                <a:ext cx="2454" cy="1074"/>
              </a:xfrm>
              <a:custGeom>
                <a:avLst/>
                <a:gdLst>
                  <a:gd name="T0" fmla="*/ 4908 w 4908"/>
                  <a:gd name="T1" fmla="*/ 0 h 2148"/>
                  <a:gd name="T2" fmla="*/ 3592 w 4908"/>
                  <a:gd name="T3" fmla="*/ 206 h 2148"/>
                  <a:gd name="T4" fmla="*/ 4136 w 4908"/>
                  <a:gd name="T5" fmla="*/ 1792 h 2148"/>
                  <a:gd name="T6" fmla="*/ 4136 w 4908"/>
                  <a:gd name="T7" fmla="*/ 1888 h 2148"/>
                  <a:gd name="T8" fmla="*/ 4108 w 4908"/>
                  <a:gd name="T9" fmla="*/ 1978 h 2148"/>
                  <a:gd name="T10" fmla="*/ 4055 w 4908"/>
                  <a:gd name="T11" fmla="*/ 2054 h 2148"/>
                  <a:gd name="T12" fmla="*/ 3977 w 4908"/>
                  <a:gd name="T13" fmla="*/ 2112 h 2148"/>
                  <a:gd name="T14" fmla="*/ 3882 w 4908"/>
                  <a:gd name="T15" fmla="*/ 2144 h 2148"/>
                  <a:gd name="T16" fmla="*/ 3787 w 4908"/>
                  <a:gd name="T17" fmla="*/ 2144 h 2148"/>
                  <a:gd name="T18" fmla="*/ 3697 w 4908"/>
                  <a:gd name="T19" fmla="*/ 2115 h 2148"/>
                  <a:gd name="T20" fmla="*/ 3620 w 4908"/>
                  <a:gd name="T21" fmla="*/ 2060 h 2148"/>
                  <a:gd name="T22" fmla="*/ 3562 w 4908"/>
                  <a:gd name="T23" fmla="*/ 1984 h 2148"/>
                  <a:gd name="T24" fmla="*/ 2944 w 4908"/>
                  <a:gd name="T25" fmla="*/ 206 h 2148"/>
                  <a:gd name="T26" fmla="*/ 2761 w 4908"/>
                  <a:gd name="T27" fmla="*/ 1535 h 2148"/>
                  <a:gd name="T28" fmla="*/ 2745 w 4908"/>
                  <a:gd name="T29" fmla="*/ 1631 h 2148"/>
                  <a:gd name="T30" fmla="*/ 2702 w 4908"/>
                  <a:gd name="T31" fmla="*/ 1715 h 2148"/>
                  <a:gd name="T32" fmla="*/ 2635 w 4908"/>
                  <a:gd name="T33" fmla="*/ 1782 h 2148"/>
                  <a:gd name="T34" fmla="*/ 2551 w 4908"/>
                  <a:gd name="T35" fmla="*/ 1825 h 2148"/>
                  <a:gd name="T36" fmla="*/ 2455 w 4908"/>
                  <a:gd name="T37" fmla="*/ 1841 h 2148"/>
                  <a:gd name="T38" fmla="*/ 2358 w 4908"/>
                  <a:gd name="T39" fmla="*/ 1825 h 2148"/>
                  <a:gd name="T40" fmla="*/ 2273 w 4908"/>
                  <a:gd name="T41" fmla="*/ 1782 h 2148"/>
                  <a:gd name="T42" fmla="*/ 2206 w 4908"/>
                  <a:gd name="T43" fmla="*/ 1715 h 2148"/>
                  <a:gd name="T44" fmla="*/ 2163 w 4908"/>
                  <a:gd name="T45" fmla="*/ 1631 h 2148"/>
                  <a:gd name="T46" fmla="*/ 2148 w 4908"/>
                  <a:gd name="T47" fmla="*/ 1535 h 2148"/>
                  <a:gd name="T48" fmla="*/ 1965 w 4908"/>
                  <a:gd name="T49" fmla="*/ 206 h 2148"/>
                  <a:gd name="T50" fmla="*/ 1346 w 4908"/>
                  <a:gd name="T51" fmla="*/ 1986 h 2148"/>
                  <a:gd name="T52" fmla="*/ 1288 w 4908"/>
                  <a:gd name="T53" fmla="*/ 2062 h 2148"/>
                  <a:gd name="T54" fmla="*/ 1212 w 4908"/>
                  <a:gd name="T55" fmla="*/ 2115 h 2148"/>
                  <a:gd name="T56" fmla="*/ 1121 w 4908"/>
                  <a:gd name="T57" fmla="*/ 2145 h 2148"/>
                  <a:gd name="T58" fmla="*/ 1026 w 4908"/>
                  <a:gd name="T59" fmla="*/ 2144 h 2148"/>
                  <a:gd name="T60" fmla="*/ 930 w 4908"/>
                  <a:gd name="T61" fmla="*/ 2112 h 2148"/>
                  <a:gd name="T62" fmla="*/ 854 w 4908"/>
                  <a:gd name="T63" fmla="*/ 2054 h 2148"/>
                  <a:gd name="T64" fmla="*/ 799 w 4908"/>
                  <a:gd name="T65" fmla="*/ 1978 h 2148"/>
                  <a:gd name="T66" fmla="*/ 771 w 4908"/>
                  <a:gd name="T67" fmla="*/ 1888 h 2148"/>
                  <a:gd name="T68" fmla="*/ 771 w 4908"/>
                  <a:gd name="T69" fmla="*/ 1792 h 2148"/>
                  <a:gd name="T70" fmla="*/ 784 w 4908"/>
                  <a:gd name="T71" fmla="*/ 1743 h 2148"/>
                  <a:gd name="T72" fmla="*/ 307 w 4908"/>
                  <a:gd name="T73" fmla="*/ 206 h 2148"/>
                  <a:gd name="T74" fmla="*/ 0 w 4908"/>
                  <a:gd name="T75" fmla="*/ 0 h 2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4908" h="2148">
                    <a:moveTo>
                      <a:pt x="0" y="0"/>
                    </a:moveTo>
                    <a:lnTo>
                      <a:pt x="4908" y="0"/>
                    </a:lnTo>
                    <a:lnTo>
                      <a:pt x="4908" y="206"/>
                    </a:lnTo>
                    <a:lnTo>
                      <a:pt x="3592" y="206"/>
                    </a:lnTo>
                    <a:lnTo>
                      <a:pt x="4125" y="1743"/>
                    </a:lnTo>
                    <a:lnTo>
                      <a:pt x="4136" y="1792"/>
                    </a:lnTo>
                    <a:lnTo>
                      <a:pt x="4141" y="1840"/>
                    </a:lnTo>
                    <a:lnTo>
                      <a:pt x="4136" y="1888"/>
                    </a:lnTo>
                    <a:lnTo>
                      <a:pt x="4126" y="1934"/>
                    </a:lnTo>
                    <a:lnTo>
                      <a:pt x="4108" y="1978"/>
                    </a:lnTo>
                    <a:lnTo>
                      <a:pt x="4084" y="2019"/>
                    </a:lnTo>
                    <a:lnTo>
                      <a:pt x="4055" y="2054"/>
                    </a:lnTo>
                    <a:lnTo>
                      <a:pt x="4019" y="2085"/>
                    </a:lnTo>
                    <a:lnTo>
                      <a:pt x="3977" y="2112"/>
                    </a:lnTo>
                    <a:lnTo>
                      <a:pt x="3931" y="2132"/>
                    </a:lnTo>
                    <a:lnTo>
                      <a:pt x="3882" y="2144"/>
                    </a:lnTo>
                    <a:lnTo>
                      <a:pt x="3834" y="2148"/>
                    </a:lnTo>
                    <a:lnTo>
                      <a:pt x="3787" y="2144"/>
                    </a:lnTo>
                    <a:lnTo>
                      <a:pt x="3741" y="2133"/>
                    </a:lnTo>
                    <a:lnTo>
                      <a:pt x="3697" y="2115"/>
                    </a:lnTo>
                    <a:lnTo>
                      <a:pt x="3657" y="2091"/>
                    </a:lnTo>
                    <a:lnTo>
                      <a:pt x="3620" y="2060"/>
                    </a:lnTo>
                    <a:lnTo>
                      <a:pt x="3589" y="2024"/>
                    </a:lnTo>
                    <a:lnTo>
                      <a:pt x="3562" y="1984"/>
                    </a:lnTo>
                    <a:lnTo>
                      <a:pt x="3543" y="1938"/>
                    </a:lnTo>
                    <a:lnTo>
                      <a:pt x="2944" y="206"/>
                    </a:lnTo>
                    <a:lnTo>
                      <a:pt x="2761" y="206"/>
                    </a:lnTo>
                    <a:lnTo>
                      <a:pt x="2761" y="1535"/>
                    </a:lnTo>
                    <a:lnTo>
                      <a:pt x="2757" y="1584"/>
                    </a:lnTo>
                    <a:lnTo>
                      <a:pt x="2745" y="1631"/>
                    </a:lnTo>
                    <a:lnTo>
                      <a:pt x="2727" y="1675"/>
                    </a:lnTo>
                    <a:lnTo>
                      <a:pt x="2702" y="1715"/>
                    </a:lnTo>
                    <a:lnTo>
                      <a:pt x="2670" y="1751"/>
                    </a:lnTo>
                    <a:lnTo>
                      <a:pt x="2635" y="1782"/>
                    </a:lnTo>
                    <a:lnTo>
                      <a:pt x="2594" y="1807"/>
                    </a:lnTo>
                    <a:lnTo>
                      <a:pt x="2551" y="1825"/>
                    </a:lnTo>
                    <a:lnTo>
                      <a:pt x="2504" y="1837"/>
                    </a:lnTo>
                    <a:lnTo>
                      <a:pt x="2455" y="1841"/>
                    </a:lnTo>
                    <a:lnTo>
                      <a:pt x="2404" y="1837"/>
                    </a:lnTo>
                    <a:lnTo>
                      <a:pt x="2358" y="1825"/>
                    </a:lnTo>
                    <a:lnTo>
                      <a:pt x="2313" y="1807"/>
                    </a:lnTo>
                    <a:lnTo>
                      <a:pt x="2273" y="1782"/>
                    </a:lnTo>
                    <a:lnTo>
                      <a:pt x="2237" y="1751"/>
                    </a:lnTo>
                    <a:lnTo>
                      <a:pt x="2206" y="1715"/>
                    </a:lnTo>
                    <a:lnTo>
                      <a:pt x="2182" y="1675"/>
                    </a:lnTo>
                    <a:lnTo>
                      <a:pt x="2163" y="1631"/>
                    </a:lnTo>
                    <a:lnTo>
                      <a:pt x="2151" y="1584"/>
                    </a:lnTo>
                    <a:lnTo>
                      <a:pt x="2148" y="1535"/>
                    </a:lnTo>
                    <a:lnTo>
                      <a:pt x="2148" y="206"/>
                    </a:lnTo>
                    <a:lnTo>
                      <a:pt x="1965" y="206"/>
                    </a:lnTo>
                    <a:lnTo>
                      <a:pt x="1365" y="1940"/>
                    </a:lnTo>
                    <a:lnTo>
                      <a:pt x="1346" y="1986"/>
                    </a:lnTo>
                    <a:lnTo>
                      <a:pt x="1319" y="2026"/>
                    </a:lnTo>
                    <a:lnTo>
                      <a:pt x="1288" y="2062"/>
                    </a:lnTo>
                    <a:lnTo>
                      <a:pt x="1252" y="2091"/>
                    </a:lnTo>
                    <a:lnTo>
                      <a:pt x="1212" y="2115"/>
                    </a:lnTo>
                    <a:lnTo>
                      <a:pt x="1167" y="2133"/>
                    </a:lnTo>
                    <a:lnTo>
                      <a:pt x="1121" y="2145"/>
                    </a:lnTo>
                    <a:lnTo>
                      <a:pt x="1073" y="2148"/>
                    </a:lnTo>
                    <a:lnTo>
                      <a:pt x="1026" y="2144"/>
                    </a:lnTo>
                    <a:lnTo>
                      <a:pt x="976" y="2132"/>
                    </a:lnTo>
                    <a:lnTo>
                      <a:pt x="930" y="2112"/>
                    </a:lnTo>
                    <a:lnTo>
                      <a:pt x="890" y="2085"/>
                    </a:lnTo>
                    <a:lnTo>
                      <a:pt x="854" y="2054"/>
                    </a:lnTo>
                    <a:lnTo>
                      <a:pt x="823" y="2019"/>
                    </a:lnTo>
                    <a:lnTo>
                      <a:pt x="799" y="1978"/>
                    </a:lnTo>
                    <a:lnTo>
                      <a:pt x="781" y="1934"/>
                    </a:lnTo>
                    <a:lnTo>
                      <a:pt x="771" y="1888"/>
                    </a:lnTo>
                    <a:lnTo>
                      <a:pt x="768" y="1840"/>
                    </a:lnTo>
                    <a:lnTo>
                      <a:pt x="771" y="1792"/>
                    </a:lnTo>
                    <a:lnTo>
                      <a:pt x="783" y="1743"/>
                    </a:lnTo>
                    <a:lnTo>
                      <a:pt x="784" y="1743"/>
                    </a:lnTo>
                    <a:lnTo>
                      <a:pt x="1316" y="206"/>
                    </a:lnTo>
                    <a:lnTo>
                      <a:pt x="307" y="206"/>
                    </a:lnTo>
                    <a:lnTo>
                      <a:pt x="0" y="20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/>
              </a:p>
            </p:txBody>
          </p:sp>
        </p:grpSp>
      </p:grpSp>
      <p:grpSp>
        <p:nvGrpSpPr>
          <p:cNvPr id="46" name="Группа 45">
            <a:extLst>
              <a:ext uri="{FF2B5EF4-FFF2-40B4-BE49-F238E27FC236}">
                <a16:creationId xmlns:a16="http://schemas.microsoft.com/office/drawing/2014/main" id="{0753131F-1A5C-17E5-26A0-D5167A295579}"/>
              </a:ext>
            </a:extLst>
          </p:cNvPr>
          <p:cNvGrpSpPr/>
          <p:nvPr/>
        </p:nvGrpSpPr>
        <p:grpSpPr>
          <a:xfrm>
            <a:off x="6310105" y="3263916"/>
            <a:ext cx="840670" cy="782312"/>
            <a:chOff x="3219882" y="1662176"/>
            <a:chExt cx="439046" cy="425964"/>
          </a:xfrm>
        </p:grpSpPr>
        <p:sp>
          <p:nvSpPr>
            <p:cNvPr id="47" name="Прямоугольник: скругленные углы 86">
              <a:extLst>
                <a:ext uri="{FF2B5EF4-FFF2-40B4-BE49-F238E27FC236}">
                  <a16:creationId xmlns:a16="http://schemas.microsoft.com/office/drawing/2014/main" id="{AAD0891F-538F-596A-7AC1-135141248597}"/>
                </a:ext>
              </a:extLst>
            </p:cNvPr>
            <p:cNvSpPr/>
            <p:nvPr/>
          </p:nvSpPr>
          <p:spPr>
            <a:xfrm>
              <a:off x="3219882" y="1662176"/>
              <a:ext cx="439046" cy="425964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8900000" scaled="1"/>
              <a:tileRect/>
            </a:gradFill>
            <a:ln>
              <a:solidFill>
                <a:schemeClr val="bg1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48" name="Group 136">
              <a:extLst>
                <a:ext uri="{FF2B5EF4-FFF2-40B4-BE49-F238E27FC236}">
                  <a16:creationId xmlns:a16="http://schemas.microsoft.com/office/drawing/2014/main" id="{AB680F8E-D847-A383-5850-2734A2E70E7A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295736" y="1715614"/>
              <a:ext cx="287339" cy="319088"/>
              <a:chOff x="2073" y="2829"/>
              <a:chExt cx="181" cy="201"/>
            </a:xfrm>
            <a:solidFill>
              <a:schemeClr val="bg1"/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grpSpPr>
          <p:sp>
            <p:nvSpPr>
              <p:cNvPr id="49" name="Freeform 138">
                <a:extLst>
                  <a:ext uri="{FF2B5EF4-FFF2-40B4-BE49-F238E27FC236}">
                    <a16:creationId xmlns:a16="http://schemas.microsoft.com/office/drawing/2014/main" id="{DE8F539D-3C9E-F691-2365-0F8A2AD4C81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3" y="2845"/>
                <a:ext cx="45" cy="46"/>
              </a:xfrm>
              <a:custGeom>
                <a:avLst/>
                <a:gdLst>
                  <a:gd name="T0" fmla="*/ 384 w 767"/>
                  <a:gd name="T1" fmla="*/ 0 h 770"/>
                  <a:gd name="T2" fmla="*/ 432 w 767"/>
                  <a:gd name="T3" fmla="*/ 3 h 770"/>
                  <a:gd name="T4" fmla="*/ 477 w 767"/>
                  <a:gd name="T5" fmla="*/ 12 h 770"/>
                  <a:gd name="T6" fmla="*/ 522 w 767"/>
                  <a:gd name="T7" fmla="*/ 26 h 770"/>
                  <a:gd name="T8" fmla="*/ 563 w 767"/>
                  <a:gd name="T9" fmla="*/ 46 h 770"/>
                  <a:gd name="T10" fmla="*/ 603 w 767"/>
                  <a:gd name="T11" fmla="*/ 70 h 770"/>
                  <a:gd name="T12" fmla="*/ 638 w 767"/>
                  <a:gd name="T13" fmla="*/ 98 h 770"/>
                  <a:gd name="T14" fmla="*/ 670 w 767"/>
                  <a:gd name="T15" fmla="*/ 130 h 770"/>
                  <a:gd name="T16" fmla="*/ 698 w 767"/>
                  <a:gd name="T17" fmla="*/ 165 h 770"/>
                  <a:gd name="T18" fmla="*/ 722 w 767"/>
                  <a:gd name="T19" fmla="*/ 204 h 770"/>
                  <a:gd name="T20" fmla="*/ 741 w 767"/>
                  <a:gd name="T21" fmla="*/ 245 h 770"/>
                  <a:gd name="T22" fmla="*/ 755 w 767"/>
                  <a:gd name="T23" fmla="*/ 290 h 770"/>
                  <a:gd name="T24" fmla="*/ 764 w 767"/>
                  <a:gd name="T25" fmla="*/ 337 h 770"/>
                  <a:gd name="T26" fmla="*/ 767 w 767"/>
                  <a:gd name="T27" fmla="*/ 385 h 770"/>
                  <a:gd name="T28" fmla="*/ 764 w 767"/>
                  <a:gd name="T29" fmla="*/ 433 h 770"/>
                  <a:gd name="T30" fmla="*/ 755 w 767"/>
                  <a:gd name="T31" fmla="*/ 480 h 770"/>
                  <a:gd name="T32" fmla="*/ 741 w 767"/>
                  <a:gd name="T33" fmla="*/ 523 h 770"/>
                  <a:gd name="T34" fmla="*/ 722 w 767"/>
                  <a:gd name="T35" fmla="*/ 566 h 770"/>
                  <a:gd name="T36" fmla="*/ 698 w 767"/>
                  <a:gd name="T37" fmla="*/ 604 h 770"/>
                  <a:gd name="T38" fmla="*/ 670 w 767"/>
                  <a:gd name="T39" fmla="*/ 640 h 770"/>
                  <a:gd name="T40" fmla="*/ 638 w 767"/>
                  <a:gd name="T41" fmla="*/ 672 h 770"/>
                  <a:gd name="T42" fmla="*/ 603 w 767"/>
                  <a:gd name="T43" fmla="*/ 700 h 770"/>
                  <a:gd name="T44" fmla="*/ 563 w 767"/>
                  <a:gd name="T45" fmla="*/ 724 h 770"/>
                  <a:gd name="T46" fmla="*/ 522 w 767"/>
                  <a:gd name="T47" fmla="*/ 744 h 770"/>
                  <a:gd name="T48" fmla="*/ 477 w 767"/>
                  <a:gd name="T49" fmla="*/ 757 h 770"/>
                  <a:gd name="T50" fmla="*/ 432 w 767"/>
                  <a:gd name="T51" fmla="*/ 767 h 770"/>
                  <a:gd name="T52" fmla="*/ 384 w 767"/>
                  <a:gd name="T53" fmla="*/ 770 h 770"/>
                  <a:gd name="T54" fmla="*/ 335 w 767"/>
                  <a:gd name="T55" fmla="*/ 767 h 770"/>
                  <a:gd name="T56" fmla="*/ 289 w 767"/>
                  <a:gd name="T57" fmla="*/ 757 h 770"/>
                  <a:gd name="T58" fmla="*/ 245 w 767"/>
                  <a:gd name="T59" fmla="*/ 744 h 770"/>
                  <a:gd name="T60" fmla="*/ 203 w 767"/>
                  <a:gd name="T61" fmla="*/ 724 h 770"/>
                  <a:gd name="T62" fmla="*/ 164 w 767"/>
                  <a:gd name="T63" fmla="*/ 700 h 770"/>
                  <a:gd name="T64" fmla="*/ 129 w 767"/>
                  <a:gd name="T65" fmla="*/ 672 h 770"/>
                  <a:gd name="T66" fmla="*/ 96 w 767"/>
                  <a:gd name="T67" fmla="*/ 640 h 770"/>
                  <a:gd name="T68" fmla="*/ 68 w 767"/>
                  <a:gd name="T69" fmla="*/ 604 h 770"/>
                  <a:gd name="T70" fmla="*/ 45 w 767"/>
                  <a:gd name="T71" fmla="*/ 566 h 770"/>
                  <a:gd name="T72" fmla="*/ 26 w 767"/>
                  <a:gd name="T73" fmla="*/ 523 h 770"/>
                  <a:gd name="T74" fmla="*/ 11 w 767"/>
                  <a:gd name="T75" fmla="*/ 480 h 770"/>
                  <a:gd name="T76" fmla="*/ 3 w 767"/>
                  <a:gd name="T77" fmla="*/ 433 h 770"/>
                  <a:gd name="T78" fmla="*/ 0 w 767"/>
                  <a:gd name="T79" fmla="*/ 385 h 770"/>
                  <a:gd name="T80" fmla="*/ 3 w 767"/>
                  <a:gd name="T81" fmla="*/ 337 h 770"/>
                  <a:gd name="T82" fmla="*/ 11 w 767"/>
                  <a:gd name="T83" fmla="*/ 290 h 770"/>
                  <a:gd name="T84" fmla="*/ 26 w 767"/>
                  <a:gd name="T85" fmla="*/ 245 h 770"/>
                  <a:gd name="T86" fmla="*/ 45 w 767"/>
                  <a:gd name="T87" fmla="*/ 204 h 770"/>
                  <a:gd name="T88" fmla="*/ 68 w 767"/>
                  <a:gd name="T89" fmla="*/ 165 h 770"/>
                  <a:gd name="T90" fmla="*/ 96 w 767"/>
                  <a:gd name="T91" fmla="*/ 130 h 770"/>
                  <a:gd name="T92" fmla="*/ 129 w 767"/>
                  <a:gd name="T93" fmla="*/ 98 h 770"/>
                  <a:gd name="T94" fmla="*/ 164 w 767"/>
                  <a:gd name="T95" fmla="*/ 70 h 770"/>
                  <a:gd name="T96" fmla="*/ 203 w 767"/>
                  <a:gd name="T97" fmla="*/ 46 h 770"/>
                  <a:gd name="T98" fmla="*/ 245 w 767"/>
                  <a:gd name="T99" fmla="*/ 26 h 770"/>
                  <a:gd name="T100" fmla="*/ 289 w 767"/>
                  <a:gd name="T101" fmla="*/ 12 h 770"/>
                  <a:gd name="T102" fmla="*/ 335 w 767"/>
                  <a:gd name="T103" fmla="*/ 3 h 770"/>
                  <a:gd name="T104" fmla="*/ 384 w 767"/>
                  <a:gd name="T105" fmla="*/ 0 h 7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767" h="770">
                    <a:moveTo>
                      <a:pt x="384" y="0"/>
                    </a:moveTo>
                    <a:lnTo>
                      <a:pt x="432" y="3"/>
                    </a:lnTo>
                    <a:lnTo>
                      <a:pt x="477" y="12"/>
                    </a:lnTo>
                    <a:lnTo>
                      <a:pt x="522" y="26"/>
                    </a:lnTo>
                    <a:lnTo>
                      <a:pt x="563" y="46"/>
                    </a:lnTo>
                    <a:lnTo>
                      <a:pt x="603" y="70"/>
                    </a:lnTo>
                    <a:lnTo>
                      <a:pt x="638" y="98"/>
                    </a:lnTo>
                    <a:lnTo>
                      <a:pt x="670" y="130"/>
                    </a:lnTo>
                    <a:lnTo>
                      <a:pt x="698" y="165"/>
                    </a:lnTo>
                    <a:lnTo>
                      <a:pt x="722" y="204"/>
                    </a:lnTo>
                    <a:lnTo>
                      <a:pt x="741" y="245"/>
                    </a:lnTo>
                    <a:lnTo>
                      <a:pt x="755" y="290"/>
                    </a:lnTo>
                    <a:lnTo>
                      <a:pt x="764" y="337"/>
                    </a:lnTo>
                    <a:lnTo>
                      <a:pt x="767" y="385"/>
                    </a:lnTo>
                    <a:lnTo>
                      <a:pt x="764" y="433"/>
                    </a:lnTo>
                    <a:lnTo>
                      <a:pt x="755" y="480"/>
                    </a:lnTo>
                    <a:lnTo>
                      <a:pt x="741" y="523"/>
                    </a:lnTo>
                    <a:lnTo>
                      <a:pt x="722" y="566"/>
                    </a:lnTo>
                    <a:lnTo>
                      <a:pt x="698" y="604"/>
                    </a:lnTo>
                    <a:lnTo>
                      <a:pt x="670" y="640"/>
                    </a:lnTo>
                    <a:lnTo>
                      <a:pt x="638" y="672"/>
                    </a:lnTo>
                    <a:lnTo>
                      <a:pt x="603" y="700"/>
                    </a:lnTo>
                    <a:lnTo>
                      <a:pt x="563" y="724"/>
                    </a:lnTo>
                    <a:lnTo>
                      <a:pt x="522" y="744"/>
                    </a:lnTo>
                    <a:lnTo>
                      <a:pt x="477" y="757"/>
                    </a:lnTo>
                    <a:lnTo>
                      <a:pt x="432" y="767"/>
                    </a:lnTo>
                    <a:lnTo>
                      <a:pt x="384" y="770"/>
                    </a:lnTo>
                    <a:lnTo>
                      <a:pt x="335" y="767"/>
                    </a:lnTo>
                    <a:lnTo>
                      <a:pt x="289" y="757"/>
                    </a:lnTo>
                    <a:lnTo>
                      <a:pt x="245" y="744"/>
                    </a:lnTo>
                    <a:lnTo>
                      <a:pt x="203" y="724"/>
                    </a:lnTo>
                    <a:lnTo>
                      <a:pt x="164" y="700"/>
                    </a:lnTo>
                    <a:lnTo>
                      <a:pt x="129" y="672"/>
                    </a:lnTo>
                    <a:lnTo>
                      <a:pt x="96" y="640"/>
                    </a:lnTo>
                    <a:lnTo>
                      <a:pt x="68" y="604"/>
                    </a:lnTo>
                    <a:lnTo>
                      <a:pt x="45" y="566"/>
                    </a:lnTo>
                    <a:lnTo>
                      <a:pt x="26" y="523"/>
                    </a:lnTo>
                    <a:lnTo>
                      <a:pt x="11" y="480"/>
                    </a:lnTo>
                    <a:lnTo>
                      <a:pt x="3" y="433"/>
                    </a:lnTo>
                    <a:lnTo>
                      <a:pt x="0" y="385"/>
                    </a:lnTo>
                    <a:lnTo>
                      <a:pt x="3" y="337"/>
                    </a:lnTo>
                    <a:lnTo>
                      <a:pt x="11" y="290"/>
                    </a:lnTo>
                    <a:lnTo>
                      <a:pt x="26" y="245"/>
                    </a:lnTo>
                    <a:lnTo>
                      <a:pt x="45" y="204"/>
                    </a:lnTo>
                    <a:lnTo>
                      <a:pt x="68" y="165"/>
                    </a:lnTo>
                    <a:lnTo>
                      <a:pt x="96" y="130"/>
                    </a:lnTo>
                    <a:lnTo>
                      <a:pt x="129" y="98"/>
                    </a:lnTo>
                    <a:lnTo>
                      <a:pt x="164" y="70"/>
                    </a:lnTo>
                    <a:lnTo>
                      <a:pt x="203" y="46"/>
                    </a:lnTo>
                    <a:lnTo>
                      <a:pt x="245" y="26"/>
                    </a:lnTo>
                    <a:lnTo>
                      <a:pt x="289" y="12"/>
                    </a:lnTo>
                    <a:lnTo>
                      <a:pt x="335" y="3"/>
                    </a:lnTo>
                    <a:lnTo>
                      <a:pt x="38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800" dirty="0">
                  <a:latin typeface="Bahnschrift" panose="020B0502040204020203" pitchFamily="34" charset="0"/>
                </a:endParaRPr>
              </a:p>
            </p:txBody>
          </p:sp>
          <p:sp>
            <p:nvSpPr>
              <p:cNvPr id="50" name="Freeform 139">
                <a:extLst>
                  <a:ext uri="{FF2B5EF4-FFF2-40B4-BE49-F238E27FC236}">
                    <a16:creationId xmlns:a16="http://schemas.microsoft.com/office/drawing/2014/main" id="{E3B5261A-05BE-787B-7B7F-74CC9ED7FF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5" y="2896"/>
                <a:ext cx="77" cy="133"/>
              </a:xfrm>
              <a:custGeom>
                <a:avLst/>
                <a:gdLst>
                  <a:gd name="T0" fmla="*/ 394 w 1309"/>
                  <a:gd name="T1" fmla="*/ 3 h 2258"/>
                  <a:gd name="T2" fmla="*/ 481 w 1309"/>
                  <a:gd name="T3" fmla="*/ 27 h 2258"/>
                  <a:gd name="T4" fmla="*/ 558 w 1309"/>
                  <a:gd name="T5" fmla="*/ 72 h 2258"/>
                  <a:gd name="T6" fmla="*/ 620 w 1309"/>
                  <a:gd name="T7" fmla="*/ 135 h 2258"/>
                  <a:gd name="T8" fmla="*/ 665 w 1309"/>
                  <a:gd name="T9" fmla="*/ 212 h 2258"/>
                  <a:gd name="T10" fmla="*/ 689 w 1309"/>
                  <a:gd name="T11" fmla="*/ 299 h 2258"/>
                  <a:gd name="T12" fmla="*/ 692 w 1309"/>
                  <a:gd name="T13" fmla="*/ 858 h 2258"/>
                  <a:gd name="T14" fmla="*/ 1070 w 1309"/>
                  <a:gd name="T15" fmla="*/ 861 h 2258"/>
                  <a:gd name="T16" fmla="*/ 1147 w 1309"/>
                  <a:gd name="T17" fmla="*/ 884 h 2258"/>
                  <a:gd name="T18" fmla="*/ 1212 w 1309"/>
                  <a:gd name="T19" fmla="*/ 927 h 2258"/>
                  <a:gd name="T20" fmla="*/ 1263 w 1309"/>
                  <a:gd name="T21" fmla="*/ 986 h 2258"/>
                  <a:gd name="T22" fmla="*/ 1296 w 1309"/>
                  <a:gd name="T23" fmla="*/ 1058 h 2258"/>
                  <a:gd name="T24" fmla="*/ 1309 w 1309"/>
                  <a:gd name="T25" fmla="*/ 1139 h 2258"/>
                  <a:gd name="T26" fmla="*/ 1306 w 1309"/>
                  <a:gd name="T27" fmla="*/ 2198 h 2258"/>
                  <a:gd name="T28" fmla="*/ 1285 w 1309"/>
                  <a:gd name="T29" fmla="*/ 2235 h 2258"/>
                  <a:gd name="T30" fmla="*/ 1249 w 1309"/>
                  <a:gd name="T31" fmla="*/ 2256 h 2258"/>
                  <a:gd name="T32" fmla="*/ 845 w 1309"/>
                  <a:gd name="T33" fmla="*/ 2258 h 2258"/>
                  <a:gd name="T34" fmla="*/ 803 w 1309"/>
                  <a:gd name="T35" fmla="*/ 2247 h 2258"/>
                  <a:gd name="T36" fmla="*/ 774 w 1309"/>
                  <a:gd name="T37" fmla="*/ 2218 h 2258"/>
                  <a:gd name="T38" fmla="*/ 764 w 1309"/>
                  <a:gd name="T39" fmla="*/ 2177 h 2258"/>
                  <a:gd name="T40" fmla="*/ 332 w 1309"/>
                  <a:gd name="T41" fmla="*/ 1399 h 2258"/>
                  <a:gd name="T42" fmla="*/ 244 w 1309"/>
                  <a:gd name="T43" fmla="*/ 1388 h 2258"/>
                  <a:gd name="T44" fmla="*/ 164 w 1309"/>
                  <a:gd name="T45" fmla="*/ 1354 h 2258"/>
                  <a:gd name="T46" fmla="*/ 98 w 1309"/>
                  <a:gd name="T47" fmla="*/ 1302 h 2258"/>
                  <a:gd name="T48" fmla="*/ 46 w 1309"/>
                  <a:gd name="T49" fmla="*/ 1235 h 2258"/>
                  <a:gd name="T50" fmla="*/ 13 w 1309"/>
                  <a:gd name="T51" fmla="*/ 1156 h 2258"/>
                  <a:gd name="T52" fmla="*/ 0 w 1309"/>
                  <a:gd name="T53" fmla="*/ 1067 h 2258"/>
                  <a:gd name="T54" fmla="*/ 3 w 1309"/>
                  <a:gd name="T55" fmla="*/ 299 h 2258"/>
                  <a:gd name="T56" fmla="*/ 27 w 1309"/>
                  <a:gd name="T57" fmla="*/ 212 h 2258"/>
                  <a:gd name="T58" fmla="*/ 73 w 1309"/>
                  <a:gd name="T59" fmla="*/ 135 h 2258"/>
                  <a:gd name="T60" fmla="*/ 135 w 1309"/>
                  <a:gd name="T61" fmla="*/ 72 h 2258"/>
                  <a:gd name="T62" fmla="*/ 212 w 1309"/>
                  <a:gd name="T63" fmla="*/ 27 h 2258"/>
                  <a:gd name="T64" fmla="*/ 299 w 1309"/>
                  <a:gd name="T65" fmla="*/ 3 h 2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309" h="2258">
                    <a:moveTo>
                      <a:pt x="347" y="0"/>
                    </a:moveTo>
                    <a:lnTo>
                      <a:pt x="394" y="3"/>
                    </a:lnTo>
                    <a:lnTo>
                      <a:pt x="438" y="12"/>
                    </a:lnTo>
                    <a:lnTo>
                      <a:pt x="481" y="27"/>
                    </a:lnTo>
                    <a:lnTo>
                      <a:pt x="521" y="47"/>
                    </a:lnTo>
                    <a:lnTo>
                      <a:pt x="558" y="72"/>
                    </a:lnTo>
                    <a:lnTo>
                      <a:pt x="591" y="102"/>
                    </a:lnTo>
                    <a:lnTo>
                      <a:pt x="620" y="135"/>
                    </a:lnTo>
                    <a:lnTo>
                      <a:pt x="645" y="171"/>
                    </a:lnTo>
                    <a:lnTo>
                      <a:pt x="665" y="212"/>
                    </a:lnTo>
                    <a:lnTo>
                      <a:pt x="680" y="255"/>
                    </a:lnTo>
                    <a:lnTo>
                      <a:pt x="689" y="299"/>
                    </a:lnTo>
                    <a:lnTo>
                      <a:pt x="692" y="346"/>
                    </a:lnTo>
                    <a:lnTo>
                      <a:pt x="692" y="858"/>
                    </a:lnTo>
                    <a:lnTo>
                      <a:pt x="1029" y="858"/>
                    </a:lnTo>
                    <a:lnTo>
                      <a:pt x="1070" y="861"/>
                    </a:lnTo>
                    <a:lnTo>
                      <a:pt x="1110" y="870"/>
                    </a:lnTo>
                    <a:lnTo>
                      <a:pt x="1147" y="884"/>
                    </a:lnTo>
                    <a:lnTo>
                      <a:pt x="1181" y="903"/>
                    </a:lnTo>
                    <a:lnTo>
                      <a:pt x="1212" y="927"/>
                    </a:lnTo>
                    <a:lnTo>
                      <a:pt x="1240" y="955"/>
                    </a:lnTo>
                    <a:lnTo>
                      <a:pt x="1263" y="986"/>
                    </a:lnTo>
                    <a:lnTo>
                      <a:pt x="1283" y="1020"/>
                    </a:lnTo>
                    <a:lnTo>
                      <a:pt x="1296" y="1058"/>
                    </a:lnTo>
                    <a:lnTo>
                      <a:pt x="1306" y="1097"/>
                    </a:lnTo>
                    <a:lnTo>
                      <a:pt x="1309" y="1139"/>
                    </a:lnTo>
                    <a:lnTo>
                      <a:pt x="1309" y="2177"/>
                    </a:lnTo>
                    <a:lnTo>
                      <a:pt x="1306" y="2198"/>
                    </a:lnTo>
                    <a:lnTo>
                      <a:pt x="1297" y="2218"/>
                    </a:lnTo>
                    <a:lnTo>
                      <a:pt x="1285" y="2235"/>
                    </a:lnTo>
                    <a:lnTo>
                      <a:pt x="1268" y="2247"/>
                    </a:lnTo>
                    <a:lnTo>
                      <a:pt x="1249" y="2256"/>
                    </a:lnTo>
                    <a:lnTo>
                      <a:pt x="1228" y="2258"/>
                    </a:lnTo>
                    <a:lnTo>
                      <a:pt x="845" y="2258"/>
                    </a:lnTo>
                    <a:lnTo>
                      <a:pt x="823" y="2256"/>
                    </a:lnTo>
                    <a:lnTo>
                      <a:pt x="803" y="2247"/>
                    </a:lnTo>
                    <a:lnTo>
                      <a:pt x="788" y="2235"/>
                    </a:lnTo>
                    <a:lnTo>
                      <a:pt x="774" y="2218"/>
                    </a:lnTo>
                    <a:lnTo>
                      <a:pt x="767" y="2198"/>
                    </a:lnTo>
                    <a:lnTo>
                      <a:pt x="764" y="2177"/>
                    </a:lnTo>
                    <a:lnTo>
                      <a:pt x="764" y="1399"/>
                    </a:lnTo>
                    <a:lnTo>
                      <a:pt x="332" y="1399"/>
                    </a:lnTo>
                    <a:lnTo>
                      <a:pt x="287" y="1397"/>
                    </a:lnTo>
                    <a:lnTo>
                      <a:pt x="244" y="1388"/>
                    </a:lnTo>
                    <a:lnTo>
                      <a:pt x="203" y="1373"/>
                    </a:lnTo>
                    <a:lnTo>
                      <a:pt x="164" y="1354"/>
                    </a:lnTo>
                    <a:lnTo>
                      <a:pt x="129" y="1331"/>
                    </a:lnTo>
                    <a:lnTo>
                      <a:pt x="98" y="1302"/>
                    </a:lnTo>
                    <a:lnTo>
                      <a:pt x="70" y="1270"/>
                    </a:lnTo>
                    <a:lnTo>
                      <a:pt x="46" y="1235"/>
                    </a:lnTo>
                    <a:lnTo>
                      <a:pt x="26" y="1196"/>
                    </a:lnTo>
                    <a:lnTo>
                      <a:pt x="13" y="1156"/>
                    </a:lnTo>
                    <a:lnTo>
                      <a:pt x="3" y="1112"/>
                    </a:lnTo>
                    <a:lnTo>
                      <a:pt x="0" y="1067"/>
                    </a:lnTo>
                    <a:lnTo>
                      <a:pt x="0" y="346"/>
                    </a:lnTo>
                    <a:lnTo>
                      <a:pt x="3" y="299"/>
                    </a:lnTo>
                    <a:lnTo>
                      <a:pt x="13" y="255"/>
                    </a:lnTo>
                    <a:lnTo>
                      <a:pt x="27" y="212"/>
                    </a:lnTo>
                    <a:lnTo>
                      <a:pt x="48" y="171"/>
                    </a:lnTo>
                    <a:lnTo>
                      <a:pt x="73" y="135"/>
                    </a:lnTo>
                    <a:lnTo>
                      <a:pt x="102" y="102"/>
                    </a:lnTo>
                    <a:lnTo>
                      <a:pt x="135" y="72"/>
                    </a:lnTo>
                    <a:lnTo>
                      <a:pt x="172" y="47"/>
                    </a:lnTo>
                    <a:lnTo>
                      <a:pt x="212" y="27"/>
                    </a:lnTo>
                    <a:lnTo>
                      <a:pt x="255" y="12"/>
                    </a:lnTo>
                    <a:lnTo>
                      <a:pt x="299" y="3"/>
                    </a:lnTo>
                    <a:lnTo>
                      <a:pt x="34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800" dirty="0">
                  <a:latin typeface="Bahnschrift" panose="020B0502040204020203" pitchFamily="34" charset="0"/>
                </a:endParaRPr>
              </a:p>
            </p:txBody>
          </p:sp>
          <p:sp>
            <p:nvSpPr>
              <p:cNvPr id="51" name="Freeform 140">
                <a:extLst>
                  <a:ext uri="{FF2B5EF4-FFF2-40B4-BE49-F238E27FC236}">
                    <a16:creationId xmlns:a16="http://schemas.microsoft.com/office/drawing/2014/main" id="{9A277A48-7B47-039A-5B5B-62ABD143FD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91" y="2829"/>
                <a:ext cx="34" cy="68"/>
              </a:xfrm>
              <a:custGeom>
                <a:avLst/>
                <a:gdLst>
                  <a:gd name="T0" fmla="*/ 473 w 579"/>
                  <a:gd name="T1" fmla="*/ 0 h 1156"/>
                  <a:gd name="T2" fmla="*/ 495 w 579"/>
                  <a:gd name="T3" fmla="*/ 1 h 1156"/>
                  <a:gd name="T4" fmla="*/ 517 w 579"/>
                  <a:gd name="T5" fmla="*/ 6 h 1156"/>
                  <a:gd name="T6" fmla="*/ 537 w 579"/>
                  <a:gd name="T7" fmla="*/ 18 h 1156"/>
                  <a:gd name="T8" fmla="*/ 554 w 579"/>
                  <a:gd name="T9" fmla="*/ 32 h 1156"/>
                  <a:gd name="T10" fmla="*/ 566 w 579"/>
                  <a:gd name="T11" fmla="*/ 50 h 1156"/>
                  <a:gd name="T12" fmla="*/ 575 w 579"/>
                  <a:gd name="T13" fmla="*/ 70 h 1156"/>
                  <a:gd name="T14" fmla="*/ 579 w 579"/>
                  <a:gd name="T15" fmla="*/ 91 h 1156"/>
                  <a:gd name="T16" fmla="*/ 578 w 579"/>
                  <a:gd name="T17" fmla="*/ 114 h 1156"/>
                  <a:gd name="T18" fmla="*/ 572 w 579"/>
                  <a:gd name="T19" fmla="*/ 135 h 1156"/>
                  <a:gd name="T20" fmla="*/ 190 w 579"/>
                  <a:gd name="T21" fmla="*/ 1095 h 1156"/>
                  <a:gd name="T22" fmla="*/ 180 w 579"/>
                  <a:gd name="T23" fmla="*/ 1113 h 1156"/>
                  <a:gd name="T24" fmla="*/ 168 w 579"/>
                  <a:gd name="T25" fmla="*/ 1128 h 1156"/>
                  <a:gd name="T26" fmla="*/ 152 w 579"/>
                  <a:gd name="T27" fmla="*/ 1141 h 1156"/>
                  <a:gd name="T28" fmla="*/ 136 w 579"/>
                  <a:gd name="T29" fmla="*/ 1149 h 1156"/>
                  <a:gd name="T30" fmla="*/ 117 w 579"/>
                  <a:gd name="T31" fmla="*/ 1155 h 1156"/>
                  <a:gd name="T32" fmla="*/ 97 w 579"/>
                  <a:gd name="T33" fmla="*/ 1156 h 1156"/>
                  <a:gd name="T34" fmla="*/ 80 w 579"/>
                  <a:gd name="T35" fmla="*/ 1155 h 1156"/>
                  <a:gd name="T36" fmla="*/ 61 w 579"/>
                  <a:gd name="T37" fmla="*/ 1150 h 1156"/>
                  <a:gd name="T38" fmla="*/ 41 w 579"/>
                  <a:gd name="T39" fmla="*/ 1139 h 1156"/>
                  <a:gd name="T40" fmla="*/ 25 w 579"/>
                  <a:gd name="T41" fmla="*/ 1124 h 1156"/>
                  <a:gd name="T42" fmla="*/ 12 w 579"/>
                  <a:gd name="T43" fmla="*/ 1106 h 1156"/>
                  <a:gd name="T44" fmla="*/ 4 w 579"/>
                  <a:gd name="T45" fmla="*/ 1087 h 1156"/>
                  <a:gd name="T46" fmla="*/ 0 w 579"/>
                  <a:gd name="T47" fmla="*/ 1066 h 1156"/>
                  <a:gd name="T48" fmla="*/ 1 w 579"/>
                  <a:gd name="T49" fmla="*/ 1043 h 1156"/>
                  <a:gd name="T50" fmla="*/ 6 w 579"/>
                  <a:gd name="T51" fmla="*/ 1021 h 1156"/>
                  <a:gd name="T52" fmla="*/ 389 w 579"/>
                  <a:gd name="T53" fmla="*/ 62 h 1156"/>
                  <a:gd name="T54" fmla="*/ 399 w 579"/>
                  <a:gd name="T55" fmla="*/ 42 h 1156"/>
                  <a:gd name="T56" fmla="*/ 414 w 579"/>
                  <a:gd name="T57" fmla="*/ 25 h 1156"/>
                  <a:gd name="T58" fmla="*/ 431 w 579"/>
                  <a:gd name="T59" fmla="*/ 13 h 1156"/>
                  <a:gd name="T60" fmla="*/ 452 w 579"/>
                  <a:gd name="T61" fmla="*/ 4 h 1156"/>
                  <a:gd name="T62" fmla="*/ 473 w 579"/>
                  <a:gd name="T63" fmla="*/ 0 h 1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579" h="1156">
                    <a:moveTo>
                      <a:pt x="473" y="0"/>
                    </a:moveTo>
                    <a:lnTo>
                      <a:pt x="495" y="1"/>
                    </a:lnTo>
                    <a:lnTo>
                      <a:pt x="517" y="6"/>
                    </a:lnTo>
                    <a:lnTo>
                      <a:pt x="537" y="18"/>
                    </a:lnTo>
                    <a:lnTo>
                      <a:pt x="554" y="32"/>
                    </a:lnTo>
                    <a:lnTo>
                      <a:pt x="566" y="50"/>
                    </a:lnTo>
                    <a:lnTo>
                      <a:pt x="575" y="70"/>
                    </a:lnTo>
                    <a:lnTo>
                      <a:pt x="579" y="91"/>
                    </a:lnTo>
                    <a:lnTo>
                      <a:pt x="578" y="114"/>
                    </a:lnTo>
                    <a:lnTo>
                      <a:pt x="572" y="135"/>
                    </a:lnTo>
                    <a:lnTo>
                      <a:pt x="190" y="1095"/>
                    </a:lnTo>
                    <a:lnTo>
                      <a:pt x="180" y="1113"/>
                    </a:lnTo>
                    <a:lnTo>
                      <a:pt x="168" y="1128"/>
                    </a:lnTo>
                    <a:lnTo>
                      <a:pt x="152" y="1141"/>
                    </a:lnTo>
                    <a:lnTo>
                      <a:pt x="136" y="1149"/>
                    </a:lnTo>
                    <a:lnTo>
                      <a:pt x="117" y="1155"/>
                    </a:lnTo>
                    <a:lnTo>
                      <a:pt x="97" y="1156"/>
                    </a:lnTo>
                    <a:lnTo>
                      <a:pt x="80" y="1155"/>
                    </a:lnTo>
                    <a:lnTo>
                      <a:pt x="61" y="1150"/>
                    </a:lnTo>
                    <a:lnTo>
                      <a:pt x="41" y="1139"/>
                    </a:lnTo>
                    <a:lnTo>
                      <a:pt x="25" y="1124"/>
                    </a:lnTo>
                    <a:lnTo>
                      <a:pt x="12" y="1106"/>
                    </a:lnTo>
                    <a:lnTo>
                      <a:pt x="4" y="1087"/>
                    </a:lnTo>
                    <a:lnTo>
                      <a:pt x="0" y="1066"/>
                    </a:lnTo>
                    <a:lnTo>
                      <a:pt x="1" y="1043"/>
                    </a:lnTo>
                    <a:lnTo>
                      <a:pt x="6" y="1021"/>
                    </a:lnTo>
                    <a:lnTo>
                      <a:pt x="389" y="62"/>
                    </a:lnTo>
                    <a:lnTo>
                      <a:pt x="399" y="42"/>
                    </a:lnTo>
                    <a:lnTo>
                      <a:pt x="414" y="25"/>
                    </a:lnTo>
                    <a:lnTo>
                      <a:pt x="431" y="13"/>
                    </a:lnTo>
                    <a:lnTo>
                      <a:pt x="452" y="4"/>
                    </a:lnTo>
                    <a:lnTo>
                      <a:pt x="473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800" dirty="0">
                  <a:latin typeface="Bahnschrift" panose="020B0502040204020203" pitchFamily="34" charset="0"/>
                </a:endParaRPr>
              </a:p>
            </p:txBody>
          </p:sp>
          <p:sp>
            <p:nvSpPr>
              <p:cNvPr id="52" name="Freeform 141">
                <a:extLst>
                  <a:ext uri="{FF2B5EF4-FFF2-40B4-BE49-F238E27FC236}">
                    <a16:creationId xmlns:a16="http://schemas.microsoft.com/office/drawing/2014/main" id="{A8B27833-8666-0143-A07B-EECF6963CB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87" y="2874"/>
                <a:ext cx="34" cy="46"/>
              </a:xfrm>
              <a:custGeom>
                <a:avLst/>
                <a:gdLst>
                  <a:gd name="T0" fmla="*/ 481 w 580"/>
                  <a:gd name="T1" fmla="*/ 0 h 773"/>
                  <a:gd name="T2" fmla="*/ 504 w 580"/>
                  <a:gd name="T3" fmla="*/ 3 h 773"/>
                  <a:gd name="T4" fmla="*/ 525 w 580"/>
                  <a:gd name="T5" fmla="*/ 11 h 773"/>
                  <a:gd name="T6" fmla="*/ 543 w 580"/>
                  <a:gd name="T7" fmla="*/ 22 h 773"/>
                  <a:gd name="T8" fmla="*/ 558 w 580"/>
                  <a:gd name="T9" fmla="*/ 38 h 773"/>
                  <a:gd name="T10" fmla="*/ 570 w 580"/>
                  <a:gd name="T11" fmla="*/ 55 h 773"/>
                  <a:gd name="T12" fmla="*/ 577 w 580"/>
                  <a:gd name="T13" fmla="*/ 76 h 773"/>
                  <a:gd name="T14" fmla="*/ 580 w 580"/>
                  <a:gd name="T15" fmla="*/ 99 h 773"/>
                  <a:gd name="T16" fmla="*/ 580 w 580"/>
                  <a:gd name="T17" fmla="*/ 674 h 773"/>
                  <a:gd name="T18" fmla="*/ 577 w 580"/>
                  <a:gd name="T19" fmla="*/ 697 h 773"/>
                  <a:gd name="T20" fmla="*/ 570 w 580"/>
                  <a:gd name="T21" fmla="*/ 718 h 773"/>
                  <a:gd name="T22" fmla="*/ 558 w 580"/>
                  <a:gd name="T23" fmla="*/ 737 h 773"/>
                  <a:gd name="T24" fmla="*/ 543 w 580"/>
                  <a:gd name="T25" fmla="*/ 751 h 773"/>
                  <a:gd name="T26" fmla="*/ 525 w 580"/>
                  <a:gd name="T27" fmla="*/ 764 h 773"/>
                  <a:gd name="T28" fmla="*/ 504 w 580"/>
                  <a:gd name="T29" fmla="*/ 771 h 773"/>
                  <a:gd name="T30" fmla="*/ 481 w 580"/>
                  <a:gd name="T31" fmla="*/ 773 h 773"/>
                  <a:gd name="T32" fmla="*/ 98 w 580"/>
                  <a:gd name="T33" fmla="*/ 773 h 773"/>
                  <a:gd name="T34" fmla="*/ 76 w 580"/>
                  <a:gd name="T35" fmla="*/ 771 h 773"/>
                  <a:gd name="T36" fmla="*/ 55 w 580"/>
                  <a:gd name="T37" fmla="*/ 764 h 773"/>
                  <a:gd name="T38" fmla="*/ 37 w 580"/>
                  <a:gd name="T39" fmla="*/ 751 h 773"/>
                  <a:gd name="T40" fmla="*/ 22 w 580"/>
                  <a:gd name="T41" fmla="*/ 737 h 773"/>
                  <a:gd name="T42" fmla="*/ 10 w 580"/>
                  <a:gd name="T43" fmla="*/ 718 h 773"/>
                  <a:gd name="T44" fmla="*/ 3 w 580"/>
                  <a:gd name="T45" fmla="*/ 697 h 773"/>
                  <a:gd name="T46" fmla="*/ 0 w 580"/>
                  <a:gd name="T47" fmla="*/ 674 h 773"/>
                  <a:gd name="T48" fmla="*/ 3 w 580"/>
                  <a:gd name="T49" fmla="*/ 652 h 773"/>
                  <a:gd name="T50" fmla="*/ 10 w 580"/>
                  <a:gd name="T51" fmla="*/ 631 h 773"/>
                  <a:gd name="T52" fmla="*/ 22 w 580"/>
                  <a:gd name="T53" fmla="*/ 613 h 773"/>
                  <a:gd name="T54" fmla="*/ 37 w 580"/>
                  <a:gd name="T55" fmla="*/ 597 h 773"/>
                  <a:gd name="T56" fmla="*/ 55 w 580"/>
                  <a:gd name="T57" fmla="*/ 586 h 773"/>
                  <a:gd name="T58" fmla="*/ 76 w 580"/>
                  <a:gd name="T59" fmla="*/ 579 h 773"/>
                  <a:gd name="T60" fmla="*/ 98 w 580"/>
                  <a:gd name="T61" fmla="*/ 576 h 773"/>
                  <a:gd name="T62" fmla="*/ 383 w 580"/>
                  <a:gd name="T63" fmla="*/ 576 h 773"/>
                  <a:gd name="T64" fmla="*/ 383 w 580"/>
                  <a:gd name="T65" fmla="*/ 99 h 773"/>
                  <a:gd name="T66" fmla="*/ 385 w 580"/>
                  <a:gd name="T67" fmla="*/ 76 h 773"/>
                  <a:gd name="T68" fmla="*/ 393 w 580"/>
                  <a:gd name="T69" fmla="*/ 55 h 773"/>
                  <a:gd name="T70" fmla="*/ 405 w 580"/>
                  <a:gd name="T71" fmla="*/ 38 h 773"/>
                  <a:gd name="T72" fmla="*/ 420 w 580"/>
                  <a:gd name="T73" fmla="*/ 22 h 773"/>
                  <a:gd name="T74" fmla="*/ 438 w 580"/>
                  <a:gd name="T75" fmla="*/ 11 h 773"/>
                  <a:gd name="T76" fmla="*/ 458 w 580"/>
                  <a:gd name="T77" fmla="*/ 3 h 773"/>
                  <a:gd name="T78" fmla="*/ 481 w 580"/>
                  <a:gd name="T79" fmla="*/ 0 h 7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580" h="773">
                    <a:moveTo>
                      <a:pt x="481" y="0"/>
                    </a:moveTo>
                    <a:lnTo>
                      <a:pt x="504" y="3"/>
                    </a:lnTo>
                    <a:lnTo>
                      <a:pt x="525" y="11"/>
                    </a:lnTo>
                    <a:lnTo>
                      <a:pt x="543" y="22"/>
                    </a:lnTo>
                    <a:lnTo>
                      <a:pt x="558" y="38"/>
                    </a:lnTo>
                    <a:lnTo>
                      <a:pt x="570" y="55"/>
                    </a:lnTo>
                    <a:lnTo>
                      <a:pt x="577" y="76"/>
                    </a:lnTo>
                    <a:lnTo>
                      <a:pt x="580" y="99"/>
                    </a:lnTo>
                    <a:lnTo>
                      <a:pt x="580" y="674"/>
                    </a:lnTo>
                    <a:lnTo>
                      <a:pt x="577" y="697"/>
                    </a:lnTo>
                    <a:lnTo>
                      <a:pt x="570" y="718"/>
                    </a:lnTo>
                    <a:lnTo>
                      <a:pt x="558" y="737"/>
                    </a:lnTo>
                    <a:lnTo>
                      <a:pt x="543" y="751"/>
                    </a:lnTo>
                    <a:lnTo>
                      <a:pt x="525" y="764"/>
                    </a:lnTo>
                    <a:lnTo>
                      <a:pt x="504" y="771"/>
                    </a:lnTo>
                    <a:lnTo>
                      <a:pt x="481" y="773"/>
                    </a:lnTo>
                    <a:lnTo>
                      <a:pt x="98" y="773"/>
                    </a:lnTo>
                    <a:lnTo>
                      <a:pt x="76" y="771"/>
                    </a:lnTo>
                    <a:lnTo>
                      <a:pt x="55" y="764"/>
                    </a:lnTo>
                    <a:lnTo>
                      <a:pt x="37" y="751"/>
                    </a:lnTo>
                    <a:lnTo>
                      <a:pt x="22" y="737"/>
                    </a:lnTo>
                    <a:lnTo>
                      <a:pt x="10" y="718"/>
                    </a:lnTo>
                    <a:lnTo>
                      <a:pt x="3" y="697"/>
                    </a:lnTo>
                    <a:lnTo>
                      <a:pt x="0" y="674"/>
                    </a:lnTo>
                    <a:lnTo>
                      <a:pt x="3" y="652"/>
                    </a:lnTo>
                    <a:lnTo>
                      <a:pt x="10" y="631"/>
                    </a:lnTo>
                    <a:lnTo>
                      <a:pt x="22" y="613"/>
                    </a:lnTo>
                    <a:lnTo>
                      <a:pt x="37" y="597"/>
                    </a:lnTo>
                    <a:lnTo>
                      <a:pt x="55" y="586"/>
                    </a:lnTo>
                    <a:lnTo>
                      <a:pt x="76" y="579"/>
                    </a:lnTo>
                    <a:lnTo>
                      <a:pt x="98" y="576"/>
                    </a:lnTo>
                    <a:lnTo>
                      <a:pt x="383" y="576"/>
                    </a:lnTo>
                    <a:lnTo>
                      <a:pt x="383" y="99"/>
                    </a:lnTo>
                    <a:lnTo>
                      <a:pt x="385" y="76"/>
                    </a:lnTo>
                    <a:lnTo>
                      <a:pt x="393" y="55"/>
                    </a:lnTo>
                    <a:lnTo>
                      <a:pt x="405" y="38"/>
                    </a:lnTo>
                    <a:lnTo>
                      <a:pt x="420" y="22"/>
                    </a:lnTo>
                    <a:lnTo>
                      <a:pt x="438" y="11"/>
                    </a:lnTo>
                    <a:lnTo>
                      <a:pt x="458" y="3"/>
                    </a:lnTo>
                    <a:lnTo>
                      <a:pt x="481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800" dirty="0">
                  <a:latin typeface="Bahnschrift" panose="020B0502040204020203" pitchFamily="34" charset="0"/>
                </a:endParaRPr>
              </a:p>
            </p:txBody>
          </p:sp>
          <p:sp>
            <p:nvSpPr>
              <p:cNvPr id="53" name="Freeform 142">
                <a:extLst>
                  <a:ext uri="{FF2B5EF4-FFF2-40B4-BE49-F238E27FC236}">
                    <a16:creationId xmlns:a16="http://schemas.microsoft.com/office/drawing/2014/main" id="{B44137D5-25AF-4BB6-1B9B-42632238C8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3" y="2963"/>
                <a:ext cx="11" cy="67"/>
              </a:xfrm>
              <a:custGeom>
                <a:avLst/>
                <a:gdLst>
                  <a:gd name="T0" fmla="*/ 0 w 197"/>
                  <a:gd name="T1" fmla="*/ 0 h 1137"/>
                  <a:gd name="T2" fmla="*/ 197 w 197"/>
                  <a:gd name="T3" fmla="*/ 0 h 1137"/>
                  <a:gd name="T4" fmla="*/ 197 w 197"/>
                  <a:gd name="T5" fmla="*/ 1039 h 1137"/>
                  <a:gd name="T6" fmla="*/ 195 w 197"/>
                  <a:gd name="T7" fmla="*/ 1061 h 1137"/>
                  <a:gd name="T8" fmla="*/ 186 w 197"/>
                  <a:gd name="T9" fmla="*/ 1082 h 1137"/>
                  <a:gd name="T10" fmla="*/ 175 w 197"/>
                  <a:gd name="T11" fmla="*/ 1101 h 1137"/>
                  <a:gd name="T12" fmla="*/ 160 w 197"/>
                  <a:gd name="T13" fmla="*/ 1116 h 1137"/>
                  <a:gd name="T14" fmla="*/ 142 w 197"/>
                  <a:gd name="T15" fmla="*/ 1128 h 1137"/>
                  <a:gd name="T16" fmla="*/ 121 w 197"/>
                  <a:gd name="T17" fmla="*/ 1135 h 1137"/>
                  <a:gd name="T18" fmla="*/ 98 w 197"/>
                  <a:gd name="T19" fmla="*/ 1137 h 1137"/>
                  <a:gd name="T20" fmla="*/ 75 w 197"/>
                  <a:gd name="T21" fmla="*/ 1135 h 1137"/>
                  <a:gd name="T22" fmla="*/ 55 w 197"/>
                  <a:gd name="T23" fmla="*/ 1128 h 1137"/>
                  <a:gd name="T24" fmla="*/ 37 w 197"/>
                  <a:gd name="T25" fmla="*/ 1116 h 1137"/>
                  <a:gd name="T26" fmla="*/ 21 w 197"/>
                  <a:gd name="T27" fmla="*/ 1101 h 1137"/>
                  <a:gd name="T28" fmla="*/ 10 w 197"/>
                  <a:gd name="T29" fmla="*/ 1082 h 1137"/>
                  <a:gd name="T30" fmla="*/ 3 w 197"/>
                  <a:gd name="T31" fmla="*/ 1061 h 1137"/>
                  <a:gd name="T32" fmla="*/ 0 w 197"/>
                  <a:gd name="T33" fmla="*/ 1039 h 1137"/>
                  <a:gd name="T34" fmla="*/ 0 w 197"/>
                  <a:gd name="T35" fmla="*/ 0 h 1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97" h="1137">
                    <a:moveTo>
                      <a:pt x="0" y="0"/>
                    </a:moveTo>
                    <a:lnTo>
                      <a:pt x="197" y="0"/>
                    </a:lnTo>
                    <a:lnTo>
                      <a:pt x="197" y="1039"/>
                    </a:lnTo>
                    <a:lnTo>
                      <a:pt x="195" y="1061"/>
                    </a:lnTo>
                    <a:lnTo>
                      <a:pt x="186" y="1082"/>
                    </a:lnTo>
                    <a:lnTo>
                      <a:pt x="175" y="1101"/>
                    </a:lnTo>
                    <a:lnTo>
                      <a:pt x="160" y="1116"/>
                    </a:lnTo>
                    <a:lnTo>
                      <a:pt x="142" y="1128"/>
                    </a:lnTo>
                    <a:lnTo>
                      <a:pt x="121" y="1135"/>
                    </a:lnTo>
                    <a:lnTo>
                      <a:pt x="98" y="1137"/>
                    </a:lnTo>
                    <a:lnTo>
                      <a:pt x="75" y="1135"/>
                    </a:lnTo>
                    <a:lnTo>
                      <a:pt x="55" y="1128"/>
                    </a:lnTo>
                    <a:lnTo>
                      <a:pt x="37" y="1116"/>
                    </a:lnTo>
                    <a:lnTo>
                      <a:pt x="21" y="1101"/>
                    </a:lnTo>
                    <a:lnTo>
                      <a:pt x="10" y="1082"/>
                    </a:lnTo>
                    <a:lnTo>
                      <a:pt x="3" y="1061"/>
                    </a:lnTo>
                    <a:lnTo>
                      <a:pt x="0" y="1039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800" dirty="0">
                  <a:latin typeface="Bahnschrift" panose="020B0502040204020203" pitchFamily="34" charset="0"/>
                </a:endParaRPr>
              </a:p>
            </p:txBody>
          </p:sp>
          <p:sp>
            <p:nvSpPr>
              <p:cNvPr id="54" name="Freeform 143">
                <a:extLst>
                  <a:ext uri="{FF2B5EF4-FFF2-40B4-BE49-F238E27FC236}">
                    <a16:creationId xmlns:a16="http://schemas.microsoft.com/office/drawing/2014/main" id="{A255B41B-FD1B-17F9-4B6C-AFF1B6A65F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64" y="2929"/>
                <a:ext cx="90" cy="23"/>
              </a:xfrm>
              <a:custGeom>
                <a:avLst/>
                <a:gdLst>
                  <a:gd name="T0" fmla="*/ 99 w 1537"/>
                  <a:gd name="T1" fmla="*/ 0 h 397"/>
                  <a:gd name="T2" fmla="*/ 1438 w 1537"/>
                  <a:gd name="T3" fmla="*/ 0 h 397"/>
                  <a:gd name="T4" fmla="*/ 1461 w 1537"/>
                  <a:gd name="T5" fmla="*/ 2 h 397"/>
                  <a:gd name="T6" fmla="*/ 1482 w 1537"/>
                  <a:gd name="T7" fmla="*/ 9 h 397"/>
                  <a:gd name="T8" fmla="*/ 1500 w 1537"/>
                  <a:gd name="T9" fmla="*/ 21 h 397"/>
                  <a:gd name="T10" fmla="*/ 1515 w 1537"/>
                  <a:gd name="T11" fmla="*/ 37 h 397"/>
                  <a:gd name="T12" fmla="*/ 1526 w 1537"/>
                  <a:gd name="T13" fmla="*/ 55 h 397"/>
                  <a:gd name="T14" fmla="*/ 1535 w 1537"/>
                  <a:gd name="T15" fmla="*/ 76 h 397"/>
                  <a:gd name="T16" fmla="*/ 1537 w 1537"/>
                  <a:gd name="T17" fmla="*/ 99 h 397"/>
                  <a:gd name="T18" fmla="*/ 1537 w 1537"/>
                  <a:gd name="T19" fmla="*/ 397 h 397"/>
                  <a:gd name="T20" fmla="*/ 0 w 1537"/>
                  <a:gd name="T21" fmla="*/ 397 h 397"/>
                  <a:gd name="T22" fmla="*/ 0 w 1537"/>
                  <a:gd name="T23" fmla="*/ 99 h 397"/>
                  <a:gd name="T24" fmla="*/ 3 w 1537"/>
                  <a:gd name="T25" fmla="*/ 76 h 397"/>
                  <a:gd name="T26" fmla="*/ 10 w 1537"/>
                  <a:gd name="T27" fmla="*/ 55 h 397"/>
                  <a:gd name="T28" fmla="*/ 22 w 1537"/>
                  <a:gd name="T29" fmla="*/ 37 h 397"/>
                  <a:gd name="T30" fmla="*/ 37 w 1537"/>
                  <a:gd name="T31" fmla="*/ 21 h 397"/>
                  <a:gd name="T32" fmla="*/ 56 w 1537"/>
                  <a:gd name="T33" fmla="*/ 9 h 397"/>
                  <a:gd name="T34" fmla="*/ 77 w 1537"/>
                  <a:gd name="T35" fmla="*/ 2 h 397"/>
                  <a:gd name="T36" fmla="*/ 99 w 1537"/>
                  <a:gd name="T37" fmla="*/ 0 h 3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537" h="397">
                    <a:moveTo>
                      <a:pt x="99" y="0"/>
                    </a:moveTo>
                    <a:lnTo>
                      <a:pt x="1438" y="0"/>
                    </a:lnTo>
                    <a:lnTo>
                      <a:pt x="1461" y="2"/>
                    </a:lnTo>
                    <a:lnTo>
                      <a:pt x="1482" y="9"/>
                    </a:lnTo>
                    <a:lnTo>
                      <a:pt x="1500" y="21"/>
                    </a:lnTo>
                    <a:lnTo>
                      <a:pt x="1515" y="37"/>
                    </a:lnTo>
                    <a:lnTo>
                      <a:pt x="1526" y="55"/>
                    </a:lnTo>
                    <a:lnTo>
                      <a:pt x="1535" y="76"/>
                    </a:lnTo>
                    <a:lnTo>
                      <a:pt x="1537" y="99"/>
                    </a:lnTo>
                    <a:lnTo>
                      <a:pt x="1537" y="397"/>
                    </a:lnTo>
                    <a:lnTo>
                      <a:pt x="0" y="397"/>
                    </a:lnTo>
                    <a:lnTo>
                      <a:pt x="0" y="99"/>
                    </a:lnTo>
                    <a:lnTo>
                      <a:pt x="3" y="76"/>
                    </a:lnTo>
                    <a:lnTo>
                      <a:pt x="10" y="55"/>
                    </a:lnTo>
                    <a:lnTo>
                      <a:pt x="22" y="37"/>
                    </a:lnTo>
                    <a:lnTo>
                      <a:pt x="37" y="21"/>
                    </a:lnTo>
                    <a:lnTo>
                      <a:pt x="56" y="9"/>
                    </a:lnTo>
                    <a:lnTo>
                      <a:pt x="77" y="2"/>
                    </a:lnTo>
                    <a:lnTo>
                      <a:pt x="9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800" dirty="0">
                  <a:latin typeface="Bahnschrift" panose="020B0502040204020203" pitchFamily="34" charset="0"/>
                </a:endParaRPr>
              </a:p>
            </p:txBody>
          </p:sp>
          <p:sp>
            <p:nvSpPr>
              <p:cNvPr id="55" name="Freeform 144">
                <a:extLst>
                  <a:ext uri="{FF2B5EF4-FFF2-40B4-BE49-F238E27FC236}">
                    <a16:creationId xmlns:a16="http://schemas.microsoft.com/office/drawing/2014/main" id="{628A9B57-3E3C-61FF-FC7E-391E19CB08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64" y="2963"/>
                <a:ext cx="12" cy="67"/>
              </a:xfrm>
              <a:custGeom>
                <a:avLst/>
                <a:gdLst>
                  <a:gd name="T0" fmla="*/ 0 w 197"/>
                  <a:gd name="T1" fmla="*/ 0 h 1137"/>
                  <a:gd name="T2" fmla="*/ 197 w 197"/>
                  <a:gd name="T3" fmla="*/ 0 h 1137"/>
                  <a:gd name="T4" fmla="*/ 197 w 197"/>
                  <a:gd name="T5" fmla="*/ 1039 h 1137"/>
                  <a:gd name="T6" fmla="*/ 195 w 197"/>
                  <a:gd name="T7" fmla="*/ 1061 h 1137"/>
                  <a:gd name="T8" fmla="*/ 188 w 197"/>
                  <a:gd name="T9" fmla="*/ 1082 h 1137"/>
                  <a:gd name="T10" fmla="*/ 176 w 197"/>
                  <a:gd name="T11" fmla="*/ 1101 h 1137"/>
                  <a:gd name="T12" fmla="*/ 161 w 197"/>
                  <a:gd name="T13" fmla="*/ 1116 h 1137"/>
                  <a:gd name="T14" fmla="*/ 142 w 197"/>
                  <a:gd name="T15" fmla="*/ 1128 h 1137"/>
                  <a:gd name="T16" fmla="*/ 121 w 197"/>
                  <a:gd name="T17" fmla="*/ 1135 h 1137"/>
                  <a:gd name="T18" fmla="*/ 99 w 197"/>
                  <a:gd name="T19" fmla="*/ 1137 h 1137"/>
                  <a:gd name="T20" fmla="*/ 77 w 197"/>
                  <a:gd name="T21" fmla="*/ 1135 h 1137"/>
                  <a:gd name="T22" fmla="*/ 56 w 197"/>
                  <a:gd name="T23" fmla="*/ 1128 h 1137"/>
                  <a:gd name="T24" fmla="*/ 37 w 197"/>
                  <a:gd name="T25" fmla="*/ 1116 h 1137"/>
                  <a:gd name="T26" fmla="*/ 22 w 197"/>
                  <a:gd name="T27" fmla="*/ 1101 h 1137"/>
                  <a:gd name="T28" fmla="*/ 10 w 197"/>
                  <a:gd name="T29" fmla="*/ 1082 h 1137"/>
                  <a:gd name="T30" fmla="*/ 3 w 197"/>
                  <a:gd name="T31" fmla="*/ 1061 h 1137"/>
                  <a:gd name="T32" fmla="*/ 0 w 197"/>
                  <a:gd name="T33" fmla="*/ 1039 h 1137"/>
                  <a:gd name="T34" fmla="*/ 0 w 197"/>
                  <a:gd name="T35" fmla="*/ 0 h 1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97" h="1137">
                    <a:moveTo>
                      <a:pt x="0" y="0"/>
                    </a:moveTo>
                    <a:lnTo>
                      <a:pt x="197" y="0"/>
                    </a:lnTo>
                    <a:lnTo>
                      <a:pt x="197" y="1039"/>
                    </a:lnTo>
                    <a:lnTo>
                      <a:pt x="195" y="1061"/>
                    </a:lnTo>
                    <a:lnTo>
                      <a:pt x="188" y="1082"/>
                    </a:lnTo>
                    <a:lnTo>
                      <a:pt x="176" y="1101"/>
                    </a:lnTo>
                    <a:lnTo>
                      <a:pt x="161" y="1116"/>
                    </a:lnTo>
                    <a:lnTo>
                      <a:pt x="142" y="1128"/>
                    </a:lnTo>
                    <a:lnTo>
                      <a:pt x="121" y="1135"/>
                    </a:lnTo>
                    <a:lnTo>
                      <a:pt x="99" y="1137"/>
                    </a:lnTo>
                    <a:lnTo>
                      <a:pt x="77" y="1135"/>
                    </a:lnTo>
                    <a:lnTo>
                      <a:pt x="56" y="1128"/>
                    </a:lnTo>
                    <a:lnTo>
                      <a:pt x="37" y="1116"/>
                    </a:lnTo>
                    <a:lnTo>
                      <a:pt x="22" y="1101"/>
                    </a:lnTo>
                    <a:lnTo>
                      <a:pt x="10" y="1082"/>
                    </a:lnTo>
                    <a:lnTo>
                      <a:pt x="3" y="1061"/>
                    </a:lnTo>
                    <a:lnTo>
                      <a:pt x="0" y="1039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800" dirty="0">
                  <a:latin typeface="Bahnschrift" panose="020B0502040204020203" pitchFamily="34" charset="0"/>
                </a:endParaRPr>
              </a:p>
            </p:txBody>
          </p:sp>
        </p:grpSp>
      </p:grpSp>
      <p:grpSp>
        <p:nvGrpSpPr>
          <p:cNvPr id="56" name="Группа 55">
            <a:extLst>
              <a:ext uri="{FF2B5EF4-FFF2-40B4-BE49-F238E27FC236}">
                <a16:creationId xmlns:a16="http://schemas.microsoft.com/office/drawing/2014/main" id="{04E36881-2268-5D04-435F-A9D04CBE7FF6}"/>
              </a:ext>
            </a:extLst>
          </p:cNvPr>
          <p:cNvGrpSpPr/>
          <p:nvPr/>
        </p:nvGrpSpPr>
        <p:grpSpPr>
          <a:xfrm>
            <a:off x="6316581" y="4649529"/>
            <a:ext cx="842984" cy="772897"/>
            <a:chOff x="3222402" y="2405820"/>
            <a:chExt cx="439046" cy="421699"/>
          </a:xfrm>
        </p:grpSpPr>
        <p:sp>
          <p:nvSpPr>
            <p:cNvPr id="57" name="Прямоугольник: скругленные углы 87">
              <a:extLst>
                <a:ext uri="{FF2B5EF4-FFF2-40B4-BE49-F238E27FC236}">
                  <a16:creationId xmlns:a16="http://schemas.microsoft.com/office/drawing/2014/main" id="{B8008435-99DF-8ABD-111C-F1446C9AC7E9}"/>
                </a:ext>
              </a:extLst>
            </p:cNvPr>
            <p:cNvSpPr/>
            <p:nvPr/>
          </p:nvSpPr>
          <p:spPr>
            <a:xfrm>
              <a:off x="3222402" y="2405820"/>
              <a:ext cx="439046" cy="421699"/>
            </a:xfrm>
            <a:prstGeom prst="roundRect">
              <a:avLst/>
            </a:prstGeom>
            <a:gradFill flip="none" rotWithShape="1">
              <a:gsLst>
                <a:gs pos="0">
                  <a:srgbClr val="00B0F0">
                    <a:shade val="30000"/>
                    <a:satMod val="115000"/>
                  </a:srgbClr>
                </a:gs>
                <a:gs pos="50000">
                  <a:srgbClr val="00B0F0">
                    <a:shade val="67500"/>
                    <a:satMod val="115000"/>
                  </a:srgbClr>
                </a:gs>
                <a:gs pos="100000">
                  <a:srgbClr val="00B0F0">
                    <a:shade val="100000"/>
                    <a:satMod val="115000"/>
                  </a:srgbClr>
                </a:gs>
              </a:gsLst>
              <a:lin ang="18900000" scaled="1"/>
              <a:tileRect/>
            </a:gradFill>
            <a:ln>
              <a:solidFill>
                <a:schemeClr val="bg1"/>
              </a:solidFill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800">
                <a:latin typeface="Bahnschrift" panose="020B0502040204020203" pitchFamily="34" charset="0"/>
              </a:endParaRPr>
            </a:p>
          </p:txBody>
        </p:sp>
        <p:grpSp>
          <p:nvGrpSpPr>
            <p:cNvPr id="58" name="Group 575">
              <a:extLst>
                <a:ext uri="{FF2B5EF4-FFF2-40B4-BE49-F238E27FC236}">
                  <a16:creationId xmlns:a16="http://schemas.microsoft.com/office/drawing/2014/main" id="{1831D489-CDCA-76C1-3147-F400B57DE8FF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305686" y="2446678"/>
              <a:ext cx="261000" cy="288712"/>
              <a:chOff x="-63" y="1666"/>
              <a:chExt cx="1846" cy="2042"/>
            </a:xfrm>
            <a:solidFill>
              <a:schemeClr val="bg1"/>
            </a:solidFill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grpSpPr>
          <p:sp>
            <p:nvSpPr>
              <p:cNvPr id="59" name="Freeform 577">
                <a:extLst>
                  <a:ext uri="{FF2B5EF4-FFF2-40B4-BE49-F238E27FC236}">
                    <a16:creationId xmlns:a16="http://schemas.microsoft.com/office/drawing/2014/main" id="{024E70B9-58E2-A61F-7F86-832D7B81C8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63" y="1666"/>
                <a:ext cx="205" cy="2042"/>
              </a:xfrm>
              <a:custGeom>
                <a:avLst/>
                <a:gdLst>
                  <a:gd name="T0" fmla="*/ 205 w 410"/>
                  <a:gd name="T1" fmla="*/ 0 h 4083"/>
                  <a:gd name="T2" fmla="*/ 242 w 410"/>
                  <a:gd name="T3" fmla="*/ 2 h 4083"/>
                  <a:gd name="T4" fmla="*/ 276 w 410"/>
                  <a:gd name="T5" fmla="*/ 12 h 4083"/>
                  <a:gd name="T6" fmla="*/ 308 w 410"/>
                  <a:gd name="T7" fmla="*/ 27 h 4083"/>
                  <a:gd name="T8" fmla="*/ 337 w 410"/>
                  <a:gd name="T9" fmla="*/ 48 h 4083"/>
                  <a:gd name="T10" fmla="*/ 362 w 410"/>
                  <a:gd name="T11" fmla="*/ 72 h 4083"/>
                  <a:gd name="T12" fmla="*/ 382 w 410"/>
                  <a:gd name="T13" fmla="*/ 102 h 4083"/>
                  <a:gd name="T14" fmla="*/ 398 w 410"/>
                  <a:gd name="T15" fmla="*/ 133 h 4083"/>
                  <a:gd name="T16" fmla="*/ 406 w 410"/>
                  <a:gd name="T17" fmla="*/ 168 h 4083"/>
                  <a:gd name="T18" fmla="*/ 410 w 410"/>
                  <a:gd name="T19" fmla="*/ 205 h 4083"/>
                  <a:gd name="T20" fmla="*/ 410 w 410"/>
                  <a:gd name="T21" fmla="*/ 3878 h 4083"/>
                  <a:gd name="T22" fmla="*/ 406 w 410"/>
                  <a:gd name="T23" fmla="*/ 3914 h 4083"/>
                  <a:gd name="T24" fmla="*/ 398 w 410"/>
                  <a:gd name="T25" fmla="*/ 3949 h 4083"/>
                  <a:gd name="T26" fmla="*/ 382 w 410"/>
                  <a:gd name="T27" fmla="*/ 3981 h 4083"/>
                  <a:gd name="T28" fmla="*/ 362 w 410"/>
                  <a:gd name="T29" fmla="*/ 4010 h 4083"/>
                  <a:gd name="T30" fmla="*/ 337 w 410"/>
                  <a:gd name="T31" fmla="*/ 4035 h 4083"/>
                  <a:gd name="T32" fmla="*/ 308 w 410"/>
                  <a:gd name="T33" fmla="*/ 4054 h 4083"/>
                  <a:gd name="T34" fmla="*/ 276 w 410"/>
                  <a:gd name="T35" fmla="*/ 4069 h 4083"/>
                  <a:gd name="T36" fmla="*/ 242 w 410"/>
                  <a:gd name="T37" fmla="*/ 4079 h 4083"/>
                  <a:gd name="T38" fmla="*/ 205 w 410"/>
                  <a:gd name="T39" fmla="*/ 4083 h 4083"/>
                  <a:gd name="T40" fmla="*/ 168 w 410"/>
                  <a:gd name="T41" fmla="*/ 4079 h 4083"/>
                  <a:gd name="T42" fmla="*/ 133 w 410"/>
                  <a:gd name="T43" fmla="*/ 4069 h 4083"/>
                  <a:gd name="T44" fmla="*/ 102 w 410"/>
                  <a:gd name="T45" fmla="*/ 4054 h 4083"/>
                  <a:gd name="T46" fmla="*/ 73 w 410"/>
                  <a:gd name="T47" fmla="*/ 4035 h 4083"/>
                  <a:gd name="T48" fmla="*/ 48 w 410"/>
                  <a:gd name="T49" fmla="*/ 4010 h 4083"/>
                  <a:gd name="T50" fmla="*/ 27 w 410"/>
                  <a:gd name="T51" fmla="*/ 3981 h 4083"/>
                  <a:gd name="T52" fmla="*/ 12 w 410"/>
                  <a:gd name="T53" fmla="*/ 3949 h 4083"/>
                  <a:gd name="T54" fmla="*/ 4 w 410"/>
                  <a:gd name="T55" fmla="*/ 3914 h 4083"/>
                  <a:gd name="T56" fmla="*/ 0 w 410"/>
                  <a:gd name="T57" fmla="*/ 3878 h 4083"/>
                  <a:gd name="T58" fmla="*/ 0 w 410"/>
                  <a:gd name="T59" fmla="*/ 2043 h 4083"/>
                  <a:gd name="T60" fmla="*/ 0 w 410"/>
                  <a:gd name="T61" fmla="*/ 205 h 4083"/>
                  <a:gd name="T62" fmla="*/ 4 w 410"/>
                  <a:gd name="T63" fmla="*/ 168 h 4083"/>
                  <a:gd name="T64" fmla="*/ 12 w 410"/>
                  <a:gd name="T65" fmla="*/ 133 h 4083"/>
                  <a:gd name="T66" fmla="*/ 27 w 410"/>
                  <a:gd name="T67" fmla="*/ 102 h 4083"/>
                  <a:gd name="T68" fmla="*/ 48 w 410"/>
                  <a:gd name="T69" fmla="*/ 72 h 4083"/>
                  <a:gd name="T70" fmla="*/ 73 w 410"/>
                  <a:gd name="T71" fmla="*/ 48 h 4083"/>
                  <a:gd name="T72" fmla="*/ 102 w 410"/>
                  <a:gd name="T73" fmla="*/ 27 h 4083"/>
                  <a:gd name="T74" fmla="*/ 133 w 410"/>
                  <a:gd name="T75" fmla="*/ 12 h 4083"/>
                  <a:gd name="T76" fmla="*/ 168 w 410"/>
                  <a:gd name="T77" fmla="*/ 2 h 4083"/>
                  <a:gd name="T78" fmla="*/ 205 w 410"/>
                  <a:gd name="T79" fmla="*/ 0 h 40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410" h="4083">
                    <a:moveTo>
                      <a:pt x="205" y="0"/>
                    </a:moveTo>
                    <a:lnTo>
                      <a:pt x="242" y="2"/>
                    </a:lnTo>
                    <a:lnTo>
                      <a:pt x="276" y="12"/>
                    </a:lnTo>
                    <a:lnTo>
                      <a:pt x="308" y="27"/>
                    </a:lnTo>
                    <a:lnTo>
                      <a:pt x="337" y="48"/>
                    </a:lnTo>
                    <a:lnTo>
                      <a:pt x="362" y="72"/>
                    </a:lnTo>
                    <a:lnTo>
                      <a:pt x="382" y="102"/>
                    </a:lnTo>
                    <a:lnTo>
                      <a:pt x="398" y="133"/>
                    </a:lnTo>
                    <a:lnTo>
                      <a:pt x="406" y="168"/>
                    </a:lnTo>
                    <a:lnTo>
                      <a:pt x="410" y="205"/>
                    </a:lnTo>
                    <a:lnTo>
                      <a:pt x="410" y="3878"/>
                    </a:lnTo>
                    <a:lnTo>
                      <a:pt x="406" y="3914"/>
                    </a:lnTo>
                    <a:lnTo>
                      <a:pt x="398" y="3949"/>
                    </a:lnTo>
                    <a:lnTo>
                      <a:pt x="382" y="3981"/>
                    </a:lnTo>
                    <a:lnTo>
                      <a:pt x="362" y="4010"/>
                    </a:lnTo>
                    <a:lnTo>
                      <a:pt x="337" y="4035"/>
                    </a:lnTo>
                    <a:lnTo>
                      <a:pt x="308" y="4054"/>
                    </a:lnTo>
                    <a:lnTo>
                      <a:pt x="276" y="4069"/>
                    </a:lnTo>
                    <a:lnTo>
                      <a:pt x="242" y="4079"/>
                    </a:lnTo>
                    <a:lnTo>
                      <a:pt x="205" y="4083"/>
                    </a:lnTo>
                    <a:lnTo>
                      <a:pt x="168" y="4079"/>
                    </a:lnTo>
                    <a:lnTo>
                      <a:pt x="133" y="4069"/>
                    </a:lnTo>
                    <a:lnTo>
                      <a:pt x="102" y="4054"/>
                    </a:lnTo>
                    <a:lnTo>
                      <a:pt x="73" y="4035"/>
                    </a:lnTo>
                    <a:lnTo>
                      <a:pt x="48" y="4010"/>
                    </a:lnTo>
                    <a:lnTo>
                      <a:pt x="27" y="3981"/>
                    </a:lnTo>
                    <a:lnTo>
                      <a:pt x="12" y="3949"/>
                    </a:lnTo>
                    <a:lnTo>
                      <a:pt x="4" y="3914"/>
                    </a:lnTo>
                    <a:lnTo>
                      <a:pt x="0" y="3878"/>
                    </a:lnTo>
                    <a:lnTo>
                      <a:pt x="0" y="2043"/>
                    </a:lnTo>
                    <a:lnTo>
                      <a:pt x="0" y="205"/>
                    </a:lnTo>
                    <a:lnTo>
                      <a:pt x="4" y="168"/>
                    </a:lnTo>
                    <a:lnTo>
                      <a:pt x="12" y="133"/>
                    </a:lnTo>
                    <a:lnTo>
                      <a:pt x="27" y="102"/>
                    </a:lnTo>
                    <a:lnTo>
                      <a:pt x="48" y="72"/>
                    </a:lnTo>
                    <a:lnTo>
                      <a:pt x="73" y="48"/>
                    </a:lnTo>
                    <a:lnTo>
                      <a:pt x="102" y="27"/>
                    </a:lnTo>
                    <a:lnTo>
                      <a:pt x="133" y="12"/>
                    </a:lnTo>
                    <a:lnTo>
                      <a:pt x="168" y="2"/>
                    </a:lnTo>
                    <a:lnTo>
                      <a:pt x="20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/>
              </a:p>
            </p:txBody>
          </p:sp>
          <p:sp>
            <p:nvSpPr>
              <p:cNvPr id="60" name="Freeform 578">
                <a:extLst>
                  <a:ext uri="{FF2B5EF4-FFF2-40B4-BE49-F238E27FC236}">
                    <a16:creationId xmlns:a16="http://schemas.microsoft.com/office/drawing/2014/main" id="{1D044D59-8ADA-AF0A-88EA-79A7DCCFE3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5" y="1797"/>
                <a:ext cx="1538" cy="344"/>
              </a:xfrm>
              <a:custGeom>
                <a:avLst/>
                <a:gdLst>
                  <a:gd name="T0" fmla="*/ 0 w 3076"/>
                  <a:gd name="T1" fmla="*/ 0 h 686"/>
                  <a:gd name="T2" fmla="*/ 2893 w 3076"/>
                  <a:gd name="T3" fmla="*/ 0 h 686"/>
                  <a:gd name="T4" fmla="*/ 2929 w 3076"/>
                  <a:gd name="T5" fmla="*/ 4 h 686"/>
                  <a:gd name="T6" fmla="*/ 2964 w 3076"/>
                  <a:gd name="T7" fmla="*/ 15 h 686"/>
                  <a:gd name="T8" fmla="*/ 2995 w 3076"/>
                  <a:gd name="T9" fmla="*/ 31 h 686"/>
                  <a:gd name="T10" fmla="*/ 3023 w 3076"/>
                  <a:gd name="T11" fmla="*/ 53 h 686"/>
                  <a:gd name="T12" fmla="*/ 3045 w 3076"/>
                  <a:gd name="T13" fmla="*/ 81 h 686"/>
                  <a:gd name="T14" fmla="*/ 3061 w 3076"/>
                  <a:gd name="T15" fmla="*/ 112 h 686"/>
                  <a:gd name="T16" fmla="*/ 3072 w 3076"/>
                  <a:gd name="T17" fmla="*/ 147 h 686"/>
                  <a:gd name="T18" fmla="*/ 3076 w 3076"/>
                  <a:gd name="T19" fmla="*/ 183 h 686"/>
                  <a:gd name="T20" fmla="*/ 3076 w 3076"/>
                  <a:gd name="T21" fmla="*/ 503 h 686"/>
                  <a:gd name="T22" fmla="*/ 3072 w 3076"/>
                  <a:gd name="T23" fmla="*/ 541 h 686"/>
                  <a:gd name="T24" fmla="*/ 3061 w 3076"/>
                  <a:gd name="T25" fmla="*/ 576 h 686"/>
                  <a:gd name="T26" fmla="*/ 3045 w 3076"/>
                  <a:gd name="T27" fmla="*/ 607 h 686"/>
                  <a:gd name="T28" fmla="*/ 3023 w 3076"/>
                  <a:gd name="T29" fmla="*/ 633 h 686"/>
                  <a:gd name="T30" fmla="*/ 2995 w 3076"/>
                  <a:gd name="T31" fmla="*/ 655 h 686"/>
                  <a:gd name="T32" fmla="*/ 2964 w 3076"/>
                  <a:gd name="T33" fmla="*/ 672 h 686"/>
                  <a:gd name="T34" fmla="*/ 2929 w 3076"/>
                  <a:gd name="T35" fmla="*/ 682 h 686"/>
                  <a:gd name="T36" fmla="*/ 2893 w 3076"/>
                  <a:gd name="T37" fmla="*/ 686 h 686"/>
                  <a:gd name="T38" fmla="*/ 0 w 3076"/>
                  <a:gd name="T39" fmla="*/ 686 h 686"/>
                  <a:gd name="T40" fmla="*/ 0 w 3076"/>
                  <a:gd name="T41" fmla="*/ 0 h 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076" h="686">
                    <a:moveTo>
                      <a:pt x="0" y="0"/>
                    </a:moveTo>
                    <a:lnTo>
                      <a:pt x="2893" y="0"/>
                    </a:lnTo>
                    <a:lnTo>
                      <a:pt x="2929" y="4"/>
                    </a:lnTo>
                    <a:lnTo>
                      <a:pt x="2964" y="15"/>
                    </a:lnTo>
                    <a:lnTo>
                      <a:pt x="2995" y="31"/>
                    </a:lnTo>
                    <a:lnTo>
                      <a:pt x="3023" y="53"/>
                    </a:lnTo>
                    <a:lnTo>
                      <a:pt x="3045" y="81"/>
                    </a:lnTo>
                    <a:lnTo>
                      <a:pt x="3061" y="112"/>
                    </a:lnTo>
                    <a:lnTo>
                      <a:pt x="3072" y="147"/>
                    </a:lnTo>
                    <a:lnTo>
                      <a:pt x="3076" y="183"/>
                    </a:lnTo>
                    <a:lnTo>
                      <a:pt x="3076" y="503"/>
                    </a:lnTo>
                    <a:lnTo>
                      <a:pt x="3072" y="541"/>
                    </a:lnTo>
                    <a:lnTo>
                      <a:pt x="3061" y="576"/>
                    </a:lnTo>
                    <a:lnTo>
                      <a:pt x="3045" y="607"/>
                    </a:lnTo>
                    <a:lnTo>
                      <a:pt x="3023" y="633"/>
                    </a:lnTo>
                    <a:lnTo>
                      <a:pt x="2995" y="655"/>
                    </a:lnTo>
                    <a:lnTo>
                      <a:pt x="2964" y="672"/>
                    </a:lnTo>
                    <a:lnTo>
                      <a:pt x="2929" y="682"/>
                    </a:lnTo>
                    <a:lnTo>
                      <a:pt x="2893" y="686"/>
                    </a:lnTo>
                    <a:lnTo>
                      <a:pt x="0" y="68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/>
              </a:p>
            </p:txBody>
          </p:sp>
          <p:sp>
            <p:nvSpPr>
              <p:cNvPr id="61" name="Freeform 579">
                <a:extLst>
                  <a:ext uri="{FF2B5EF4-FFF2-40B4-BE49-F238E27FC236}">
                    <a16:creationId xmlns:a16="http://schemas.microsoft.com/office/drawing/2014/main" id="{D66BBCDB-5EFA-0CCA-82B4-DEBA25CCD79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5" y="2276"/>
                <a:ext cx="1163" cy="343"/>
              </a:xfrm>
              <a:custGeom>
                <a:avLst/>
                <a:gdLst>
                  <a:gd name="T0" fmla="*/ 205 w 2328"/>
                  <a:gd name="T1" fmla="*/ 205 h 686"/>
                  <a:gd name="T2" fmla="*/ 205 w 2328"/>
                  <a:gd name="T3" fmla="*/ 481 h 686"/>
                  <a:gd name="T4" fmla="*/ 2123 w 2328"/>
                  <a:gd name="T5" fmla="*/ 481 h 686"/>
                  <a:gd name="T6" fmla="*/ 2123 w 2328"/>
                  <a:gd name="T7" fmla="*/ 205 h 686"/>
                  <a:gd name="T8" fmla="*/ 205 w 2328"/>
                  <a:gd name="T9" fmla="*/ 205 h 686"/>
                  <a:gd name="T10" fmla="*/ 0 w 2328"/>
                  <a:gd name="T11" fmla="*/ 0 h 686"/>
                  <a:gd name="T12" fmla="*/ 2144 w 2328"/>
                  <a:gd name="T13" fmla="*/ 0 h 686"/>
                  <a:gd name="T14" fmla="*/ 2181 w 2328"/>
                  <a:gd name="T15" fmla="*/ 4 h 686"/>
                  <a:gd name="T16" fmla="*/ 2216 w 2328"/>
                  <a:gd name="T17" fmla="*/ 15 h 686"/>
                  <a:gd name="T18" fmla="*/ 2247 w 2328"/>
                  <a:gd name="T19" fmla="*/ 31 h 686"/>
                  <a:gd name="T20" fmla="*/ 2273 w 2328"/>
                  <a:gd name="T21" fmla="*/ 54 h 686"/>
                  <a:gd name="T22" fmla="*/ 2296 w 2328"/>
                  <a:gd name="T23" fmla="*/ 81 h 686"/>
                  <a:gd name="T24" fmla="*/ 2313 w 2328"/>
                  <a:gd name="T25" fmla="*/ 112 h 686"/>
                  <a:gd name="T26" fmla="*/ 2324 w 2328"/>
                  <a:gd name="T27" fmla="*/ 147 h 686"/>
                  <a:gd name="T28" fmla="*/ 2328 w 2328"/>
                  <a:gd name="T29" fmla="*/ 183 h 686"/>
                  <a:gd name="T30" fmla="*/ 2328 w 2328"/>
                  <a:gd name="T31" fmla="*/ 504 h 686"/>
                  <a:gd name="T32" fmla="*/ 2324 w 2328"/>
                  <a:gd name="T33" fmla="*/ 541 h 686"/>
                  <a:gd name="T34" fmla="*/ 2313 w 2328"/>
                  <a:gd name="T35" fmla="*/ 574 h 686"/>
                  <a:gd name="T36" fmla="*/ 2296 w 2328"/>
                  <a:gd name="T37" fmla="*/ 605 h 686"/>
                  <a:gd name="T38" fmla="*/ 2273 w 2328"/>
                  <a:gd name="T39" fmla="*/ 633 h 686"/>
                  <a:gd name="T40" fmla="*/ 2247 w 2328"/>
                  <a:gd name="T41" fmla="*/ 655 h 686"/>
                  <a:gd name="T42" fmla="*/ 2216 w 2328"/>
                  <a:gd name="T43" fmla="*/ 673 h 686"/>
                  <a:gd name="T44" fmla="*/ 2181 w 2328"/>
                  <a:gd name="T45" fmla="*/ 683 h 686"/>
                  <a:gd name="T46" fmla="*/ 2144 w 2328"/>
                  <a:gd name="T47" fmla="*/ 686 h 686"/>
                  <a:gd name="T48" fmla="*/ 0 w 2328"/>
                  <a:gd name="T49" fmla="*/ 686 h 686"/>
                  <a:gd name="T50" fmla="*/ 0 w 2328"/>
                  <a:gd name="T51" fmla="*/ 0 h 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328" h="686">
                    <a:moveTo>
                      <a:pt x="205" y="205"/>
                    </a:moveTo>
                    <a:lnTo>
                      <a:pt x="205" y="481"/>
                    </a:lnTo>
                    <a:lnTo>
                      <a:pt x="2123" y="481"/>
                    </a:lnTo>
                    <a:lnTo>
                      <a:pt x="2123" y="205"/>
                    </a:lnTo>
                    <a:lnTo>
                      <a:pt x="205" y="205"/>
                    </a:lnTo>
                    <a:close/>
                    <a:moveTo>
                      <a:pt x="0" y="0"/>
                    </a:moveTo>
                    <a:lnTo>
                      <a:pt x="2144" y="0"/>
                    </a:lnTo>
                    <a:lnTo>
                      <a:pt x="2181" y="4"/>
                    </a:lnTo>
                    <a:lnTo>
                      <a:pt x="2216" y="15"/>
                    </a:lnTo>
                    <a:lnTo>
                      <a:pt x="2247" y="31"/>
                    </a:lnTo>
                    <a:lnTo>
                      <a:pt x="2273" y="54"/>
                    </a:lnTo>
                    <a:lnTo>
                      <a:pt x="2296" y="81"/>
                    </a:lnTo>
                    <a:lnTo>
                      <a:pt x="2313" y="112"/>
                    </a:lnTo>
                    <a:lnTo>
                      <a:pt x="2324" y="147"/>
                    </a:lnTo>
                    <a:lnTo>
                      <a:pt x="2328" y="183"/>
                    </a:lnTo>
                    <a:lnTo>
                      <a:pt x="2328" y="504"/>
                    </a:lnTo>
                    <a:lnTo>
                      <a:pt x="2324" y="541"/>
                    </a:lnTo>
                    <a:lnTo>
                      <a:pt x="2313" y="574"/>
                    </a:lnTo>
                    <a:lnTo>
                      <a:pt x="2296" y="605"/>
                    </a:lnTo>
                    <a:lnTo>
                      <a:pt x="2273" y="633"/>
                    </a:lnTo>
                    <a:lnTo>
                      <a:pt x="2247" y="655"/>
                    </a:lnTo>
                    <a:lnTo>
                      <a:pt x="2216" y="673"/>
                    </a:lnTo>
                    <a:lnTo>
                      <a:pt x="2181" y="683"/>
                    </a:lnTo>
                    <a:lnTo>
                      <a:pt x="2144" y="686"/>
                    </a:lnTo>
                    <a:lnTo>
                      <a:pt x="0" y="68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/>
              </a:p>
            </p:txBody>
          </p:sp>
          <p:sp>
            <p:nvSpPr>
              <p:cNvPr id="62" name="Freeform 580">
                <a:extLst>
                  <a:ext uri="{FF2B5EF4-FFF2-40B4-BE49-F238E27FC236}">
                    <a16:creationId xmlns:a16="http://schemas.microsoft.com/office/drawing/2014/main" id="{96C7526B-FC3A-8DB4-284A-73FB25E58DE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245" y="2755"/>
                <a:ext cx="1538" cy="343"/>
              </a:xfrm>
              <a:custGeom>
                <a:avLst/>
                <a:gdLst>
                  <a:gd name="T0" fmla="*/ 205 w 3076"/>
                  <a:gd name="T1" fmla="*/ 205 h 686"/>
                  <a:gd name="T2" fmla="*/ 205 w 3076"/>
                  <a:gd name="T3" fmla="*/ 481 h 686"/>
                  <a:gd name="T4" fmla="*/ 2871 w 3076"/>
                  <a:gd name="T5" fmla="*/ 481 h 686"/>
                  <a:gd name="T6" fmla="*/ 2871 w 3076"/>
                  <a:gd name="T7" fmla="*/ 205 h 686"/>
                  <a:gd name="T8" fmla="*/ 205 w 3076"/>
                  <a:gd name="T9" fmla="*/ 205 h 686"/>
                  <a:gd name="T10" fmla="*/ 0 w 3076"/>
                  <a:gd name="T11" fmla="*/ 0 h 686"/>
                  <a:gd name="T12" fmla="*/ 2893 w 3076"/>
                  <a:gd name="T13" fmla="*/ 0 h 686"/>
                  <a:gd name="T14" fmla="*/ 2929 w 3076"/>
                  <a:gd name="T15" fmla="*/ 4 h 686"/>
                  <a:gd name="T16" fmla="*/ 2964 w 3076"/>
                  <a:gd name="T17" fmla="*/ 15 h 686"/>
                  <a:gd name="T18" fmla="*/ 2995 w 3076"/>
                  <a:gd name="T19" fmla="*/ 31 h 686"/>
                  <a:gd name="T20" fmla="*/ 3023 w 3076"/>
                  <a:gd name="T21" fmla="*/ 54 h 686"/>
                  <a:gd name="T22" fmla="*/ 3045 w 3076"/>
                  <a:gd name="T23" fmla="*/ 81 h 686"/>
                  <a:gd name="T24" fmla="*/ 3061 w 3076"/>
                  <a:gd name="T25" fmla="*/ 112 h 686"/>
                  <a:gd name="T26" fmla="*/ 3072 w 3076"/>
                  <a:gd name="T27" fmla="*/ 147 h 686"/>
                  <a:gd name="T28" fmla="*/ 3076 w 3076"/>
                  <a:gd name="T29" fmla="*/ 183 h 686"/>
                  <a:gd name="T30" fmla="*/ 3076 w 3076"/>
                  <a:gd name="T31" fmla="*/ 504 h 686"/>
                  <a:gd name="T32" fmla="*/ 3072 w 3076"/>
                  <a:gd name="T33" fmla="*/ 541 h 686"/>
                  <a:gd name="T34" fmla="*/ 3061 w 3076"/>
                  <a:gd name="T35" fmla="*/ 575 h 686"/>
                  <a:gd name="T36" fmla="*/ 3045 w 3076"/>
                  <a:gd name="T37" fmla="*/ 606 h 686"/>
                  <a:gd name="T38" fmla="*/ 3023 w 3076"/>
                  <a:gd name="T39" fmla="*/ 633 h 686"/>
                  <a:gd name="T40" fmla="*/ 2995 w 3076"/>
                  <a:gd name="T41" fmla="*/ 655 h 686"/>
                  <a:gd name="T42" fmla="*/ 2964 w 3076"/>
                  <a:gd name="T43" fmla="*/ 673 h 686"/>
                  <a:gd name="T44" fmla="*/ 2929 w 3076"/>
                  <a:gd name="T45" fmla="*/ 683 h 686"/>
                  <a:gd name="T46" fmla="*/ 2893 w 3076"/>
                  <a:gd name="T47" fmla="*/ 686 h 686"/>
                  <a:gd name="T48" fmla="*/ 0 w 3076"/>
                  <a:gd name="T49" fmla="*/ 686 h 686"/>
                  <a:gd name="T50" fmla="*/ 0 w 3076"/>
                  <a:gd name="T51" fmla="*/ 0 h 6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3076" h="686">
                    <a:moveTo>
                      <a:pt x="205" y="205"/>
                    </a:moveTo>
                    <a:lnTo>
                      <a:pt x="205" y="481"/>
                    </a:lnTo>
                    <a:lnTo>
                      <a:pt x="2871" y="481"/>
                    </a:lnTo>
                    <a:lnTo>
                      <a:pt x="2871" y="205"/>
                    </a:lnTo>
                    <a:lnTo>
                      <a:pt x="205" y="205"/>
                    </a:lnTo>
                    <a:close/>
                    <a:moveTo>
                      <a:pt x="0" y="0"/>
                    </a:moveTo>
                    <a:lnTo>
                      <a:pt x="2893" y="0"/>
                    </a:lnTo>
                    <a:lnTo>
                      <a:pt x="2929" y="4"/>
                    </a:lnTo>
                    <a:lnTo>
                      <a:pt x="2964" y="15"/>
                    </a:lnTo>
                    <a:lnTo>
                      <a:pt x="2995" y="31"/>
                    </a:lnTo>
                    <a:lnTo>
                      <a:pt x="3023" y="54"/>
                    </a:lnTo>
                    <a:lnTo>
                      <a:pt x="3045" y="81"/>
                    </a:lnTo>
                    <a:lnTo>
                      <a:pt x="3061" y="112"/>
                    </a:lnTo>
                    <a:lnTo>
                      <a:pt x="3072" y="147"/>
                    </a:lnTo>
                    <a:lnTo>
                      <a:pt x="3076" y="183"/>
                    </a:lnTo>
                    <a:lnTo>
                      <a:pt x="3076" y="504"/>
                    </a:lnTo>
                    <a:lnTo>
                      <a:pt x="3072" y="541"/>
                    </a:lnTo>
                    <a:lnTo>
                      <a:pt x="3061" y="575"/>
                    </a:lnTo>
                    <a:lnTo>
                      <a:pt x="3045" y="606"/>
                    </a:lnTo>
                    <a:lnTo>
                      <a:pt x="3023" y="633"/>
                    </a:lnTo>
                    <a:lnTo>
                      <a:pt x="2995" y="655"/>
                    </a:lnTo>
                    <a:lnTo>
                      <a:pt x="2964" y="673"/>
                    </a:lnTo>
                    <a:lnTo>
                      <a:pt x="2929" y="683"/>
                    </a:lnTo>
                    <a:lnTo>
                      <a:pt x="2893" y="686"/>
                    </a:lnTo>
                    <a:lnTo>
                      <a:pt x="0" y="686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/>
              </a:p>
            </p:txBody>
          </p:sp>
          <p:sp>
            <p:nvSpPr>
              <p:cNvPr id="63" name="Freeform 581">
                <a:extLst>
                  <a:ext uri="{FF2B5EF4-FFF2-40B4-BE49-F238E27FC236}">
                    <a16:creationId xmlns:a16="http://schemas.microsoft.com/office/drawing/2014/main" id="{FF5CE330-093A-9B2F-501F-1FDD782997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5" y="3233"/>
                <a:ext cx="991" cy="343"/>
              </a:xfrm>
              <a:custGeom>
                <a:avLst/>
                <a:gdLst>
                  <a:gd name="T0" fmla="*/ 0 w 1982"/>
                  <a:gd name="T1" fmla="*/ 0 h 687"/>
                  <a:gd name="T2" fmla="*/ 1800 w 1982"/>
                  <a:gd name="T3" fmla="*/ 0 h 687"/>
                  <a:gd name="T4" fmla="*/ 1836 w 1982"/>
                  <a:gd name="T5" fmla="*/ 4 h 687"/>
                  <a:gd name="T6" fmla="*/ 1871 w 1982"/>
                  <a:gd name="T7" fmla="*/ 15 h 687"/>
                  <a:gd name="T8" fmla="*/ 1902 w 1982"/>
                  <a:gd name="T9" fmla="*/ 31 h 687"/>
                  <a:gd name="T10" fmla="*/ 1929 w 1982"/>
                  <a:gd name="T11" fmla="*/ 54 h 687"/>
                  <a:gd name="T12" fmla="*/ 1951 w 1982"/>
                  <a:gd name="T13" fmla="*/ 81 h 687"/>
                  <a:gd name="T14" fmla="*/ 1967 w 1982"/>
                  <a:gd name="T15" fmla="*/ 112 h 687"/>
                  <a:gd name="T16" fmla="*/ 1979 w 1982"/>
                  <a:gd name="T17" fmla="*/ 147 h 687"/>
                  <a:gd name="T18" fmla="*/ 1982 w 1982"/>
                  <a:gd name="T19" fmla="*/ 183 h 687"/>
                  <a:gd name="T20" fmla="*/ 1982 w 1982"/>
                  <a:gd name="T21" fmla="*/ 504 h 687"/>
                  <a:gd name="T22" fmla="*/ 1979 w 1982"/>
                  <a:gd name="T23" fmla="*/ 541 h 687"/>
                  <a:gd name="T24" fmla="*/ 1967 w 1982"/>
                  <a:gd name="T25" fmla="*/ 575 h 687"/>
                  <a:gd name="T26" fmla="*/ 1951 w 1982"/>
                  <a:gd name="T27" fmla="*/ 606 h 687"/>
                  <a:gd name="T28" fmla="*/ 1929 w 1982"/>
                  <a:gd name="T29" fmla="*/ 633 h 687"/>
                  <a:gd name="T30" fmla="*/ 1902 w 1982"/>
                  <a:gd name="T31" fmla="*/ 655 h 687"/>
                  <a:gd name="T32" fmla="*/ 1871 w 1982"/>
                  <a:gd name="T33" fmla="*/ 673 h 687"/>
                  <a:gd name="T34" fmla="*/ 1836 w 1982"/>
                  <a:gd name="T35" fmla="*/ 683 h 687"/>
                  <a:gd name="T36" fmla="*/ 1800 w 1982"/>
                  <a:gd name="T37" fmla="*/ 687 h 687"/>
                  <a:gd name="T38" fmla="*/ 0 w 1982"/>
                  <a:gd name="T39" fmla="*/ 687 h 687"/>
                  <a:gd name="T40" fmla="*/ 0 w 1982"/>
                  <a:gd name="T41" fmla="*/ 0 h 6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1982" h="687">
                    <a:moveTo>
                      <a:pt x="0" y="0"/>
                    </a:moveTo>
                    <a:lnTo>
                      <a:pt x="1800" y="0"/>
                    </a:lnTo>
                    <a:lnTo>
                      <a:pt x="1836" y="4"/>
                    </a:lnTo>
                    <a:lnTo>
                      <a:pt x="1871" y="15"/>
                    </a:lnTo>
                    <a:lnTo>
                      <a:pt x="1902" y="31"/>
                    </a:lnTo>
                    <a:lnTo>
                      <a:pt x="1929" y="54"/>
                    </a:lnTo>
                    <a:lnTo>
                      <a:pt x="1951" y="81"/>
                    </a:lnTo>
                    <a:lnTo>
                      <a:pt x="1967" y="112"/>
                    </a:lnTo>
                    <a:lnTo>
                      <a:pt x="1979" y="147"/>
                    </a:lnTo>
                    <a:lnTo>
                      <a:pt x="1982" y="183"/>
                    </a:lnTo>
                    <a:lnTo>
                      <a:pt x="1982" y="504"/>
                    </a:lnTo>
                    <a:lnTo>
                      <a:pt x="1979" y="541"/>
                    </a:lnTo>
                    <a:lnTo>
                      <a:pt x="1967" y="575"/>
                    </a:lnTo>
                    <a:lnTo>
                      <a:pt x="1951" y="606"/>
                    </a:lnTo>
                    <a:lnTo>
                      <a:pt x="1929" y="633"/>
                    </a:lnTo>
                    <a:lnTo>
                      <a:pt x="1902" y="655"/>
                    </a:lnTo>
                    <a:lnTo>
                      <a:pt x="1871" y="673"/>
                    </a:lnTo>
                    <a:lnTo>
                      <a:pt x="1836" y="683"/>
                    </a:lnTo>
                    <a:lnTo>
                      <a:pt x="1800" y="687"/>
                    </a:lnTo>
                    <a:lnTo>
                      <a:pt x="0" y="687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351"/>
              </a:p>
            </p:txBody>
          </p:sp>
        </p:grpSp>
      </p:grpSp>
      <p:sp>
        <p:nvSpPr>
          <p:cNvPr id="64" name="Подзаголовок 2">
            <a:extLst>
              <a:ext uri="{FF2B5EF4-FFF2-40B4-BE49-F238E27FC236}">
                <a16:creationId xmlns:a16="http://schemas.microsoft.com/office/drawing/2014/main" id="{DF0E979E-580E-4008-C800-1A530AD29FCE}"/>
              </a:ext>
            </a:extLst>
          </p:cNvPr>
          <p:cNvSpPr txBox="1">
            <a:spLocks/>
          </p:cNvSpPr>
          <p:nvPr/>
        </p:nvSpPr>
        <p:spPr>
          <a:xfrm>
            <a:off x="7224375" y="1640419"/>
            <a:ext cx="4579414" cy="1069899"/>
          </a:xfrm>
          <a:prstGeom prst="rect">
            <a:avLst/>
          </a:prstGeom>
        </p:spPr>
        <p:txBody>
          <a:bodyPr vert="horz" wrap="square" lIns="72000" tIns="36000" rIns="72000" bIns="36000" rtlCol="0" anchor="ctr" anchorCtr="0">
            <a:sp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b="1" dirty="0">
                <a:latin typeface="Bahnschrift" panose="020B0502040204020203" pitchFamily="34" charset="0"/>
              </a:rPr>
              <a:t>A road map was developed in 110 higher education institutions to improve the quality of education and improve the social and spiritual environment</a:t>
            </a:r>
            <a:endParaRPr lang="ru-RU" b="1" dirty="0">
              <a:latin typeface="Bahnschrift" panose="020B0502040204020203" pitchFamily="34" charset="0"/>
            </a:endParaRPr>
          </a:p>
        </p:txBody>
      </p:sp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id="{408D6E83-28F0-A74A-A381-A596300E44D9}"/>
              </a:ext>
            </a:extLst>
          </p:cNvPr>
          <p:cNvSpPr/>
          <p:nvPr/>
        </p:nvSpPr>
        <p:spPr>
          <a:xfrm>
            <a:off x="-16744" y="20947"/>
            <a:ext cx="12226182" cy="853567"/>
          </a:xfrm>
          <a:prstGeom prst="rect">
            <a:avLst/>
          </a:prstGeom>
          <a:solidFill>
            <a:srgbClr val="3FC793"/>
          </a:solidFill>
          <a:ln>
            <a:solidFill>
              <a:srgbClr val="3499FF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2000" kern="100" dirty="0" smtClean="0">
              <a:solidFill>
                <a:prstClr val="white"/>
              </a:solidFill>
              <a:latin typeface="Bahnschrift" panose="020B0502040204020203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2000" kern="100" dirty="0">
              <a:solidFill>
                <a:prstClr val="white"/>
              </a:solidFill>
              <a:latin typeface="Bahnschrift" panose="020B0502040204020203" pitchFamily="34" charset="0"/>
            </a:endParaRPr>
          </a:p>
        </p:txBody>
      </p:sp>
      <p:sp>
        <p:nvSpPr>
          <p:cNvPr id="67" name="Прямоугольник 112">
            <a:extLst>
              <a:ext uri="{FF2B5EF4-FFF2-40B4-BE49-F238E27FC236}">
                <a16:creationId xmlns:a16="http://schemas.microsoft.com/office/drawing/2014/main" id="{379C1042-9E6B-4A69-B756-AE84434178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271" y="264815"/>
            <a:ext cx="10531340" cy="4521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solidFill>
                  <a:prstClr val="white"/>
                </a:solidFill>
                <a:latin typeface="Bahnschrift" panose="020B0502040204020203" pitchFamily="34" charset="0"/>
              </a:rPr>
              <a:t>ENSURING THE QUALITY ASSURANCE IN HIGHER EDUCATION</a:t>
            </a:r>
          </a:p>
        </p:txBody>
      </p:sp>
    </p:spTree>
    <p:extLst>
      <p:ext uri="{BB962C8B-B14F-4D97-AF65-F5344CB8AC3E}">
        <p14:creationId xmlns:p14="http://schemas.microsoft.com/office/powerpoint/2010/main" val="1190447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одзаголовок 2">
            <a:extLst>
              <a:ext uri="{FF2B5EF4-FFF2-40B4-BE49-F238E27FC236}">
                <a16:creationId xmlns:a16="http://schemas.microsoft.com/office/drawing/2014/main" id="{85E02AE5-120D-97F8-FB65-D6DB7A87F233}"/>
              </a:ext>
            </a:extLst>
          </p:cNvPr>
          <p:cNvSpPr txBox="1">
            <a:spLocks/>
          </p:cNvSpPr>
          <p:nvPr/>
        </p:nvSpPr>
        <p:spPr>
          <a:xfrm>
            <a:off x="196553" y="844977"/>
            <a:ext cx="11667699" cy="5515040"/>
          </a:xfrm>
          <a:prstGeom prst="rect">
            <a:avLst/>
          </a:prstGeom>
          <a:solidFill>
            <a:schemeClr val="bg1"/>
          </a:solidFill>
          <a:ln w="12700">
            <a:gradFill>
              <a:gsLst>
                <a:gs pos="0">
                  <a:srgbClr val="3399FF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algn="just" defTabSz="685800">
              <a:defRPr sz="850" kern="10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defRPr>
            </a:lvl1pPr>
            <a:lvl2pPr marL="3429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/>
            </a:lvl2pPr>
            <a:lvl3pPr marL="6858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/>
            </a:lvl3pPr>
            <a:lvl4pPr marL="10287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4pPr>
            <a:lvl5pPr marL="13716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5pPr>
            <a:lvl6pPr marL="17145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6pPr>
            <a:lvl7pPr marL="20574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7pPr>
            <a:lvl8pPr marL="24003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8pPr>
            <a:lvl9pPr marL="27432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9pPr>
          </a:lstStyle>
          <a:p>
            <a:endParaRPr lang="ru-RU" sz="800" dirty="0">
              <a:latin typeface="Bahnschrift" panose="020B0502040204020203" pitchFamily="34" charset="0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:a16="http://schemas.microsoft.com/office/drawing/2014/main" id="{D4439921-7EAE-178F-8D8A-5C9F63DFB747}"/>
              </a:ext>
            </a:extLst>
          </p:cNvPr>
          <p:cNvSpPr/>
          <p:nvPr/>
        </p:nvSpPr>
        <p:spPr>
          <a:xfrm>
            <a:off x="0" y="-1"/>
            <a:ext cx="12192000" cy="692626"/>
          </a:xfrm>
          <a:prstGeom prst="rect">
            <a:avLst/>
          </a:prstGeom>
          <a:solidFill>
            <a:srgbClr val="3FC793"/>
          </a:solidFill>
          <a:ln>
            <a:solidFill>
              <a:srgbClr val="3499FF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800" kern="100" dirty="0" smtClean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800" kern="100" dirty="0">
              <a:solidFill>
                <a:schemeClr val="bg1"/>
              </a:solidFill>
              <a:latin typeface="Bahnschrift" panose="020B0502040204020203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800" kern="100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  <p:sp>
        <p:nvSpPr>
          <p:cNvPr id="24" name="Подзаголовок 2">
            <a:extLst>
              <a:ext uri="{FF2B5EF4-FFF2-40B4-BE49-F238E27FC236}">
                <a16:creationId xmlns:a16="http://schemas.microsoft.com/office/drawing/2014/main" id="{86E8A424-0A94-FEF4-B952-239A0CFA142E}"/>
              </a:ext>
            </a:extLst>
          </p:cNvPr>
          <p:cNvSpPr txBox="1">
            <a:spLocks/>
          </p:cNvSpPr>
          <p:nvPr/>
        </p:nvSpPr>
        <p:spPr>
          <a:xfrm>
            <a:off x="1186571" y="3755324"/>
            <a:ext cx="4359649" cy="1049886"/>
          </a:xfrm>
          <a:prstGeom prst="rect">
            <a:avLst/>
          </a:prstGeom>
          <a:solidFill>
            <a:srgbClr val="3499FF">
              <a:alpha val="14000"/>
            </a:srgbClr>
          </a:solidFill>
          <a:ln>
            <a:noFill/>
          </a:ln>
        </p:spPr>
        <p:txBody>
          <a:bodyPr wrap="square" anchor="ctr" anchorCtr="0">
            <a:noAutofit/>
          </a:bodyPr>
          <a:lstStyle>
            <a:defPPr>
              <a:defRPr lang="en-US"/>
            </a:defPPr>
            <a:lvl1pPr>
              <a:lnSpc>
                <a:spcPct val="107000"/>
              </a:lnSpc>
              <a:spcAft>
                <a:spcPts val="800"/>
              </a:spcAft>
              <a:defRPr sz="800" kern="100">
                <a:latin typeface="+mj-lt"/>
              </a:defRPr>
            </a:lvl1pPr>
            <a:lvl2pPr marL="3429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/>
            </a:lvl2pPr>
            <a:lvl3pPr marL="6858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/>
            </a:lvl3pPr>
            <a:lvl4pPr marL="10287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4pPr>
            <a:lvl5pPr marL="13716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5pPr>
            <a:lvl6pPr marL="17145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6pPr>
            <a:lvl7pPr marL="20574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7pPr>
            <a:lvl8pPr marL="24003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8pPr>
            <a:lvl9pPr marL="27432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9pPr>
          </a:lstStyle>
          <a:p>
            <a:pPr algn="just"/>
            <a:r>
              <a:rPr lang="en-US" sz="1600" b="1" kern="1200" dirty="0">
                <a:latin typeface="Bahnschrift" panose="020B0502040204020203" pitchFamily="34" charset="0"/>
              </a:rPr>
              <a:t>The list of national or equivalent international certificates for participation in contests for </a:t>
            </a:r>
            <a:r>
              <a:rPr lang="uz-Latn-UZ" sz="1600" b="1" kern="1200" dirty="0">
                <a:latin typeface="Bahnschrift" panose="020B0502040204020203" pitchFamily="34" charset="0"/>
              </a:rPr>
              <a:t>m</a:t>
            </a:r>
            <a:r>
              <a:rPr lang="en-US" sz="1600" b="1" kern="1200" dirty="0">
                <a:latin typeface="Bahnschrift" panose="020B0502040204020203" pitchFamily="34" charset="0"/>
              </a:rPr>
              <a:t>aster's and post-higher education specializations has been updated</a:t>
            </a:r>
            <a:endParaRPr lang="ru-RU" sz="1600" b="1" kern="1200" dirty="0">
              <a:latin typeface="Bahnschrift" panose="020B0502040204020203" pitchFamily="34" charset="0"/>
            </a:endParaRPr>
          </a:p>
        </p:txBody>
      </p:sp>
      <p:sp>
        <p:nvSpPr>
          <p:cNvPr id="25" name="Подзаголовок 2">
            <a:extLst>
              <a:ext uri="{FF2B5EF4-FFF2-40B4-BE49-F238E27FC236}">
                <a16:creationId xmlns:a16="http://schemas.microsoft.com/office/drawing/2014/main" id="{FACDEB57-AA03-AA31-7C6E-819513FC14E2}"/>
              </a:ext>
            </a:extLst>
          </p:cNvPr>
          <p:cNvSpPr txBox="1">
            <a:spLocks/>
          </p:cNvSpPr>
          <p:nvPr/>
        </p:nvSpPr>
        <p:spPr>
          <a:xfrm>
            <a:off x="1220371" y="1230798"/>
            <a:ext cx="4325849" cy="1068729"/>
          </a:xfrm>
          <a:prstGeom prst="rect">
            <a:avLst/>
          </a:prstGeom>
          <a:solidFill>
            <a:srgbClr val="3499FF">
              <a:alpha val="14000"/>
            </a:srgbClr>
          </a:solidFill>
          <a:ln>
            <a:noFill/>
          </a:ln>
        </p:spPr>
        <p:txBody>
          <a:bodyPr wrap="square" anchor="ctr" anchorCtr="0">
            <a:noAutofit/>
          </a:bodyPr>
          <a:lstStyle>
            <a:defPPr>
              <a:defRPr lang="en-US"/>
            </a:defPPr>
            <a:lvl1pPr>
              <a:lnSpc>
                <a:spcPct val="107000"/>
              </a:lnSpc>
              <a:spcAft>
                <a:spcPts val="800"/>
              </a:spcAft>
              <a:defRPr sz="800" kern="100">
                <a:solidFill>
                  <a:schemeClr val="bg1"/>
                </a:solidFill>
                <a:latin typeface="Bahnschrift" panose="020B0502040204020203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1600" b="1" kern="1200" dirty="0">
                <a:solidFill>
                  <a:schemeClr val="tx1"/>
                </a:solidFill>
              </a:rPr>
              <a:t>In order to improve the quality of the educational process, Coordinating Councils were established in the fields of higher education</a:t>
            </a:r>
            <a:endParaRPr lang="ru-RU" sz="1600" b="1" kern="1200" dirty="0">
              <a:solidFill>
                <a:schemeClr val="tx1"/>
              </a:solidFill>
            </a:endParaRPr>
          </a:p>
        </p:txBody>
      </p:sp>
      <p:sp>
        <p:nvSpPr>
          <p:cNvPr id="26" name="Подзаголовок 2">
            <a:extLst>
              <a:ext uri="{FF2B5EF4-FFF2-40B4-BE49-F238E27FC236}">
                <a16:creationId xmlns:a16="http://schemas.microsoft.com/office/drawing/2014/main" id="{D9E5E856-5976-3C7D-0061-54AC6FBF5EC1}"/>
              </a:ext>
            </a:extLst>
          </p:cNvPr>
          <p:cNvSpPr txBox="1">
            <a:spLocks/>
          </p:cNvSpPr>
          <p:nvPr/>
        </p:nvSpPr>
        <p:spPr>
          <a:xfrm>
            <a:off x="6876130" y="3097299"/>
            <a:ext cx="4805972" cy="552381"/>
          </a:xfrm>
          <a:prstGeom prst="rect">
            <a:avLst/>
          </a:prstGeom>
          <a:solidFill>
            <a:srgbClr val="3499FF">
              <a:alpha val="14000"/>
            </a:srgbClr>
          </a:solidFill>
          <a:ln>
            <a:noFill/>
          </a:ln>
        </p:spPr>
        <p:txBody>
          <a:bodyPr wrap="square" anchor="ctr" anchorCtr="0">
            <a:noAutofit/>
          </a:bodyPr>
          <a:lstStyle>
            <a:defPPr>
              <a:defRPr lang="en-US"/>
            </a:defPPr>
            <a:lvl1pPr algn="just">
              <a:lnSpc>
                <a:spcPct val="107000"/>
              </a:lnSpc>
              <a:spcAft>
                <a:spcPts val="800"/>
              </a:spcAft>
              <a:defRPr sz="700" kern="100">
                <a:latin typeface="+mj-lt"/>
              </a:defRPr>
            </a:lvl1pPr>
            <a:lvl2pPr marL="3429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/>
            </a:lvl2pPr>
            <a:lvl3pPr marL="6858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/>
            </a:lvl3pPr>
            <a:lvl4pPr marL="10287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4pPr>
            <a:lvl5pPr marL="13716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5pPr>
            <a:lvl6pPr marL="17145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6pPr>
            <a:lvl7pPr marL="20574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7pPr>
            <a:lvl8pPr marL="24003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8pPr>
            <a:lvl9pPr marL="27432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9pPr>
          </a:lstStyle>
          <a:p>
            <a:pPr algn="ctr"/>
            <a:r>
              <a:rPr lang="en-US" sz="1500" b="1" kern="1200" dirty="0">
                <a:latin typeface="Bahnschrift" panose="020B0502040204020203" pitchFamily="34" charset="0"/>
              </a:rPr>
              <a:t>The level of equipment with laboratories was studied</a:t>
            </a:r>
            <a:endParaRPr lang="ru-RU" sz="1500" b="1" kern="1200" dirty="0">
              <a:latin typeface="Bahnschrift" panose="020B0502040204020203" pitchFamily="34" charset="0"/>
            </a:endParaRPr>
          </a:p>
        </p:txBody>
      </p:sp>
      <p:sp>
        <p:nvSpPr>
          <p:cNvPr id="27" name="Подзаголовок 2">
            <a:extLst>
              <a:ext uri="{FF2B5EF4-FFF2-40B4-BE49-F238E27FC236}">
                <a16:creationId xmlns:a16="http://schemas.microsoft.com/office/drawing/2014/main" id="{3D279FD6-5CC2-C81C-43E2-AA45F0BBC13B}"/>
              </a:ext>
            </a:extLst>
          </p:cNvPr>
          <p:cNvSpPr txBox="1">
            <a:spLocks/>
          </p:cNvSpPr>
          <p:nvPr/>
        </p:nvSpPr>
        <p:spPr>
          <a:xfrm>
            <a:off x="6876130" y="1027357"/>
            <a:ext cx="4805972" cy="1918862"/>
          </a:xfrm>
          <a:prstGeom prst="rect">
            <a:avLst/>
          </a:prstGeom>
          <a:solidFill>
            <a:srgbClr val="3499FF">
              <a:alpha val="14000"/>
            </a:srgbClr>
          </a:solidFill>
          <a:ln>
            <a:noFill/>
          </a:ln>
        </p:spPr>
        <p:txBody>
          <a:bodyPr wrap="square" anchor="ctr" anchorCtr="0">
            <a:noAutofit/>
          </a:bodyPr>
          <a:lstStyle>
            <a:defPPr>
              <a:defRPr lang="en-US"/>
            </a:defPPr>
            <a:lvl1pPr algn="just">
              <a:lnSpc>
                <a:spcPct val="107000"/>
              </a:lnSpc>
              <a:spcAft>
                <a:spcPts val="800"/>
              </a:spcAft>
              <a:defRPr sz="700" kern="100">
                <a:latin typeface="+mj-lt"/>
              </a:defRPr>
            </a:lvl1pPr>
            <a:lvl2pPr marL="3429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/>
            </a:lvl2pPr>
            <a:lvl3pPr marL="6858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/>
            </a:lvl3pPr>
            <a:lvl4pPr marL="10287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4pPr>
            <a:lvl5pPr marL="13716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5pPr>
            <a:lvl6pPr marL="17145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6pPr>
            <a:lvl7pPr marL="20574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7pPr>
            <a:lvl8pPr marL="24003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8pPr>
            <a:lvl9pPr marL="27432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9pPr>
          </a:lstStyle>
          <a:p>
            <a:r>
              <a:rPr lang="en-US" sz="1600" b="1" kern="1200" dirty="0">
                <a:latin typeface="Bahnschrift" panose="020B0502040204020203" pitchFamily="34" charset="0"/>
              </a:rPr>
              <a:t>Applications from a total of 2,064 students who expressed their desire to transfer their studies due to valid reasons were accepted until January 20, 2023. Applications were fully reviewed and a total of 1,779 students were approved for transfer.</a:t>
            </a:r>
            <a:endParaRPr lang="ru-RU" sz="1600" b="1" kern="1200" dirty="0">
              <a:latin typeface="Bahnschrift" panose="020B0502040204020203" pitchFamily="34" charset="0"/>
            </a:endParaRPr>
          </a:p>
        </p:txBody>
      </p:sp>
      <p:grpSp>
        <p:nvGrpSpPr>
          <p:cNvPr id="28" name="Group 937">
            <a:extLst>
              <a:ext uri="{FF2B5EF4-FFF2-40B4-BE49-F238E27FC236}">
                <a16:creationId xmlns:a16="http://schemas.microsoft.com/office/drawing/2014/main" id="{59310574-6EE5-4901-A315-E9C4B6A363E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55860" y="1370621"/>
            <a:ext cx="680294" cy="703085"/>
            <a:chOff x="6094" y="274"/>
            <a:chExt cx="575" cy="573"/>
          </a:xfrm>
          <a:solidFill>
            <a:schemeClr val="accent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29" name="Freeform 939">
              <a:extLst>
                <a:ext uri="{FF2B5EF4-FFF2-40B4-BE49-F238E27FC236}">
                  <a16:creationId xmlns:a16="http://schemas.microsoft.com/office/drawing/2014/main" id="{E7654685-E515-AF23-789A-62ED318F2CF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13" y="274"/>
              <a:ext cx="137" cy="137"/>
            </a:xfrm>
            <a:custGeom>
              <a:avLst/>
              <a:gdLst>
                <a:gd name="T0" fmla="*/ 411 w 821"/>
                <a:gd name="T1" fmla="*/ 0 h 821"/>
                <a:gd name="T2" fmla="*/ 462 w 821"/>
                <a:gd name="T3" fmla="*/ 3 h 821"/>
                <a:gd name="T4" fmla="*/ 512 w 821"/>
                <a:gd name="T5" fmla="*/ 13 h 821"/>
                <a:gd name="T6" fmla="*/ 560 w 821"/>
                <a:gd name="T7" fmla="*/ 29 h 821"/>
                <a:gd name="T8" fmla="*/ 604 w 821"/>
                <a:gd name="T9" fmla="*/ 49 h 821"/>
                <a:gd name="T10" fmla="*/ 645 w 821"/>
                <a:gd name="T11" fmla="*/ 74 h 821"/>
                <a:gd name="T12" fmla="*/ 683 w 821"/>
                <a:gd name="T13" fmla="*/ 104 h 821"/>
                <a:gd name="T14" fmla="*/ 718 w 821"/>
                <a:gd name="T15" fmla="*/ 139 h 821"/>
                <a:gd name="T16" fmla="*/ 748 w 821"/>
                <a:gd name="T17" fmla="*/ 176 h 821"/>
                <a:gd name="T18" fmla="*/ 773 w 821"/>
                <a:gd name="T19" fmla="*/ 218 h 821"/>
                <a:gd name="T20" fmla="*/ 794 w 821"/>
                <a:gd name="T21" fmla="*/ 263 h 821"/>
                <a:gd name="T22" fmla="*/ 809 w 821"/>
                <a:gd name="T23" fmla="*/ 310 h 821"/>
                <a:gd name="T24" fmla="*/ 818 w 821"/>
                <a:gd name="T25" fmla="*/ 360 h 821"/>
                <a:gd name="T26" fmla="*/ 821 w 821"/>
                <a:gd name="T27" fmla="*/ 411 h 821"/>
                <a:gd name="T28" fmla="*/ 818 w 821"/>
                <a:gd name="T29" fmla="*/ 462 h 821"/>
                <a:gd name="T30" fmla="*/ 809 w 821"/>
                <a:gd name="T31" fmla="*/ 512 h 821"/>
                <a:gd name="T32" fmla="*/ 794 w 821"/>
                <a:gd name="T33" fmla="*/ 560 h 821"/>
                <a:gd name="T34" fmla="*/ 773 w 821"/>
                <a:gd name="T35" fmla="*/ 604 h 821"/>
                <a:gd name="T36" fmla="*/ 748 w 821"/>
                <a:gd name="T37" fmla="*/ 645 h 821"/>
                <a:gd name="T38" fmla="*/ 718 w 821"/>
                <a:gd name="T39" fmla="*/ 683 h 821"/>
                <a:gd name="T40" fmla="*/ 683 w 821"/>
                <a:gd name="T41" fmla="*/ 718 h 821"/>
                <a:gd name="T42" fmla="*/ 645 w 821"/>
                <a:gd name="T43" fmla="*/ 748 h 821"/>
                <a:gd name="T44" fmla="*/ 604 w 821"/>
                <a:gd name="T45" fmla="*/ 773 h 821"/>
                <a:gd name="T46" fmla="*/ 560 w 821"/>
                <a:gd name="T47" fmla="*/ 794 h 821"/>
                <a:gd name="T48" fmla="*/ 512 w 821"/>
                <a:gd name="T49" fmla="*/ 809 h 821"/>
                <a:gd name="T50" fmla="*/ 462 w 821"/>
                <a:gd name="T51" fmla="*/ 818 h 821"/>
                <a:gd name="T52" fmla="*/ 411 w 821"/>
                <a:gd name="T53" fmla="*/ 821 h 821"/>
                <a:gd name="T54" fmla="*/ 360 w 821"/>
                <a:gd name="T55" fmla="*/ 818 h 821"/>
                <a:gd name="T56" fmla="*/ 310 w 821"/>
                <a:gd name="T57" fmla="*/ 809 h 821"/>
                <a:gd name="T58" fmla="*/ 263 w 821"/>
                <a:gd name="T59" fmla="*/ 794 h 821"/>
                <a:gd name="T60" fmla="*/ 218 w 821"/>
                <a:gd name="T61" fmla="*/ 773 h 821"/>
                <a:gd name="T62" fmla="*/ 176 w 821"/>
                <a:gd name="T63" fmla="*/ 748 h 821"/>
                <a:gd name="T64" fmla="*/ 139 w 821"/>
                <a:gd name="T65" fmla="*/ 718 h 821"/>
                <a:gd name="T66" fmla="*/ 104 w 821"/>
                <a:gd name="T67" fmla="*/ 683 h 821"/>
                <a:gd name="T68" fmla="*/ 74 w 821"/>
                <a:gd name="T69" fmla="*/ 645 h 821"/>
                <a:gd name="T70" fmla="*/ 49 w 821"/>
                <a:gd name="T71" fmla="*/ 604 h 821"/>
                <a:gd name="T72" fmla="*/ 29 w 821"/>
                <a:gd name="T73" fmla="*/ 560 h 821"/>
                <a:gd name="T74" fmla="*/ 13 w 821"/>
                <a:gd name="T75" fmla="*/ 512 h 821"/>
                <a:gd name="T76" fmla="*/ 3 w 821"/>
                <a:gd name="T77" fmla="*/ 462 h 821"/>
                <a:gd name="T78" fmla="*/ 0 w 821"/>
                <a:gd name="T79" fmla="*/ 411 h 821"/>
                <a:gd name="T80" fmla="*/ 3 w 821"/>
                <a:gd name="T81" fmla="*/ 360 h 821"/>
                <a:gd name="T82" fmla="*/ 13 w 821"/>
                <a:gd name="T83" fmla="*/ 310 h 821"/>
                <a:gd name="T84" fmla="*/ 29 w 821"/>
                <a:gd name="T85" fmla="*/ 263 h 821"/>
                <a:gd name="T86" fmla="*/ 49 w 821"/>
                <a:gd name="T87" fmla="*/ 218 h 821"/>
                <a:gd name="T88" fmla="*/ 74 w 821"/>
                <a:gd name="T89" fmla="*/ 176 h 821"/>
                <a:gd name="T90" fmla="*/ 104 w 821"/>
                <a:gd name="T91" fmla="*/ 139 h 821"/>
                <a:gd name="T92" fmla="*/ 139 w 821"/>
                <a:gd name="T93" fmla="*/ 104 h 821"/>
                <a:gd name="T94" fmla="*/ 176 w 821"/>
                <a:gd name="T95" fmla="*/ 74 h 821"/>
                <a:gd name="T96" fmla="*/ 218 w 821"/>
                <a:gd name="T97" fmla="*/ 49 h 821"/>
                <a:gd name="T98" fmla="*/ 263 w 821"/>
                <a:gd name="T99" fmla="*/ 29 h 821"/>
                <a:gd name="T100" fmla="*/ 310 w 821"/>
                <a:gd name="T101" fmla="*/ 13 h 821"/>
                <a:gd name="T102" fmla="*/ 360 w 821"/>
                <a:gd name="T103" fmla="*/ 3 h 821"/>
                <a:gd name="T104" fmla="*/ 411 w 821"/>
                <a:gd name="T105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821" h="821">
                  <a:moveTo>
                    <a:pt x="411" y="0"/>
                  </a:moveTo>
                  <a:lnTo>
                    <a:pt x="462" y="3"/>
                  </a:lnTo>
                  <a:lnTo>
                    <a:pt x="512" y="13"/>
                  </a:lnTo>
                  <a:lnTo>
                    <a:pt x="560" y="29"/>
                  </a:lnTo>
                  <a:lnTo>
                    <a:pt x="604" y="49"/>
                  </a:lnTo>
                  <a:lnTo>
                    <a:pt x="645" y="74"/>
                  </a:lnTo>
                  <a:lnTo>
                    <a:pt x="683" y="104"/>
                  </a:lnTo>
                  <a:lnTo>
                    <a:pt x="718" y="139"/>
                  </a:lnTo>
                  <a:lnTo>
                    <a:pt x="748" y="176"/>
                  </a:lnTo>
                  <a:lnTo>
                    <a:pt x="773" y="218"/>
                  </a:lnTo>
                  <a:lnTo>
                    <a:pt x="794" y="263"/>
                  </a:lnTo>
                  <a:lnTo>
                    <a:pt x="809" y="310"/>
                  </a:lnTo>
                  <a:lnTo>
                    <a:pt x="818" y="360"/>
                  </a:lnTo>
                  <a:lnTo>
                    <a:pt x="821" y="411"/>
                  </a:lnTo>
                  <a:lnTo>
                    <a:pt x="818" y="462"/>
                  </a:lnTo>
                  <a:lnTo>
                    <a:pt x="809" y="512"/>
                  </a:lnTo>
                  <a:lnTo>
                    <a:pt x="794" y="560"/>
                  </a:lnTo>
                  <a:lnTo>
                    <a:pt x="773" y="604"/>
                  </a:lnTo>
                  <a:lnTo>
                    <a:pt x="748" y="645"/>
                  </a:lnTo>
                  <a:lnTo>
                    <a:pt x="718" y="683"/>
                  </a:lnTo>
                  <a:lnTo>
                    <a:pt x="683" y="718"/>
                  </a:lnTo>
                  <a:lnTo>
                    <a:pt x="645" y="748"/>
                  </a:lnTo>
                  <a:lnTo>
                    <a:pt x="604" y="773"/>
                  </a:lnTo>
                  <a:lnTo>
                    <a:pt x="560" y="794"/>
                  </a:lnTo>
                  <a:lnTo>
                    <a:pt x="512" y="809"/>
                  </a:lnTo>
                  <a:lnTo>
                    <a:pt x="462" y="818"/>
                  </a:lnTo>
                  <a:lnTo>
                    <a:pt x="411" y="821"/>
                  </a:lnTo>
                  <a:lnTo>
                    <a:pt x="360" y="818"/>
                  </a:lnTo>
                  <a:lnTo>
                    <a:pt x="310" y="809"/>
                  </a:lnTo>
                  <a:lnTo>
                    <a:pt x="263" y="794"/>
                  </a:lnTo>
                  <a:lnTo>
                    <a:pt x="218" y="773"/>
                  </a:lnTo>
                  <a:lnTo>
                    <a:pt x="176" y="748"/>
                  </a:lnTo>
                  <a:lnTo>
                    <a:pt x="139" y="718"/>
                  </a:lnTo>
                  <a:lnTo>
                    <a:pt x="104" y="683"/>
                  </a:lnTo>
                  <a:lnTo>
                    <a:pt x="74" y="645"/>
                  </a:lnTo>
                  <a:lnTo>
                    <a:pt x="49" y="604"/>
                  </a:lnTo>
                  <a:lnTo>
                    <a:pt x="29" y="560"/>
                  </a:lnTo>
                  <a:lnTo>
                    <a:pt x="13" y="512"/>
                  </a:lnTo>
                  <a:lnTo>
                    <a:pt x="3" y="462"/>
                  </a:lnTo>
                  <a:lnTo>
                    <a:pt x="0" y="411"/>
                  </a:lnTo>
                  <a:lnTo>
                    <a:pt x="3" y="360"/>
                  </a:lnTo>
                  <a:lnTo>
                    <a:pt x="13" y="310"/>
                  </a:lnTo>
                  <a:lnTo>
                    <a:pt x="29" y="263"/>
                  </a:lnTo>
                  <a:lnTo>
                    <a:pt x="49" y="218"/>
                  </a:lnTo>
                  <a:lnTo>
                    <a:pt x="74" y="176"/>
                  </a:lnTo>
                  <a:lnTo>
                    <a:pt x="104" y="139"/>
                  </a:lnTo>
                  <a:lnTo>
                    <a:pt x="139" y="104"/>
                  </a:lnTo>
                  <a:lnTo>
                    <a:pt x="176" y="74"/>
                  </a:lnTo>
                  <a:lnTo>
                    <a:pt x="218" y="49"/>
                  </a:lnTo>
                  <a:lnTo>
                    <a:pt x="263" y="29"/>
                  </a:lnTo>
                  <a:lnTo>
                    <a:pt x="310" y="13"/>
                  </a:lnTo>
                  <a:lnTo>
                    <a:pt x="360" y="3"/>
                  </a:lnTo>
                  <a:lnTo>
                    <a:pt x="4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940">
              <a:extLst>
                <a:ext uri="{FF2B5EF4-FFF2-40B4-BE49-F238E27FC236}">
                  <a16:creationId xmlns:a16="http://schemas.microsoft.com/office/drawing/2014/main" id="{A88E477B-4380-0CB6-7EF8-88A140C2AFA4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5" y="431"/>
              <a:ext cx="33" cy="84"/>
            </a:xfrm>
            <a:custGeom>
              <a:avLst/>
              <a:gdLst>
                <a:gd name="T0" fmla="*/ 49 w 197"/>
                <a:gd name="T1" fmla="*/ 0 h 505"/>
                <a:gd name="T2" fmla="*/ 149 w 197"/>
                <a:gd name="T3" fmla="*/ 0 h 505"/>
                <a:gd name="T4" fmla="*/ 163 w 197"/>
                <a:gd name="T5" fmla="*/ 1 h 505"/>
                <a:gd name="T6" fmla="*/ 175 w 197"/>
                <a:gd name="T7" fmla="*/ 6 h 505"/>
                <a:gd name="T8" fmla="*/ 186 w 197"/>
                <a:gd name="T9" fmla="*/ 14 h 505"/>
                <a:gd name="T10" fmla="*/ 194 w 197"/>
                <a:gd name="T11" fmla="*/ 27 h 505"/>
                <a:gd name="T12" fmla="*/ 197 w 197"/>
                <a:gd name="T13" fmla="*/ 42 h 505"/>
                <a:gd name="T14" fmla="*/ 197 w 197"/>
                <a:gd name="T15" fmla="*/ 56 h 505"/>
                <a:gd name="T16" fmla="*/ 192 w 197"/>
                <a:gd name="T17" fmla="*/ 70 h 505"/>
                <a:gd name="T18" fmla="*/ 138 w 197"/>
                <a:gd name="T19" fmla="*/ 151 h 505"/>
                <a:gd name="T20" fmla="*/ 163 w 197"/>
                <a:gd name="T21" fmla="*/ 363 h 505"/>
                <a:gd name="T22" fmla="*/ 114 w 197"/>
                <a:gd name="T23" fmla="*/ 495 h 505"/>
                <a:gd name="T24" fmla="*/ 109 w 197"/>
                <a:gd name="T25" fmla="*/ 501 h 505"/>
                <a:gd name="T26" fmla="*/ 103 w 197"/>
                <a:gd name="T27" fmla="*/ 505 h 505"/>
                <a:gd name="T28" fmla="*/ 96 w 197"/>
                <a:gd name="T29" fmla="*/ 505 h 505"/>
                <a:gd name="T30" fmla="*/ 89 w 197"/>
                <a:gd name="T31" fmla="*/ 501 h 505"/>
                <a:gd name="T32" fmla="*/ 85 w 197"/>
                <a:gd name="T33" fmla="*/ 495 h 505"/>
                <a:gd name="T34" fmla="*/ 35 w 197"/>
                <a:gd name="T35" fmla="*/ 363 h 505"/>
                <a:gd name="T36" fmla="*/ 60 w 197"/>
                <a:gd name="T37" fmla="*/ 151 h 505"/>
                <a:gd name="T38" fmla="*/ 7 w 197"/>
                <a:gd name="T39" fmla="*/ 70 h 505"/>
                <a:gd name="T40" fmla="*/ 1 w 197"/>
                <a:gd name="T41" fmla="*/ 56 h 505"/>
                <a:gd name="T42" fmla="*/ 0 w 197"/>
                <a:gd name="T43" fmla="*/ 42 h 505"/>
                <a:gd name="T44" fmla="*/ 5 w 197"/>
                <a:gd name="T45" fmla="*/ 27 h 505"/>
                <a:gd name="T46" fmla="*/ 13 w 197"/>
                <a:gd name="T47" fmla="*/ 14 h 505"/>
                <a:gd name="T48" fmla="*/ 23 w 197"/>
                <a:gd name="T49" fmla="*/ 6 h 505"/>
                <a:gd name="T50" fmla="*/ 35 w 197"/>
                <a:gd name="T51" fmla="*/ 1 h 505"/>
                <a:gd name="T52" fmla="*/ 49 w 197"/>
                <a:gd name="T53" fmla="*/ 0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97" h="505">
                  <a:moveTo>
                    <a:pt x="49" y="0"/>
                  </a:moveTo>
                  <a:lnTo>
                    <a:pt x="149" y="0"/>
                  </a:lnTo>
                  <a:lnTo>
                    <a:pt x="163" y="1"/>
                  </a:lnTo>
                  <a:lnTo>
                    <a:pt x="175" y="6"/>
                  </a:lnTo>
                  <a:lnTo>
                    <a:pt x="186" y="14"/>
                  </a:lnTo>
                  <a:lnTo>
                    <a:pt x="194" y="27"/>
                  </a:lnTo>
                  <a:lnTo>
                    <a:pt x="197" y="42"/>
                  </a:lnTo>
                  <a:lnTo>
                    <a:pt x="197" y="56"/>
                  </a:lnTo>
                  <a:lnTo>
                    <a:pt x="192" y="70"/>
                  </a:lnTo>
                  <a:lnTo>
                    <a:pt x="138" y="151"/>
                  </a:lnTo>
                  <a:lnTo>
                    <a:pt x="163" y="363"/>
                  </a:lnTo>
                  <a:lnTo>
                    <a:pt x="114" y="495"/>
                  </a:lnTo>
                  <a:lnTo>
                    <a:pt x="109" y="501"/>
                  </a:lnTo>
                  <a:lnTo>
                    <a:pt x="103" y="505"/>
                  </a:lnTo>
                  <a:lnTo>
                    <a:pt x="96" y="505"/>
                  </a:lnTo>
                  <a:lnTo>
                    <a:pt x="89" y="501"/>
                  </a:lnTo>
                  <a:lnTo>
                    <a:pt x="85" y="495"/>
                  </a:lnTo>
                  <a:lnTo>
                    <a:pt x="35" y="363"/>
                  </a:lnTo>
                  <a:lnTo>
                    <a:pt x="60" y="151"/>
                  </a:lnTo>
                  <a:lnTo>
                    <a:pt x="7" y="70"/>
                  </a:lnTo>
                  <a:lnTo>
                    <a:pt x="1" y="56"/>
                  </a:lnTo>
                  <a:lnTo>
                    <a:pt x="0" y="42"/>
                  </a:lnTo>
                  <a:lnTo>
                    <a:pt x="5" y="27"/>
                  </a:lnTo>
                  <a:lnTo>
                    <a:pt x="13" y="14"/>
                  </a:lnTo>
                  <a:lnTo>
                    <a:pt x="23" y="6"/>
                  </a:lnTo>
                  <a:lnTo>
                    <a:pt x="35" y="1"/>
                  </a:lnTo>
                  <a:lnTo>
                    <a:pt x="4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941">
              <a:extLst>
                <a:ext uri="{FF2B5EF4-FFF2-40B4-BE49-F238E27FC236}">
                  <a16:creationId xmlns:a16="http://schemas.microsoft.com/office/drawing/2014/main" id="{CA0E71A5-CF1A-AF20-438F-B9E81992EF3A}"/>
                </a:ext>
              </a:extLst>
            </p:cNvPr>
            <p:cNvSpPr>
              <a:spLocks/>
            </p:cNvSpPr>
            <p:nvPr/>
          </p:nvSpPr>
          <p:spPr bwMode="auto">
            <a:xfrm>
              <a:off x="6266" y="431"/>
              <a:ext cx="231" cy="160"/>
            </a:xfrm>
            <a:custGeom>
              <a:avLst/>
              <a:gdLst>
                <a:gd name="T0" fmla="*/ 375 w 1381"/>
                <a:gd name="T1" fmla="*/ 0 h 962"/>
                <a:gd name="T2" fmla="*/ 387 w 1381"/>
                <a:gd name="T3" fmla="*/ 2 h 962"/>
                <a:gd name="T4" fmla="*/ 399 w 1381"/>
                <a:gd name="T5" fmla="*/ 7 h 962"/>
                <a:gd name="T6" fmla="*/ 407 w 1381"/>
                <a:gd name="T7" fmla="*/ 17 h 962"/>
                <a:gd name="T8" fmla="*/ 413 w 1381"/>
                <a:gd name="T9" fmla="*/ 27 h 962"/>
                <a:gd name="T10" fmla="*/ 690 w 1381"/>
                <a:gd name="T11" fmla="*/ 786 h 962"/>
                <a:gd name="T12" fmla="*/ 966 w 1381"/>
                <a:gd name="T13" fmla="*/ 27 h 962"/>
                <a:gd name="T14" fmla="*/ 973 w 1381"/>
                <a:gd name="T15" fmla="*/ 17 h 962"/>
                <a:gd name="T16" fmla="*/ 982 w 1381"/>
                <a:gd name="T17" fmla="*/ 8 h 962"/>
                <a:gd name="T18" fmla="*/ 993 w 1381"/>
                <a:gd name="T19" fmla="*/ 2 h 962"/>
                <a:gd name="T20" fmla="*/ 1005 w 1381"/>
                <a:gd name="T21" fmla="*/ 0 h 962"/>
                <a:gd name="T22" fmla="*/ 1018 w 1381"/>
                <a:gd name="T23" fmla="*/ 2 h 962"/>
                <a:gd name="T24" fmla="*/ 1133 w 1381"/>
                <a:gd name="T25" fmla="*/ 37 h 962"/>
                <a:gd name="T26" fmla="*/ 1176 w 1381"/>
                <a:gd name="T27" fmla="*/ 55 h 962"/>
                <a:gd name="T28" fmla="*/ 1216 w 1381"/>
                <a:gd name="T29" fmla="*/ 77 h 962"/>
                <a:gd name="T30" fmla="*/ 1252 w 1381"/>
                <a:gd name="T31" fmla="*/ 103 h 962"/>
                <a:gd name="T32" fmla="*/ 1285 w 1381"/>
                <a:gd name="T33" fmla="*/ 134 h 962"/>
                <a:gd name="T34" fmla="*/ 1313 w 1381"/>
                <a:gd name="T35" fmla="*/ 168 h 962"/>
                <a:gd name="T36" fmla="*/ 1336 w 1381"/>
                <a:gd name="T37" fmla="*/ 205 h 962"/>
                <a:gd name="T38" fmla="*/ 1355 w 1381"/>
                <a:gd name="T39" fmla="*/ 245 h 962"/>
                <a:gd name="T40" fmla="*/ 1370 w 1381"/>
                <a:gd name="T41" fmla="*/ 287 h 962"/>
                <a:gd name="T42" fmla="*/ 1378 w 1381"/>
                <a:gd name="T43" fmla="*/ 331 h 962"/>
                <a:gd name="T44" fmla="*/ 1381 w 1381"/>
                <a:gd name="T45" fmla="*/ 377 h 962"/>
                <a:gd name="T46" fmla="*/ 1381 w 1381"/>
                <a:gd name="T47" fmla="*/ 904 h 962"/>
                <a:gd name="T48" fmla="*/ 1378 w 1381"/>
                <a:gd name="T49" fmla="*/ 922 h 962"/>
                <a:gd name="T50" fmla="*/ 1370 w 1381"/>
                <a:gd name="T51" fmla="*/ 938 h 962"/>
                <a:gd name="T52" fmla="*/ 1357 w 1381"/>
                <a:gd name="T53" fmla="*/ 951 h 962"/>
                <a:gd name="T54" fmla="*/ 1341 w 1381"/>
                <a:gd name="T55" fmla="*/ 959 h 962"/>
                <a:gd name="T56" fmla="*/ 1322 w 1381"/>
                <a:gd name="T57" fmla="*/ 962 h 962"/>
                <a:gd name="T58" fmla="*/ 57 w 1381"/>
                <a:gd name="T59" fmla="*/ 962 h 962"/>
                <a:gd name="T60" fmla="*/ 40 w 1381"/>
                <a:gd name="T61" fmla="*/ 959 h 962"/>
                <a:gd name="T62" fmla="*/ 23 w 1381"/>
                <a:gd name="T63" fmla="*/ 951 h 962"/>
                <a:gd name="T64" fmla="*/ 10 w 1381"/>
                <a:gd name="T65" fmla="*/ 938 h 962"/>
                <a:gd name="T66" fmla="*/ 2 w 1381"/>
                <a:gd name="T67" fmla="*/ 922 h 962"/>
                <a:gd name="T68" fmla="*/ 0 w 1381"/>
                <a:gd name="T69" fmla="*/ 904 h 962"/>
                <a:gd name="T70" fmla="*/ 0 w 1381"/>
                <a:gd name="T71" fmla="*/ 377 h 962"/>
                <a:gd name="T72" fmla="*/ 2 w 1381"/>
                <a:gd name="T73" fmla="*/ 331 h 962"/>
                <a:gd name="T74" fmla="*/ 11 w 1381"/>
                <a:gd name="T75" fmla="*/ 287 h 962"/>
                <a:gd name="T76" fmla="*/ 25 w 1381"/>
                <a:gd name="T77" fmla="*/ 245 h 962"/>
                <a:gd name="T78" fmla="*/ 44 w 1381"/>
                <a:gd name="T79" fmla="*/ 205 h 962"/>
                <a:gd name="T80" fmla="*/ 68 w 1381"/>
                <a:gd name="T81" fmla="*/ 168 h 962"/>
                <a:gd name="T82" fmla="*/ 96 w 1381"/>
                <a:gd name="T83" fmla="*/ 134 h 962"/>
                <a:gd name="T84" fmla="*/ 129 w 1381"/>
                <a:gd name="T85" fmla="*/ 103 h 962"/>
                <a:gd name="T86" fmla="*/ 165 w 1381"/>
                <a:gd name="T87" fmla="*/ 77 h 962"/>
                <a:gd name="T88" fmla="*/ 205 w 1381"/>
                <a:gd name="T89" fmla="*/ 54 h 962"/>
                <a:gd name="T90" fmla="*/ 248 w 1381"/>
                <a:gd name="T91" fmla="*/ 37 h 962"/>
                <a:gd name="T92" fmla="*/ 362 w 1381"/>
                <a:gd name="T93" fmla="*/ 2 h 962"/>
                <a:gd name="T94" fmla="*/ 368 w 1381"/>
                <a:gd name="T95" fmla="*/ 1 h 962"/>
                <a:gd name="T96" fmla="*/ 375 w 1381"/>
                <a:gd name="T97" fmla="*/ 0 h 9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81" h="962">
                  <a:moveTo>
                    <a:pt x="375" y="0"/>
                  </a:moveTo>
                  <a:lnTo>
                    <a:pt x="387" y="2"/>
                  </a:lnTo>
                  <a:lnTo>
                    <a:pt x="399" y="7"/>
                  </a:lnTo>
                  <a:lnTo>
                    <a:pt x="407" y="17"/>
                  </a:lnTo>
                  <a:lnTo>
                    <a:pt x="413" y="27"/>
                  </a:lnTo>
                  <a:lnTo>
                    <a:pt x="690" y="786"/>
                  </a:lnTo>
                  <a:lnTo>
                    <a:pt x="966" y="27"/>
                  </a:lnTo>
                  <a:lnTo>
                    <a:pt x="973" y="17"/>
                  </a:lnTo>
                  <a:lnTo>
                    <a:pt x="982" y="8"/>
                  </a:lnTo>
                  <a:lnTo>
                    <a:pt x="993" y="2"/>
                  </a:lnTo>
                  <a:lnTo>
                    <a:pt x="1005" y="0"/>
                  </a:lnTo>
                  <a:lnTo>
                    <a:pt x="1018" y="2"/>
                  </a:lnTo>
                  <a:lnTo>
                    <a:pt x="1133" y="37"/>
                  </a:lnTo>
                  <a:lnTo>
                    <a:pt x="1176" y="55"/>
                  </a:lnTo>
                  <a:lnTo>
                    <a:pt x="1216" y="77"/>
                  </a:lnTo>
                  <a:lnTo>
                    <a:pt x="1252" y="103"/>
                  </a:lnTo>
                  <a:lnTo>
                    <a:pt x="1285" y="134"/>
                  </a:lnTo>
                  <a:lnTo>
                    <a:pt x="1313" y="168"/>
                  </a:lnTo>
                  <a:lnTo>
                    <a:pt x="1336" y="205"/>
                  </a:lnTo>
                  <a:lnTo>
                    <a:pt x="1355" y="245"/>
                  </a:lnTo>
                  <a:lnTo>
                    <a:pt x="1370" y="287"/>
                  </a:lnTo>
                  <a:lnTo>
                    <a:pt x="1378" y="331"/>
                  </a:lnTo>
                  <a:lnTo>
                    <a:pt x="1381" y="377"/>
                  </a:lnTo>
                  <a:lnTo>
                    <a:pt x="1381" y="904"/>
                  </a:lnTo>
                  <a:lnTo>
                    <a:pt x="1378" y="922"/>
                  </a:lnTo>
                  <a:lnTo>
                    <a:pt x="1370" y="938"/>
                  </a:lnTo>
                  <a:lnTo>
                    <a:pt x="1357" y="951"/>
                  </a:lnTo>
                  <a:lnTo>
                    <a:pt x="1341" y="959"/>
                  </a:lnTo>
                  <a:lnTo>
                    <a:pt x="1322" y="962"/>
                  </a:lnTo>
                  <a:lnTo>
                    <a:pt x="57" y="962"/>
                  </a:lnTo>
                  <a:lnTo>
                    <a:pt x="40" y="959"/>
                  </a:lnTo>
                  <a:lnTo>
                    <a:pt x="23" y="951"/>
                  </a:lnTo>
                  <a:lnTo>
                    <a:pt x="10" y="938"/>
                  </a:lnTo>
                  <a:lnTo>
                    <a:pt x="2" y="922"/>
                  </a:lnTo>
                  <a:lnTo>
                    <a:pt x="0" y="904"/>
                  </a:lnTo>
                  <a:lnTo>
                    <a:pt x="0" y="377"/>
                  </a:lnTo>
                  <a:lnTo>
                    <a:pt x="2" y="331"/>
                  </a:lnTo>
                  <a:lnTo>
                    <a:pt x="11" y="287"/>
                  </a:lnTo>
                  <a:lnTo>
                    <a:pt x="25" y="245"/>
                  </a:lnTo>
                  <a:lnTo>
                    <a:pt x="44" y="205"/>
                  </a:lnTo>
                  <a:lnTo>
                    <a:pt x="68" y="168"/>
                  </a:lnTo>
                  <a:lnTo>
                    <a:pt x="96" y="134"/>
                  </a:lnTo>
                  <a:lnTo>
                    <a:pt x="129" y="103"/>
                  </a:lnTo>
                  <a:lnTo>
                    <a:pt x="165" y="77"/>
                  </a:lnTo>
                  <a:lnTo>
                    <a:pt x="205" y="54"/>
                  </a:lnTo>
                  <a:lnTo>
                    <a:pt x="248" y="37"/>
                  </a:lnTo>
                  <a:lnTo>
                    <a:pt x="362" y="2"/>
                  </a:lnTo>
                  <a:lnTo>
                    <a:pt x="368" y="1"/>
                  </a:lnTo>
                  <a:lnTo>
                    <a:pt x="37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942">
              <a:extLst>
                <a:ext uri="{FF2B5EF4-FFF2-40B4-BE49-F238E27FC236}">
                  <a16:creationId xmlns:a16="http://schemas.microsoft.com/office/drawing/2014/main" id="{0A0C5D9A-B61C-88C3-784A-7869B9DC4C93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4" y="309"/>
              <a:ext cx="137" cy="137"/>
            </a:xfrm>
            <a:custGeom>
              <a:avLst/>
              <a:gdLst>
                <a:gd name="T0" fmla="*/ 411 w 821"/>
                <a:gd name="T1" fmla="*/ 0 h 821"/>
                <a:gd name="T2" fmla="*/ 462 w 821"/>
                <a:gd name="T3" fmla="*/ 3 h 821"/>
                <a:gd name="T4" fmla="*/ 511 w 821"/>
                <a:gd name="T5" fmla="*/ 12 h 821"/>
                <a:gd name="T6" fmla="*/ 559 w 821"/>
                <a:gd name="T7" fmla="*/ 27 h 821"/>
                <a:gd name="T8" fmla="*/ 603 w 821"/>
                <a:gd name="T9" fmla="*/ 48 h 821"/>
                <a:gd name="T10" fmla="*/ 645 w 821"/>
                <a:gd name="T11" fmla="*/ 73 h 821"/>
                <a:gd name="T12" fmla="*/ 683 w 821"/>
                <a:gd name="T13" fmla="*/ 104 h 821"/>
                <a:gd name="T14" fmla="*/ 717 w 821"/>
                <a:gd name="T15" fmla="*/ 137 h 821"/>
                <a:gd name="T16" fmla="*/ 748 w 821"/>
                <a:gd name="T17" fmla="*/ 176 h 821"/>
                <a:gd name="T18" fmla="*/ 773 w 821"/>
                <a:gd name="T19" fmla="*/ 217 h 821"/>
                <a:gd name="T20" fmla="*/ 794 w 821"/>
                <a:gd name="T21" fmla="*/ 262 h 821"/>
                <a:gd name="T22" fmla="*/ 808 w 821"/>
                <a:gd name="T23" fmla="*/ 309 h 821"/>
                <a:gd name="T24" fmla="*/ 818 w 821"/>
                <a:gd name="T25" fmla="*/ 358 h 821"/>
                <a:gd name="T26" fmla="*/ 821 w 821"/>
                <a:gd name="T27" fmla="*/ 410 h 821"/>
                <a:gd name="T28" fmla="*/ 818 w 821"/>
                <a:gd name="T29" fmla="*/ 462 h 821"/>
                <a:gd name="T30" fmla="*/ 808 w 821"/>
                <a:gd name="T31" fmla="*/ 511 h 821"/>
                <a:gd name="T32" fmla="*/ 794 w 821"/>
                <a:gd name="T33" fmla="*/ 558 h 821"/>
                <a:gd name="T34" fmla="*/ 773 w 821"/>
                <a:gd name="T35" fmla="*/ 603 h 821"/>
                <a:gd name="T36" fmla="*/ 748 w 821"/>
                <a:gd name="T37" fmla="*/ 644 h 821"/>
                <a:gd name="T38" fmla="*/ 717 w 821"/>
                <a:gd name="T39" fmla="*/ 683 h 821"/>
                <a:gd name="T40" fmla="*/ 683 w 821"/>
                <a:gd name="T41" fmla="*/ 717 h 821"/>
                <a:gd name="T42" fmla="*/ 645 w 821"/>
                <a:gd name="T43" fmla="*/ 747 h 821"/>
                <a:gd name="T44" fmla="*/ 603 w 821"/>
                <a:gd name="T45" fmla="*/ 773 h 821"/>
                <a:gd name="T46" fmla="*/ 559 w 821"/>
                <a:gd name="T47" fmla="*/ 793 h 821"/>
                <a:gd name="T48" fmla="*/ 511 w 821"/>
                <a:gd name="T49" fmla="*/ 808 h 821"/>
                <a:gd name="T50" fmla="*/ 462 w 821"/>
                <a:gd name="T51" fmla="*/ 818 h 821"/>
                <a:gd name="T52" fmla="*/ 411 w 821"/>
                <a:gd name="T53" fmla="*/ 821 h 821"/>
                <a:gd name="T54" fmla="*/ 359 w 821"/>
                <a:gd name="T55" fmla="*/ 818 h 821"/>
                <a:gd name="T56" fmla="*/ 310 w 821"/>
                <a:gd name="T57" fmla="*/ 808 h 821"/>
                <a:gd name="T58" fmla="*/ 263 w 821"/>
                <a:gd name="T59" fmla="*/ 793 h 821"/>
                <a:gd name="T60" fmla="*/ 218 w 821"/>
                <a:gd name="T61" fmla="*/ 773 h 821"/>
                <a:gd name="T62" fmla="*/ 176 w 821"/>
                <a:gd name="T63" fmla="*/ 747 h 821"/>
                <a:gd name="T64" fmla="*/ 138 w 821"/>
                <a:gd name="T65" fmla="*/ 717 h 821"/>
                <a:gd name="T66" fmla="*/ 104 w 821"/>
                <a:gd name="T67" fmla="*/ 683 h 821"/>
                <a:gd name="T68" fmla="*/ 73 w 821"/>
                <a:gd name="T69" fmla="*/ 644 h 821"/>
                <a:gd name="T70" fmla="*/ 48 w 821"/>
                <a:gd name="T71" fmla="*/ 603 h 821"/>
                <a:gd name="T72" fmla="*/ 27 w 821"/>
                <a:gd name="T73" fmla="*/ 558 h 821"/>
                <a:gd name="T74" fmla="*/ 13 w 821"/>
                <a:gd name="T75" fmla="*/ 511 h 821"/>
                <a:gd name="T76" fmla="*/ 3 w 821"/>
                <a:gd name="T77" fmla="*/ 462 h 821"/>
                <a:gd name="T78" fmla="*/ 0 w 821"/>
                <a:gd name="T79" fmla="*/ 410 h 821"/>
                <a:gd name="T80" fmla="*/ 3 w 821"/>
                <a:gd name="T81" fmla="*/ 358 h 821"/>
                <a:gd name="T82" fmla="*/ 13 w 821"/>
                <a:gd name="T83" fmla="*/ 309 h 821"/>
                <a:gd name="T84" fmla="*/ 27 w 821"/>
                <a:gd name="T85" fmla="*/ 262 h 821"/>
                <a:gd name="T86" fmla="*/ 48 w 821"/>
                <a:gd name="T87" fmla="*/ 217 h 821"/>
                <a:gd name="T88" fmla="*/ 73 w 821"/>
                <a:gd name="T89" fmla="*/ 176 h 821"/>
                <a:gd name="T90" fmla="*/ 104 w 821"/>
                <a:gd name="T91" fmla="*/ 137 h 821"/>
                <a:gd name="T92" fmla="*/ 138 w 821"/>
                <a:gd name="T93" fmla="*/ 104 h 821"/>
                <a:gd name="T94" fmla="*/ 176 w 821"/>
                <a:gd name="T95" fmla="*/ 73 h 821"/>
                <a:gd name="T96" fmla="*/ 218 w 821"/>
                <a:gd name="T97" fmla="*/ 48 h 821"/>
                <a:gd name="T98" fmla="*/ 263 w 821"/>
                <a:gd name="T99" fmla="*/ 27 h 821"/>
                <a:gd name="T100" fmla="*/ 310 w 821"/>
                <a:gd name="T101" fmla="*/ 12 h 821"/>
                <a:gd name="T102" fmla="*/ 359 w 821"/>
                <a:gd name="T103" fmla="*/ 3 h 821"/>
                <a:gd name="T104" fmla="*/ 411 w 821"/>
                <a:gd name="T105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821" h="821">
                  <a:moveTo>
                    <a:pt x="411" y="0"/>
                  </a:moveTo>
                  <a:lnTo>
                    <a:pt x="462" y="3"/>
                  </a:lnTo>
                  <a:lnTo>
                    <a:pt x="511" y="12"/>
                  </a:lnTo>
                  <a:lnTo>
                    <a:pt x="559" y="27"/>
                  </a:lnTo>
                  <a:lnTo>
                    <a:pt x="603" y="48"/>
                  </a:lnTo>
                  <a:lnTo>
                    <a:pt x="645" y="73"/>
                  </a:lnTo>
                  <a:lnTo>
                    <a:pt x="683" y="104"/>
                  </a:lnTo>
                  <a:lnTo>
                    <a:pt x="717" y="137"/>
                  </a:lnTo>
                  <a:lnTo>
                    <a:pt x="748" y="176"/>
                  </a:lnTo>
                  <a:lnTo>
                    <a:pt x="773" y="217"/>
                  </a:lnTo>
                  <a:lnTo>
                    <a:pt x="794" y="262"/>
                  </a:lnTo>
                  <a:lnTo>
                    <a:pt x="808" y="309"/>
                  </a:lnTo>
                  <a:lnTo>
                    <a:pt x="818" y="358"/>
                  </a:lnTo>
                  <a:lnTo>
                    <a:pt x="821" y="410"/>
                  </a:lnTo>
                  <a:lnTo>
                    <a:pt x="818" y="462"/>
                  </a:lnTo>
                  <a:lnTo>
                    <a:pt x="808" y="511"/>
                  </a:lnTo>
                  <a:lnTo>
                    <a:pt x="794" y="558"/>
                  </a:lnTo>
                  <a:lnTo>
                    <a:pt x="773" y="603"/>
                  </a:lnTo>
                  <a:lnTo>
                    <a:pt x="748" y="644"/>
                  </a:lnTo>
                  <a:lnTo>
                    <a:pt x="717" y="683"/>
                  </a:lnTo>
                  <a:lnTo>
                    <a:pt x="683" y="717"/>
                  </a:lnTo>
                  <a:lnTo>
                    <a:pt x="645" y="747"/>
                  </a:lnTo>
                  <a:lnTo>
                    <a:pt x="603" y="773"/>
                  </a:lnTo>
                  <a:lnTo>
                    <a:pt x="559" y="793"/>
                  </a:lnTo>
                  <a:lnTo>
                    <a:pt x="511" y="808"/>
                  </a:lnTo>
                  <a:lnTo>
                    <a:pt x="462" y="818"/>
                  </a:lnTo>
                  <a:lnTo>
                    <a:pt x="411" y="821"/>
                  </a:lnTo>
                  <a:lnTo>
                    <a:pt x="359" y="818"/>
                  </a:lnTo>
                  <a:lnTo>
                    <a:pt x="310" y="808"/>
                  </a:lnTo>
                  <a:lnTo>
                    <a:pt x="263" y="793"/>
                  </a:lnTo>
                  <a:lnTo>
                    <a:pt x="218" y="773"/>
                  </a:lnTo>
                  <a:lnTo>
                    <a:pt x="176" y="747"/>
                  </a:lnTo>
                  <a:lnTo>
                    <a:pt x="138" y="717"/>
                  </a:lnTo>
                  <a:lnTo>
                    <a:pt x="104" y="683"/>
                  </a:lnTo>
                  <a:lnTo>
                    <a:pt x="73" y="644"/>
                  </a:lnTo>
                  <a:lnTo>
                    <a:pt x="48" y="603"/>
                  </a:lnTo>
                  <a:lnTo>
                    <a:pt x="27" y="558"/>
                  </a:lnTo>
                  <a:lnTo>
                    <a:pt x="13" y="511"/>
                  </a:lnTo>
                  <a:lnTo>
                    <a:pt x="3" y="462"/>
                  </a:lnTo>
                  <a:lnTo>
                    <a:pt x="0" y="410"/>
                  </a:lnTo>
                  <a:lnTo>
                    <a:pt x="3" y="358"/>
                  </a:lnTo>
                  <a:lnTo>
                    <a:pt x="13" y="309"/>
                  </a:lnTo>
                  <a:lnTo>
                    <a:pt x="27" y="262"/>
                  </a:lnTo>
                  <a:lnTo>
                    <a:pt x="48" y="217"/>
                  </a:lnTo>
                  <a:lnTo>
                    <a:pt x="73" y="176"/>
                  </a:lnTo>
                  <a:lnTo>
                    <a:pt x="104" y="137"/>
                  </a:lnTo>
                  <a:lnTo>
                    <a:pt x="138" y="104"/>
                  </a:lnTo>
                  <a:lnTo>
                    <a:pt x="176" y="73"/>
                  </a:lnTo>
                  <a:lnTo>
                    <a:pt x="218" y="48"/>
                  </a:lnTo>
                  <a:lnTo>
                    <a:pt x="263" y="27"/>
                  </a:lnTo>
                  <a:lnTo>
                    <a:pt x="310" y="12"/>
                  </a:lnTo>
                  <a:lnTo>
                    <a:pt x="359" y="3"/>
                  </a:lnTo>
                  <a:lnTo>
                    <a:pt x="4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943">
              <a:extLst>
                <a:ext uri="{FF2B5EF4-FFF2-40B4-BE49-F238E27FC236}">
                  <a16:creationId xmlns:a16="http://schemas.microsoft.com/office/drawing/2014/main" id="{427C2A22-C7D1-4268-42AC-B49BAD2ED102}"/>
                </a:ext>
              </a:extLst>
            </p:cNvPr>
            <p:cNvSpPr>
              <a:spLocks/>
            </p:cNvSpPr>
            <p:nvPr/>
          </p:nvSpPr>
          <p:spPr bwMode="auto">
            <a:xfrm>
              <a:off x="6100" y="465"/>
              <a:ext cx="230" cy="382"/>
            </a:xfrm>
            <a:custGeom>
              <a:avLst/>
              <a:gdLst>
                <a:gd name="T0" fmla="*/ 419 w 1375"/>
                <a:gd name="T1" fmla="*/ 2 h 2291"/>
                <a:gd name="T2" fmla="*/ 506 w 1375"/>
                <a:gd name="T3" fmla="*/ 24 h 2291"/>
                <a:gd name="T4" fmla="*/ 584 w 1375"/>
                <a:gd name="T5" fmla="*/ 66 h 2291"/>
                <a:gd name="T6" fmla="*/ 650 w 1375"/>
                <a:gd name="T7" fmla="*/ 125 h 2291"/>
                <a:gd name="T8" fmla="*/ 700 w 1375"/>
                <a:gd name="T9" fmla="*/ 197 h 2291"/>
                <a:gd name="T10" fmla="*/ 732 w 1375"/>
                <a:gd name="T11" fmla="*/ 280 h 2291"/>
                <a:gd name="T12" fmla="*/ 743 w 1375"/>
                <a:gd name="T13" fmla="*/ 372 h 2291"/>
                <a:gd name="T14" fmla="*/ 1070 w 1375"/>
                <a:gd name="T15" fmla="*/ 1017 h 2291"/>
                <a:gd name="T16" fmla="*/ 1158 w 1375"/>
                <a:gd name="T17" fmla="*/ 1030 h 2291"/>
                <a:gd name="T18" fmla="*/ 1237 w 1375"/>
                <a:gd name="T19" fmla="*/ 1066 h 2291"/>
                <a:gd name="T20" fmla="*/ 1300 w 1375"/>
                <a:gd name="T21" fmla="*/ 1122 h 2291"/>
                <a:gd name="T22" fmla="*/ 1347 w 1375"/>
                <a:gd name="T23" fmla="*/ 1193 h 2291"/>
                <a:gd name="T24" fmla="*/ 1372 w 1375"/>
                <a:gd name="T25" fmla="*/ 1277 h 2291"/>
                <a:gd name="T26" fmla="*/ 1375 w 1375"/>
                <a:gd name="T27" fmla="*/ 2191 h 2291"/>
                <a:gd name="T28" fmla="*/ 1364 w 1375"/>
                <a:gd name="T29" fmla="*/ 2235 h 2291"/>
                <a:gd name="T30" fmla="*/ 1337 w 1375"/>
                <a:gd name="T31" fmla="*/ 2269 h 2291"/>
                <a:gd name="T32" fmla="*/ 1297 w 1375"/>
                <a:gd name="T33" fmla="*/ 2289 h 2291"/>
                <a:gd name="T34" fmla="*/ 882 w 1375"/>
                <a:gd name="T35" fmla="*/ 2291 h 2291"/>
                <a:gd name="T36" fmla="*/ 838 w 1375"/>
                <a:gd name="T37" fmla="*/ 2281 h 2291"/>
                <a:gd name="T38" fmla="*/ 803 w 1375"/>
                <a:gd name="T39" fmla="*/ 2254 h 2291"/>
                <a:gd name="T40" fmla="*/ 784 w 1375"/>
                <a:gd name="T41" fmla="*/ 2214 h 2291"/>
                <a:gd name="T42" fmla="*/ 781 w 1375"/>
                <a:gd name="T43" fmla="*/ 1605 h 2291"/>
                <a:gd name="T44" fmla="*/ 309 w 1375"/>
                <a:gd name="T45" fmla="*/ 1602 h 2291"/>
                <a:gd name="T46" fmla="*/ 218 w 1375"/>
                <a:gd name="T47" fmla="*/ 1578 h 2291"/>
                <a:gd name="T48" fmla="*/ 139 w 1375"/>
                <a:gd name="T49" fmla="*/ 1531 h 2291"/>
                <a:gd name="T50" fmla="*/ 74 w 1375"/>
                <a:gd name="T51" fmla="*/ 1467 h 2291"/>
                <a:gd name="T52" fmla="*/ 28 w 1375"/>
                <a:gd name="T53" fmla="*/ 1388 h 2291"/>
                <a:gd name="T54" fmla="*/ 3 w 1375"/>
                <a:gd name="T55" fmla="*/ 1297 h 2291"/>
                <a:gd name="T56" fmla="*/ 0 w 1375"/>
                <a:gd name="T57" fmla="*/ 372 h 2291"/>
                <a:gd name="T58" fmla="*/ 11 w 1375"/>
                <a:gd name="T59" fmla="*/ 280 h 2291"/>
                <a:gd name="T60" fmla="*/ 44 w 1375"/>
                <a:gd name="T61" fmla="*/ 197 h 2291"/>
                <a:gd name="T62" fmla="*/ 94 w 1375"/>
                <a:gd name="T63" fmla="*/ 125 h 2291"/>
                <a:gd name="T64" fmla="*/ 159 w 1375"/>
                <a:gd name="T65" fmla="*/ 66 h 2291"/>
                <a:gd name="T66" fmla="*/ 237 w 1375"/>
                <a:gd name="T67" fmla="*/ 24 h 2291"/>
                <a:gd name="T68" fmla="*/ 325 w 1375"/>
                <a:gd name="T69" fmla="*/ 2 h 2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375" h="2291">
                  <a:moveTo>
                    <a:pt x="372" y="0"/>
                  </a:moveTo>
                  <a:lnTo>
                    <a:pt x="419" y="2"/>
                  </a:lnTo>
                  <a:lnTo>
                    <a:pt x="464" y="10"/>
                  </a:lnTo>
                  <a:lnTo>
                    <a:pt x="506" y="24"/>
                  </a:lnTo>
                  <a:lnTo>
                    <a:pt x="546" y="43"/>
                  </a:lnTo>
                  <a:lnTo>
                    <a:pt x="584" y="66"/>
                  </a:lnTo>
                  <a:lnTo>
                    <a:pt x="619" y="93"/>
                  </a:lnTo>
                  <a:lnTo>
                    <a:pt x="650" y="125"/>
                  </a:lnTo>
                  <a:lnTo>
                    <a:pt x="677" y="159"/>
                  </a:lnTo>
                  <a:lnTo>
                    <a:pt x="700" y="197"/>
                  </a:lnTo>
                  <a:lnTo>
                    <a:pt x="718" y="237"/>
                  </a:lnTo>
                  <a:lnTo>
                    <a:pt x="732" y="280"/>
                  </a:lnTo>
                  <a:lnTo>
                    <a:pt x="740" y="325"/>
                  </a:lnTo>
                  <a:lnTo>
                    <a:pt x="743" y="372"/>
                  </a:lnTo>
                  <a:lnTo>
                    <a:pt x="743" y="1017"/>
                  </a:lnTo>
                  <a:lnTo>
                    <a:pt x="1070" y="1017"/>
                  </a:lnTo>
                  <a:lnTo>
                    <a:pt x="1115" y="1021"/>
                  </a:lnTo>
                  <a:lnTo>
                    <a:pt x="1158" y="1030"/>
                  </a:lnTo>
                  <a:lnTo>
                    <a:pt x="1199" y="1045"/>
                  </a:lnTo>
                  <a:lnTo>
                    <a:pt x="1237" y="1066"/>
                  </a:lnTo>
                  <a:lnTo>
                    <a:pt x="1270" y="1092"/>
                  </a:lnTo>
                  <a:lnTo>
                    <a:pt x="1300" y="1122"/>
                  </a:lnTo>
                  <a:lnTo>
                    <a:pt x="1326" y="1156"/>
                  </a:lnTo>
                  <a:lnTo>
                    <a:pt x="1347" y="1193"/>
                  </a:lnTo>
                  <a:lnTo>
                    <a:pt x="1362" y="1234"/>
                  </a:lnTo>
                  <a:lnTo>
                    <a:pt x="1372" y="1277"/>
                  </a:lnTo>
                  <a:lnTo>
                    <a:pt x="1375" y="1322"/>
                  </a:lnTo>
                  <a:lnTo>
                    <a:pt x="1375" y="2191"/>
                  </a:lnTo>
                  <a:lnTo>
                    <a:pt x="1372" y="2214"/>
                  </a:lnTo>
                  <a:lnTo>
                    <a:pt x="1364" y="2235"/>
                  </a:lnTo>
                  <a:lnTo>
                    <a:pt x="1353" y="2254"/>
                  </a:lnTo>
                  <a:lnTo>
                    <a:pt x="1337" y="2269"/>
                  </a:lnTo>
                  <a:lnTo>
                    <a:pt x="1318" y="2281"/>
                  </a:lnTo>
                  <a:lnTo>
                    <a:pt x="1297" y="2289"/>
                  </a:lnTo>
                  <a:lnTo>
                    <a:pt x="1274" y="2291"/>
                  </a:lnTo>
                  <a:lnTo>
                    <a:pt x="882" y="2291"/>
                  </a:lnTo>
                  <a:lnTo>
                    <a:pt x="859" y="2289"/>
                  </a:lnTo>
                  <a:lnTo>
                    <a:pt x="838" y="2281"/>
                  </a:lnTo>
                  <a:lnTo>
                    <a:pt x="819" y="2269"/>
                  </a:lnTo>
                  <a:lnTo>
                    <a:pt x="803" y="2254"/>
                  </a:lnTo>
                  <a:lnTo>
                    <a:pt x="791" y="2235"/>
                  </a:lnTo>
                  <a:lnTo>
                    <a:pt x="784" y="2214"/>
                  </a:lnTo>
                  <a:lnTo>
                    <a:pt x="781" y="2191"/>
                  </a:lnTo>
                  <a:lnTo>
                    <a:pt x="781" y="1605"/>
                  </a:lnTo>
                  <a:lnTo>
                    <a:pt x="357" y="1605"/>
                  </a:lnTo>
                  <a:lnTo>
                    <a:pt x="309" y="1602"/>
                  </a:lnTo>
                  <a:lnTo>
                    <a:pt x="262" y="1593"/>
                  </a:lnTo>
                  <a:lnTo>
                    <a:pt x="218" y="1578"/>
                  </a:lnTo>
                  <a:lnTo>
                    <a:pt x="177" y="1557"/>
                  </a:lnTo>
                  <a:lnTo>
                    <a:pt x="139" y="1531"/>
                  </a:lnTo>
                  <a:lnTo>
                    <a:pt x="104" y="1502"/>
                  </a:lnTo>
                  <a:lnTo>
                    <a:pt x="74" y="1467"/>
                  </a:lnTo>
                  <a:lnTo>
                    <a:pt x="49" y="1429"/>
                  </a:lnTo>
                  <a:lnTo>
                    <a:pt x="28" y="1388"/>
                  </a:lnTo>
                  <a:lnTo>
                    <a:pt x="12" y="1344"/>
                  </a:lnTo>
                  <a:lnTo>
                    <a:pt x="3" y="1297"/>
                  </a:lnTo>
                  <a:lnTo>
                    <a:pt x="0" y="1248"/>
                  </a:lnTo>
                  <a:lnTo>
                    <a:pt x="0" y="372"/>
                  </a:lnTo>
                  <a:lnTo>
                    <a:pt x="3" y="325"/>
                  </a:lnTo>
                  <a:lnTo>
                    <a:pt x="11" y="280"/>
                  </a:lnTo>
                  <a:lnTo>
                    <a:pt x="25" y="237"/>
                  </a:lnTo>
                  <a:lnTo>
                    <a:pt x="44" y="197"/>
                  </a:lnTo>
                  <a:lnTo>
                    <a:pt x="67" y="159"/>
                  </a:lnTo>
                  <a:lnTo>
                    <a:pt x="94" y="125"/>
                  </a:lnTo>
                  <a:lnTo>
                    <a:pt x="124" y="93"/>
                  </a:lnTo>
                  <a:lnTo>
                    <a:pt x="159" y="66"/>
                  </a:lnTo>
                  <a:lnTo>
                    <a:pt x="197" y="43"/>
                  </a:lnTo>
                  <a:lnTo>
                    <a:pt x="237" y="24"/>
                  </a:lnTo>
                  <a:lnTo>
                    <a:pt x="280" y="10"/>
                  </a:lnTo>
                  <a:lnTo>
                    <a:pt x="325" y="2"/>
                  </a:lnTo>
                  <a:lnTo>
                    <a:pt x="37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944">
              <a:extLst>
                <a:ext uri="{FF2B5EF4-FFF2-40B4-BE49-F238E27FC236}">
                  <a16:creationId xmlns:a16="http://schemas.microsoft.com/office/drawing/2014/main" id="{785D5CFF-3820-A631-BFF2-61D50092A1FD}"/>
                </a:ext>
              </a:extLst>
            </p:cNvPr>
            <p:cNvSpPr>
              <a:spLocks/>
            </p:cNvSpPr>
            <p:nvPr/>
          </p:nvSpPr>
          <p:spPr bwMode="auto">
            <a:xfrm>
              <a:off x="6532" y="309"/>
              <a:ext cx="137" cy="137"/>
            </a:xfrm>
            <a:custGeom>
              <a:avLst/>
              <a:gdLst>
                <a:gd name="T0" fmla="*/ 410 w 821"/>
                <a:gd name="T1" fmla="*/ 0 h 821"/>
                <a:gd name="T2" fmla="*/ 462 w 821"/>
                <a:gd name="T3" fmla="*/ 3 h 821"/>
                <a:gd name="T4" fmla="*/ 512 w 821"/>
                <a:gd name="T5" fmla="*/ 12 h 821"/>
                <a:gd name="T6" fmla="*/ 559 w 821"/>
                <a:gd name="T7" fmla="*/ 27 h 821"/>
                <a:gd name="T8" fmla="*/ 604 w 821"/>
                <a:gd name="T9" fmla="*/ 48 h 821"/>
                <a:gd name="T10" fmla="*/ 645 w 821"/>
                <a:gd name="T11" fmla="*/ 73 h 821"/>
                <a:gd name="T12" fmla="*/ 684 w 821"/>
                <a:gd name="T13" fmla="*/ 104 h 821"/>
                <a:gd name="T14" fmla="*/ 717 w 821"/>
                <a:gd name="T15" fmla="*/ 137 h 821"/>
                <a:gd name="T16" fmla="*/ 747 w 821"/>
                <a:gd name="T17" fmla="*/ 176 h 821"/>
                <a:gd name="T18" fmla="*/ 773 w 821"/>
                <a:gd name="T19" fmla="*/ 217 h 821"/>
                <a:gd name="T20" fmla="*/ 793 w 821"/>
                <a:gd name="T21" fmla="*/ 262 h 821"/>
                <a:gd name="T22" fmla="*/ 808 w 821"/>
                <a:gd name="T23" fmla="*/ 309 h 821"/>
                <a:gd name="T24" fmla="*/ 818 w 821"/>
                <a:gd name="T25" fmla="*/ 358 h 821"/>
                <a:gd name="T26" fmla="*/ 821 w 821"/>
                <a:gd name="T27" fmla="*/ 410 h 821"/>
                <a:gd name="T28" fmla="*/ 818 w 821"/>
                <a:gd name="T29" fmla="*/ 462 h 821"/>
                <a:gd name="T30" fmla="*/ 808 w 821"/>
                <a:gd name="T31" fmla="*/ 511 h 821"/>
                <a:gd name="T32" fmla="*/ 793 w 821"/>
                <a:gd name="T33" fmla="*/ 558 h 821"/>
                <a:gd name="T34" fmla="*/ 773 w 821"/>
                <a:gd name="T35" fmla="*/ 603 h 821"/>
                <a:gd name="T36" fmla="*/ 747 w 821"/>
                <a:gd name="T37" fmla="*/ 644 h 821"/>
                <a:gd name="T38" fmla="*/ 717 w 821"/>
                <a:gd name="T39" fmla="*/ 683 h 821"/>
                <a:gd name="T40" fmla="*/ 684 w 821"/>
                <a:gd name="T41" fmla="*/ 717 h 821"/>
                <a:gd name="T42" fmla="*/ 645 w 821"/>
                <a:gd name="T43" fmla="*/ 747 h 821"/>
                <a:gd name="T44" fmla="*/ 604 w 821"/>
                <a:gd name="T45" fmla="*/ 773 h 821"/>
                <a:gd name="T46" fmla="*/ 559 w 821"/>
                <a:gd name="T47" fmla="*/ 793 h 821"/>
                <a:gd name="T48" fmla="*/ 512 w 821"/>
                <a:gd name="T49" fmla="*/ 808 h 821"/>
                <a:gd name="T50" fmla="*/ 462 w 821"/>
                <a:gd name="T51" fmla="*/ 818 h 821"/>
                <a:gd name="T52" fmla="*/ 410 w 821"/>
                <a:gd name="T53" fmla="*/ 821 h 821"/>
                <a:gd name="T54" fmla="*/ 359 w 821"/>
                <a:gd name="T55" fmla="*/ 818 h 821"/>
                <a:gd name="T56" fmla="*/ 310 w 821"/>
                <a:gd name="T57" fmla="*/ 808 h 821"/>
                <a:gd name="T58" fmla="*/ 263 w 821"/>
                <a:gd name="T59" fmla="*/ 793 h 821"/>
                <a:gd name="T60" fmla="*/ 217 w 821"/>
                <a:gd name="T61" fmla="*/ 773 h 821"/>
                <a:gd name="T62" fmla="*/ 177 w 821"/>
                <a:gd name="T63" fmla="*/ 747 h 821"/>
                <a:gd name="T64" fmla="*/ 138 w 821"/>
                <a:gd name="T65" fmla="*/ 717 h 821"/>
                <a:gd name="T66" fmla="*/ 103 w 821"/>
                <a:gd name="T67" fmla="*/ 683 h 821"/>
                <a:gd name="T68" fmla="*/ 74 w 821"/>
                <a:gd name="T69" fmla="*/ 644 h 821"/>
                <a:gd name="T70" fmla="*/ 48 w 821"/>
                <a:gd name="T71" fmla="*/ 603 h 821"/>
                <a:gd name="T72" fmla="*/ 28 w 821"/>
                <a:gd name="T73" fmla="*/ 558 h 821"/>
                <a:gd name="T74" fmla="*/ 12 w 821"/>
                <a:gd name="T75" fmla="*/ 511 h 821"/>
                <a:gd name="T76" fmla="*/ 3 w 821"/>
                <a:gd name="T77" fmla="*/ 462 h 821"/>
                <a:gd name="T78" fmla="*/ 0 w 821"/>
                <a:gd name="T79" fmla="*/ 410 h 821"/>
                <a:gd name="T80" fmla="*/ 3 w 821"/>
                <a:gd name="T81" fmla="*/ 358 h 821"/>
                <a:gd name="T82" fmla="*/ 12 w 821"/>
                <a:gd name="T83" fmla="*/ 309 h 821"/>
                <a:gd name="T84" fmla="*/ 28 w 821"/>
                <a:gd name="T85" fmla="*/ 262 h 821"/>
                <a:gd name="T86" fmla="*/ 48 w 821"/>
                <a:gd name="T87" fmla="*/ 217 h 821"/>
                <a:gd name="T88" fmla="*/ 74 w 821"/>
                <a:gd name="T89" fmla="*/ 176 h 821"/>
                <a:gd name="T90" fmla="*/ 103 w 821"/>
                <a:gd name="T91" fmla="*/ 137 h 821"/>
                <a:gd name="T92" fmla="*/ 138 w 821"/>
                <a:gd name="T93" fmla="*/ 104 h 821"/>
                <a:gd name="T94" fmla="*/ 177 w 821"/>
                <a:gd name="T95" fmla="*/ 73 h 821"/>
                <a:gd name="T96" fmla="*/ 217 w 821"/>
                <a:gd name="T97" fmla="*/ 48 h 821"/>
                <a:gd name="T98" fmla="*/ 263 w 821"/>
                <a:gd name="T99" fmla="*/ 27 h 821"/>
                <a:gd name="T100" fmla="*/ 310 w 821"/>
                <a:gd name="T101" fmla="*/ 12 h 821"/>
                <a:gd name="T102" fmla="*/ 359 w 821"/>
                <a:gd name="T103" fmla="*/ 3 h 821"/>
                <a:gd name="T104" fmla="*/ 410 w 821"/>
                <a:gd name="T105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821" h="821">
                  <a:moveTo>
                    <a:pt x="410" y="0"/>
                  </a:moveTo>
                  <a:lnTo>
                    <a:pt x="462" y="3"/>
                  </a:lnTo>
                  <a:lnTo>
                    <a:pt x="512" y="12"/>
                  </a:lnTo>
                  <a:lnTo>
                    <a:pt x="559" y="27"/>
                  </a:lnTo>
                  <a:lnTo>
                    <a:pt x="604" y="48"/>
                  </a:lnTo>
                  <a:lnTo>
                    <a:pt x="645" y="73"/>
                  </a:lnTo>
                  <a:lnTo>
                    <a:pt x="684" y="104"/>
                  </a:lnTo>
                  <a:lnTo>
                    <a:pt x="717" y="137"/>
                  </a:lnTo>
                  <a:lnTo>
                    <a:pt x="747" y="176"/>
                  </a:lnTo>
                  <a:lnTo>
                    <a:pt x="773" y="217"/>
                  </a:lnTo>
                  <a:lnTo>
                    <a:pt x="793" y="262"/>
                  </a:lnTo>
                  <a:lnTo>
                    <a:pt x="808" y="309"/>
                  </a:lnTo>
                  <a:lnTo>
                    <a:pt x="818" y="358"/>
                  </a:lnTo>
                  <a:lnTo>
                    <a:pt x="821" y="410"/>
                  </a:lnTo>
                  <a:lnTo>
                    <a:pt x="818" y="462"/>
                  </a:lnTo>
                  <a:lnTo>
                    <a:pt x="808" y="511"/>
                  </a:lnTo>
                  <a:lnTo>
                    <a:pt x="793" y="558"/>
                  </a:lnTo>
                  <a:lnTo>
                    <a:pt x="773" y="603"/>
                  </a:lnTo>
                  <a:lnTo>
                    <a:pt x="747" y="644"/>
                  </a:lnTo>
                  <a:lnTo>
                    <a:pt x="717" y="683"/>
                  </a:lnTo>
                  <a:lnTo>
                    <a:pt x="684" y="717"/>
                  </a:lnTo>
                  <a:lnTo>
                    <a:pt x="645" y="747"/>
                  </a:lnTo>
                  <a:lnTo>
                    <a:pt x="604" y="773"/>
                  </a:lnTo>
                  <a:lnTo>
                    <a:pt x="559" y="793"/>
                  </a:lnTo>
                  <a:lnTo>
                    <a:pt x="512" y="808"/>
                  </a:lnTo>
                  <a:lnTo>
                    <a:pt x="462" y="818"/>
                  </a:lnTo>
                  <a:lnTo>
                    <a:pt x="410" y="821"/>
                  </a:lnTo>
                  <a:lnTo>
                    <a:pt x="359" y="818"/>
                  </a:lnTo>
                  <a:lnTo>
                    <a:pt x="310" y="808"/>
                  </a:lnTo>
                  <a:lnTo>
                    <a:pt x="263" y="793"/>
                  </a:lnTo>
                  <a:lnTo>
                    <a:pt x="217" y="773"/>
                  </a:lnTo>
                  <a:lnTo>
                    <a:pt x="177" y="747"/>
                  </a:lnTo>
                  <a:lnTo>
                    <a:pt x="138" y="717"/>
                  </a:lnTo>
                  <a:lnTo>
                    <a:pt x="103" y="683"/>
                  </a:lnTo>
                  <a:lnTo>
                    <a:pt x="74" y="644"/>
                  </a:lnTo>
                  <a:lnTo>
                    <a:pt x="48" y="603"/>
                  </a:lnTo>
                  <a:lnTo>
                    <a:pt x="28" y="558"/>
                  </a:lnTo>
                  <a:lnTo>
                    <a:pt x="12" y="511"/>
                  </a:lnTo>
                  <a:lnTo>
                    <a:pt x="3" y="462"/>
                  </a:lnTo>
                  <a:lnTo>
                    <a:pt x="0" y="410"/>
                  </a:lnTo>
                  <a:lnTo>
                    <a:pt x="3" y="358"/>
                  </a:lnTo>
                  <a:lnTo>
                    <a:pt x="12" y="309"/>
                  </a:lnTo>
                  <a:lnTo>
                    <a:pt x="28" y="262"/>
                  </a:lnTo>
                  <a:lnTo>
                    <a:pt x="48" y="217"/>
                  </a:lnTo>
                  <a:lnTo>
                    <a:pt x="74" y="176"/>
                  </a:lnTo>
                  <a:lnTo>
                    <a:pt x="103" y="137"/>
                  </a:lnTo>
                  <a:lnTo>
                    <a:pt x="138" y="104"/>
                  </a:lnTo>
                  <a:lnTo>
                    <a:pt x="177" y="73"/>
                  </a:lnTo>
                  <a:lnTo>
                    <a:pt x="217" y="48"/>
                  </a:lnTo>
                  <a:lnTo>
                    <a:pt x="263" y="27"/>
                  </a:lnTo>
                  <a:lnTo>
                    <a:pt x="310" y="12"/>
                  </a:lnTo>
                  <a:lnTo>
                    <a:pt x="359" y="3"/>
                  </a:lnTo>
                  <a:lnTo>
                    <a:pt x="41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945">
              <a:extLst>
                <a:ext uri="{FF2B5EF4-FFF2-40B4-BE49-F238E27FC236}">
                  <a16:creationId xmlns:a16="http://schemas.microsoft.com/office/drawing/2014/main" id="{CDC67454-8211-5062-4FB1-16D23A46C82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3" y="465"/>
              <a:ext cx="229" cy="382"/>
            </a:xfrm>
            <a:custGeom>
              <a:avLst/>
              <a:gdLst>
                <a:gd name="T0" fmla="*/ 1049 w 1374"/>
                <a:gd name="T1" fmla="*/ 2 h 2291"/>
                <a:gd name="T2" fmla="*/ 1137 w 1374"/>
                <a:gd name="T3" fmla="*/ 24 h 2291"/>
                <a:gd name="T4" fmla="*/ 1215 w 1374"/>
                <a:gd name="T5" fmla="*/ 66 h 2291"/>
                <a:gd name="T6" fmla="*/ 1281 w 1374"/>
                <a:gd name="T7" fmla="*/ 125 h 2291"/>
                <a:gd name="T8" fmla="*/ 1331 w 1374"/>
                <a:gd name="T9" fmla="*/ 197 h 2291"/>
                <a:gd name="T10" fmla="*/ 1363 w 1374"/>
                <a:gd name="T11" fmla="*/ 280 h 2291"/>
                <a:gd name="T12" fmla="*/ 1374 w 1374"/>
                <a:gd name="T13" fmla="*/ 372 h 2291"/>
                <a:gd name="T14" fmla="*/ 1371 w 1374"/>
                <a:gd name="T15" fmla="*/ 1297 h 2291"/>
                <a:gd name="T16" fmla="*/ 1347 w 1374"/>
                <a:gd name="T17" fmla="*/ 1388 h 2291"/>
                <a:gd name="T18" fmla="*/ 1300 w 1374"/>
                <a:gd name="T19" fmla="*/ 1467 h 2291"/>
                <a:gd name="T20" fmla="*/ 1236 w 1374"/>
                <a:gd name="T21" fmla="*/ 1531 h 2291"/>
                <a:gd name="T22" fmla="*/ 1156 w 1374"/>
                <a:gd name="T23" fmla="*/ 1578 h 2291"/>
                <a:gd name="T24" fmla="*/ 1066 w 1374"/>
                <a:gd name="T25" fmla="*/ 1602 h 2291"/>
                <a:gd name="T26" fmla="*/ 593 w 1374"/>
                <a:gd name="T27" fmla="*/ 1605 h 2291"/>
                <a:gd name="T28" fmla="*/ 591 w 1374"/>
                <a:gd name="T29" fmla="*/ 2214 h 2291"/>
                <a:gd name="T30" fmla="*/ 571 w 1374"/>
                <a:gd name="T31" fmla="*/ 2254 h 2291"/>
                <a:gd name="T32" fmla="*/ 536 w 1374"/>
                <a:gd name="T33" fmla="*/ 2281 h 2291"/>
                <a:gd name="T34" fmla="*/ 492 w 1374"/>
                <a:gd name="T35" fmla="*/ 2291 h 2291"/>
                <a:gd name="T36" fmla="*/ 77 w 1374"/>
                <a:gd name="T37" fmla="*/ 2289 h 2291"/>
                <a:gd name="T38" fmla="*/ 38 w 1374"/>
                <a:gd name="T39" fmla="*/ 2269 h 2291"/>
                <a:gd name="T40" fmla="*/ 9 w 1374"/>
                <a:gd name="T41" fmla="*/ 2235 h 2291"/>
                <a:gd name="T42" fmla="*/ 0 w 1374"/>
                <a:gd name="T43" fmla="*/ 2191 h 2291"/>
                <a:gd name="T44" fmla="*/ 3 w 1374"/>
                <a:gd name="T45" fmla="*/ 1277 h 2291"/>
                <a:gd name="T46" fmla="*/ 28 w 1374"/>
                <a:gd name="T47" fmla="*/ 1193 h 2291"/>
                <a:gd name="T48" fmla="*/ 74 w 1374"/>
                <a:gd name="T49" fmla="*/ 1122 h 2291"/>
                <a:gd name="T50" fmla="*/ 138 w 1374"/>
                <a:gd name="T51" fmla="*/ 1066 h 2291"/>
                <a:gd name="T52" fmla="*/ 216 w 1374"/>
                <a:gd name="T53" fmla="*/ 1030 h 2291"/>
                <a:gd name="T54" fmla="*/ 304 w 1374"/>
                <a:gd name="T55" fmla="*/ 1017 h 2291"/>
                <a:gd name="T56" fmla="*/ 630 w 1374"/>
                <a:gd name="T57" fmla="*/ 372 h 2291"/>
                <a:gd name="T58" fmla="*/ 642 w 1374"/>
                <a:gd name="T59" fmla="*/ 280 h 2291"/>
                <a:gd name="T60" fmla="*/ 674 w 1374"/>
                <a:gd name="T61" fmla="*/ 197 h 2291"/>
                <a:gd name="T62" fmla="*/ 725 w 1374"/>
                <a:gd name="T63" fmla="*/ 125 h 2291"/>
                <a:gd name="T64" fmla="*/ 791 w 1374"/>
                <a:gd name="T65" fmla="*/ 66 h 2291"/>
                <a:gd name="T66" fmla="*/ 868 w 1374"/>
                <a:gd name="T67" fmla="*/ 24 h 2291"/>
                <a:gd name="T68" fmla="*/ 956 w 1374"/>
                <a:gd name="T69" fmla="*/ 2 h 2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374" h="2291">
                  <a:moveTo>
                    <a:pt x="1002" y="0"/>
                  </a:moveTo>
                  <a:lnTo>
                    <a:pt x="1049" y="2"/>
                  </a:lnTo>
                  <a:lnTo>
                    <a:pt x="1094" y="10"/>
                  </a:lnTo>
                  <a:lnTo>
                    <a:pt x="1137" y="24"/>
                  </a:lnTo>
                  <a:lnTo>
                    <a:pt x="1177" y="43"/>
                  </a:lnTo>
                  <a:lnTo>
                    <a:pt x="1215" y="66"/>
                  </a:lnTo>
                  <a:lnTo>
                    <a:pt x="1249" y="93"/>
                  </a:lnTo>
                  <a:lnTo>
                    <a:pt x="1281" y="125"/>
                  </a:lnTo>
                  <a:lnTo>
                    <a:pt x="1308" y="159"/>
                  </a:lnTo>
                  <a:lnTo>
                    <a:pt x="1331" y="197"/>
                  </a:lnTo>
                  <a:lnTo>
                    <a:pt x="1350" y="237"/>
                  </a:lnTo>
                  <a:lnTo>
                    <a:pt x="1363" y="280"/>
                  </a:lnTo>
                  <a:lnTo>
                    <a:pt x="1372" y="325"/>
                  </a:lnTo>
                  <a:lnTo>
                    <a:pt x="1374" y="372"/>
                  </a:lnTo>
                  <a:lnTo>
                    <a:pt x="1374" y="1248"/>
                  </a:lnTo>
                  <a:lnTo>
                    <a:pt x="1371" y="1297"/>
                  </a:lnTo>
                  <a:lnTo>
                    <a:pt x="1361" y="1344"/>
                  </a:lnTo>
                  <a:lnTo>
                    <a:pt x="1347" y="1388"/>
                  </a:lnTo>
                  <a:lnTo>
                    <a:pt x="1326" y="1429"/>
                  </a:lnTo>
                  <a:lnTo>
                    <a:pt x="1300" y="1467"/>
                  </a:lnTo>
                  <a:lnTo>
                    <a:pt x="1270" y="1502"/>
                  </a:lnTo>
                  <a:lnTo>
                    <a:pt x="1236" y="1531"/>
                  </a:lnTo>
                  <a:lnTo>
                    <a:pt x="1198" y="1557"/>
                  </a:lnTo>
                  <a:lnTo>
                    <a:pt x="1156" y="1578"/>
                  </a:lnTo>
                  <a:lnTo>
                    <a:pt x="1112" y="1593"/>
                  </a:lnTo>
                  <a:lnTo>
                    <a:pt x="1066" y="1602"/>
                  </a:lnTo>
                  <a:lnTo>
                    <a:pt x="1018" y="1605"/>
                  </a:lnTo>
                  <a:lnTo>
                    <a:pt x="593" y="1605"/>
                  </a:lnTo>
                  <a:lnTo>
                    <a:pt x="593" y="2191"/>
                  </a:lnTo>
                  <a:lnTo>
                    <a:pt x="591" y="2214"/>
                  </a:lnTo>
                  <a:lnTo>
                    <a:pt x="583" y="2235"/>
                  </a:lnTo>
                  <a:lnTo>
                    <a:pt x="571" y="2254"/>
                  </a:lnTo>
                  <a:lnTo>
                    <a:pt x="555" y="2269"/>
                  </a:lnTo>
                  <a:lnTo>
                    <a:pt x="536" y="2281"/>
                  </a:lnTo>
                  <a:lnTo>
                    <a:pt x="515" y="2289"/>
                  </a:lnTo>
                  <a:lnTo>
                    <a:pt x="492" y="2291"/>
                  </a:lnTo>
                  <a:lnTo>
                    <a:pt x="100" y="2291"/>
                  </a:lnTo>
                  <a:lnTo>
                    <a:pt x="77" y="2289"/>
                  </a:lnTo>
                  <a:lnTo>
                    <a:pt x="56" y="2281"/>
                  </a:lnTo>
                  <a:lnTo>
                    <a:pt x="38" y="2269"/>
                  </a:lnTo>
                  <a:lnTo>
                    <a:pt x="22" y="2254"/>
                  </a:lnTo>
                  <a:lnTo>
                    <a:pt x="9" y="2235"/>
                  </a:lnTo>
                  <a:lnTo>
                    <a:pt x="2" y="2214"/>
                  </a:lnTo>
                  <a:lnTo>
                    <a:pt x="0" y="2191"/>
                  </a:lnTo>
                  <a:lnTo>
                    <a:pt x="0" y="1322"/>
                  </a:lnTo>
                  <a:lnTo>
                    <a:pt x="3" y="1277"/>
                  </a:lnTo>
                  <a:lnTo>
                    <a:pt x="13" y="1234"/>
                  </a:lnTo>
                  <a:lnTo>
                    <a:pt x="28" y="1193"/>
                  </a:lnTo>
                  <a:lnTo>
                    <a:pt x="48" y="1156"/>
                  </a:lnTo>
                  <a:lnTo>
                    <a:pt x="74" y="1122"/>
                  </a:lnTo>
                  <a:lnTo>
                    <a:pt x="104" y="1092"/>
                  </a:lnTo>
                  <a:lnTo>
                    <a:pt x="138" y="1066"/>
                  </a:lnTo>
                  <a:lnTo>
                    <a:pt x="176" y="1045"/>
                  </a:lnTo>
                  <a:lnTo>
                    <a:pt x="216" y="1030"/>
                  </a:lnTo>
                  <a:lnTo>
                    <a:pt x="259" y="1021"/>
                  </a:lnTo>
                  <a:lnTo>
                    <a:pt x="304" y="1017"/>
                  </a:lnTo>
                  <a:lnTo>
                    <a:pt x="630" y="1017"/>
                  </a:lnTo>
                  <a:lnTo>
                    <a:pt x="630" y="372"/>
                  </a:lnTo>
                  <a:lnTo>
                    <a:pt x="634" y="325"/>
                  </a:lnTo>
                  <a:lnTo>
                    <a:pt x="642" y="280"/>
                  </a:lnTo>
                  <a:lnTo>
                    <a:pt x="656" y="237"/>
                  </a:lnTo>
                  <a:lnTo>
                    <a:pt x="674" y="197"/>
                  </a:lnTo>
                  <a:lnTo>
                    <a:pt x="697" y="159"/>
                  </a:lnTo>
                  <a:lnTo>
                    <a:pt x="725" y="125"/>
                  </a:lnTo>
                  <a:lnTo>
                    <a:pt x="756" y="93"/>
                  </a:lnTo>
                  <a:lnTo>
                    <a:pt x="791" y="66"/>
                  </a:lnTo>
                  <a:lnTo>
                    <a:pt x="827" y="43"/>
                  </a:lnTo>
                  <a:lnTo>
                    <a:pt x="868" y="24"/>
                  </a:lnTo>
                  <a:lnTo>
                    <a:pt x="911" y="10"/>
                  </a:lnTo>
                  <a:lnTo>
                    <a:pt x="956" y="2"/>
                  </a:lnTo>
                  <a:lnTo>
                    <a:pt x="100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6" name="Подзаголовок 2">
            <a:extLst>
              <a:ext uri="{FF2B5EF4-FFF2-40B4-BE49-F238E27FC236}">
                <a16:creationId xmlns:a16="http://schemas.microsoft.com/office/drawing/2014/main" id="{BD0BA962-B429-A838-B719-096D80261FEC}"/>
              </a:ext>
            </a:extLst>
          </p:cNvPr>
          <p:cNvSpPr txBox="1">
            <a:spLocks/>
          </p:cNvSpPr>
          <p:nvPr/>
        </p:nvSpPr>
        <p:spPr>
          <a:xfrm>
            <a:off x="1203470" y="2513904"/>
            <a:ext cx="4359649" cy="1027042"/>
          </a:xfrm>
          <a:prstGeom prst="rect">
            <a:avLst/>
          </a:prstGeom>
          <a:solidFill>
            <a:srgbClr val="3499FF">
              <a:alpha val="14000"/>
            </a:srgbClr>
          </a:solidFill>
          <a:ln>
            <a:noFill/>
          </a:ln>
        </p:spPr>
        <p:txBody>
          <a:bodyPr wrap="square" anchor="ctr" anchorCtr="0">
            <a:noAutofit/>
          </a:bodyPr>
          <a:lstStyle>
            <a:defPPr>
              <a:defRPr lang="en-US"/>
            </a:defPPr>
            <a:lvl1pPr>
              <a:lnSpc>
                <a:spcPct val="107000"/>
              </a:lnSpc>
              <a:spcAft>
                <a:spcPts val="800"/>
              </a:spcAft>
              <a:defRPr sz="800" kern="100">
                <a:latin typeface="+mj-lt"/>
              </a:defRPr>
            </a:lvl1pPr>
            <a:lvl2pPr marL="3429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/>
            </a:lvl2pPr>
            <a:lvl3pPr marL="6858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/>
            </a:lvl3pPr>
            <a:lvl4pPr marL="10287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4pPr>
            <a:lvl5pPr marL="13716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5pPr>
            <a:lvl6pPr marL="17145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6pPr>
            <a:lvl7pPr marL="20574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7pPr>
            <a:lvl8pPr marL="24003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8pPr>
            <a:lvl9pPr marL="27432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9pPr>
          </a:lstStyle>
          <a:p>
            <a:pPr algn="just"/>
            <a:r>
              <a:rPr lang="en-US" sz="1600" b="1" kern="1200" dirty="0">
                <a:latin typeface="Bahnschrift" panose="020B0502040204020203" pitchFamily="34" charset="0"/>
              </a:rPr>
              <a:t>A branch council on professional qualifications and knowledge in the field of education was established and its composition was approved</a:t>
            </a:r>
            <a:endParaRPr lang="ru-RU" sz="1600" b="1" kern="1200" dirty="0">
              <a:latin typeface="Bahnschrift" panose="020B0502040204020203" pitchFamily="34" charset="0"/>
            </a:endParaRPr>
          </a:p>
        </p:txBody>
      </p:sp>
      <p:grpSp>
        <p:nvGrpSpPr>
          <p:cNvPr id="37" name="Группа 36">
            <a:extLst>
              <a:ext uri="{FF2B5EF4-FFF2-40B4-BE49-F238E27FC236}">
                <a16:creationId xmlns:a16="http://schemas.microsoft.com/office/drawing/2014/main" id="{20129586-1CC6-80D1-05EB-B32546D1CE1F}"/>
              </a:ext>
            </a:extLst>
          </p:cNvPr>
          <p:cNvGrpSpPr/>
          <p:nvPr/>
        </p:nvGrpSpPr>
        <p:grpSpPr>
          <a:xfrm>
            <a:off x="370584" y="3929123"/>
            <a:ext cx="673195" cy="657145"/>
            <a:chOff x="3620192" y="3777121"/>
            <a:chExt cx="244819" cy="337827"/>
          </a:xfrm>
          <a:solidFill>
            <a:schemeClr val="accent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grpSp>
          <p:nvGrpSpPr>
            <p:cNvPr id="38" name="Group 836">
              <a:extLst>
                <a:ext uri="{FF2B5EF4-FFF2-40B4-BE49-F238E27FC236}">
                  <a16:creationId xmlns:a16="http://schemas.microsoft.com/office/drawing/2014/main" id="{8C18991C-C1B9-220D-D597-7C4E7BB64511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620192" y="3777121"/>
              <a:ext cx="244819" cy="337827"/>
              <a:chOff x="536" y="300"/>
              <a:chExt cx="687" cy="948"/>
            </a:xfrm>
            <a:grpFill/>
          </p:grpSpPr>
          <p:sp>
            <p:nvSpPr>
              <p:cNvPr id="43" name="Freeform 838">
                <a:extLst>
                  <a:ext uri="{FF2B5EF4-FFF2-40B4-BE49-F238E27FC236}">
                    <a16:creationId xmlns:a16="http://schemas.microsoft.com/office/drawing/2014/main" id="{5AB9BCCF-B0AD-0A2A-7AA5-AAF8A482736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 flipV="1">
                <a:off x="536" y="300"/>
                <a:ext cx="687" cy="948"/>
              </a:xfrm>
              <a:custGeom>
                <a:avLst/>
                <a:gdLst>
                  <a:gd name="T0" fmla="*/ 2126 w 2748"/>
                  <a:gd name="T1" fmla="*/ 3169 h 3792"/>
                  <a:gd name="T2" fmla="*/ 2126 w 2748"/>
                  <a:gd name="T3" fmla="*/ 3535 h 3792"/>
                  <a:gd name="T4" fmla="*/ 2490 w 2748"/>
                  <a:gd name="T5" fmla="*/ 3169 h 3792"/>
                  <a:gd name="T6" fmla="*/ 2126 w 2748"/>
                  <a:gd name="T7" fmla="*/ 3169 h 3792"/>
                  <a:gd name="T8" fmla="*/ 152 w 2748"/>
                  <a:gd name="T9" fmla="*/ 151 h 3792"/>
                  <a:gd name="T10" fmla="*/ 152 w 2748"/>
                  <a:gd name="T11" fmla="*/ 3641 h 3792"/>
                  <a:gd name="T12" fmla="*/ 1974 w 2748"/>
                  <a:gd name="T13" fmla="*/ 3641 h 3792"/>
                  <a:gd name="T14" fmla="*/ 1974 w 2748"/>
                  <a:gd name="T15" fmla="*/ 3093 h 3792"/>
                  <a:gd name="T16" fmla="*/ 1977 w 2748"/>
                  <a:gd name="T17" fmla="*/ 3074 h 3792"/>
                  <a:gd name="T18" fmla="*/ 1985 w 2748"/>
                  <a:gd name="T19" fmla="*/ 3057 h 3792"/>
                  <a:gd name="T20" fmla="*/ 1996 w 2748"/>
                  <a:gd name="T21" fmla="*/ 3040 h 3792"/>
                  <a:gd name="T22" fmla="*/ 2012 w 2748"/>
                  <a:gd name="T23" fmla="*/ 3028 h 3792"/>
                  <a:gd name="T24" fmla="*/ 2031 w 2748"/>
                  <a:gd name="T25" fmla="*/ 3021 h 3792"/>
                  <a:gd name="T26" fmla="*/ 2050 w 2748"/>
                  <a:gd name="T27" fmla="*/ 3019 h 3792"/>
                  <a:gd name="T28" fmla="*/ 2050 w 2748"/>
                  <a:gd name="T29" fmla="*/ 3019 h 3792"/>
                  <a:gd name="T30" fmla="*/ 2597 w 2748"/>
                  <a:gd name="T31" fmla="*/ 3019 h 3792"/>
                  <a:gd name="T32" fmla="*/ 2597 w 2748"/>
                  <a:gd name="T33" fmla="*/ 151 h 3792"/>
                  <a:gd name="T34" fmla="*/ 152 w 2748"/>
                  <a:gd name="T35" fmla="*/ 151 h 3792"/>
                  <a:gd name="T36" fmla="*/ 76 w 2748"/>
                  <a:gd name="T37" fmla="*/ 0 h 3792"/>
                  <a:gd name="T38" fmla="*/ 2673 w 2748"/>
                  <a:gd name="T39" fmla="*/ 0 h 3792"/>
                  <a:gd name="T40" fmla="*/ 2693 w 2748"/>
                  <a:gd name="T41" fmla="*/ 2 h 3792"/>
                  <a:gd name="T42" fmla="*/ 2711 w 2748"/>
                  <a:gd name="T43" fmla="*/ 10 h 3792"/>
                  <a:gd name="T44" fmla="*/ 2726 w 2748"/>
                  <a:gd name="T45" fmla="*/ 22 h 3792"/>
                  <a:gd name="T46" fmla="*/ 2738 w 2748"/>
                  <a:gd name="T47" fmla="*/ 38 h 3792"/>
                  <a:gd name="T48" fmla="*/ 2746 w 2748"/>
                  <a:gd name="T49" fmla="*/ 55 h 3792"/>
                  <a:gd name="T50" fmla="*/ 2748 w 2748"/>
                  <a:gd name="T51" fmla="*/ 76 h 3792"/>
                  <a:gd name="T52" fmla="*/ 2748 w 2748"/>
                  <a:gd name="T53" fmla="*/ 3095 h 3792"/>
                  <a:gd name="T54" fmla="*/ 2746 w 2748"/>
                  <a:gd name="T55" fmla="*/ 3114 h 3792"/>
                  <a:gd name="T56" fmla="*/ 2739 w 2748"/>
                  <a:gd name="T57" fmla="*/ 3132 h 3792"/>
                  <a:gd name="T58" fmla="*/ 2726 w 2748"/>
                  <a:gd name="T59" fmla="*/ 3147 h 3792"/>
                  <a:gd name="T60" fmla="*/ 2104 w 2748"/>
                  <a:gd name="T61" fmla="*/ 3770 h 3792"/>
                  <a:gd name="T62" fmla="*/ 2088 w 2748"/>
                  <a:gd name="T63" fmla="*/ 3782 h 3792"/>
                  <a:gd name="T64" fmla="*/ 2070 w 2748"/>
                  <a:gd name="T65" fmla="*/ 3790 h 3792"/>
                  <a:gd name="T66" fmla="*/ 2050 w 2748"/>
                  <a:gd name="T67" fmla="*/ 3792 h 3792"/>
                  <a:gd name="T68" fmla="*/ 76 w 2748"/>
                  <a:gd name="T69" fmla="*/ 3792 h 3792"/>
                  <a:gd name="T70" fmla="*/ 56 w 2748"/>
                  <a:gd name="T71" fmla="*/ 3790 h 3792"/>
                  <a:gd name="T72" fmla="*/ 38 w 2748"/>
                  <a:gd name="T73" fmla="*/ 3782 h 3792"/>
                  <a:gd name="T74" fmla="*/ 23 w 2748"/>
                  <a:gd name="T75" fmla="*/ 3770 h 3792"/>
                  <a:gd name="T76" fmla="*/ 10 w 2748"/>
                  <a:gd name="T77" fmla="*/ 3754 h 3792"/>
                  <a:gd name="T78" fmla="*/ 3 w 2748"/>
                  <a:gd name="T79" fmla="*/ 3737 h 3792"/>
                  <a:gd name="T80" fmla="*/ 0 w 2748"/>
                  <a:gd name="T81" fmla="*/ 3716 h 3792"/>
                  <a:gd name="T82" fmla="*/ 0 w 2748"/>
                  <a:gd name="T83" fmla="*/ 76 h 3792"/>
                  <a:gd name="T84" fmla="*/ 3 w 2748"/>
                  <a:gd name="T85" fmla="*/ 55 h 3792"/>
                  <a:gd name="T86" fmla="*/ 10 w 2748"/>
                  <a:gd name="T87" fmla="*/ 38 h 3792"/>
                  <a:gd name="T88" fmla="*/ 23 w 2748"/>
                  <a:gd name="T89" fmla="*/ 22 h 3792"/>
                  <a:gd name="T90" fmla="*/ 38 w 2748"/>
                  <a:gd name="T91" fmla="*/ 10 h 3792"/>
                  <a:gd name="T92" fmla="*/ 56 w 2748"/>
                  <a:gd name="T93" fmla="*/ 2 h 3792"/>
                  <a:gd name="T94" fmla="*/ 76 w 2748"/>
                  <a:gd name="T95" fmla="*/ 0 h 37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748" h="3792">
                    <a:moveTo>
                      <a:pt x="2126" y="3169"/>
                    </a:moveTo>
                    <a:lnTo>
                      <a:pt x="2126" y="3535"/>
                    </a:lnTo>
                    <a:lnTo>
                      <a:pt x="2490" y="3169"/>
                    </a:lnTo>
                    <a:lnTo>
                      <a:pt x="2126" y="3169"/>
                    </a:lnTo>
                    <a:close/>
                    <a:moveTo>
                      <a:pt x="152" y="151"/>
                    </a:moveTo>
                    <a:lnTo>
                      <a:pt x="152" y="3641"/>
                    </a:lnTo>
                    <a:lnTo>
                      <a:pt x="1974" y="3641"/>
                    </a:lnTo>
                    <a:lnTo>
                      <a:pt x="1974" y="3093"/>
                    </a:lnTo>
                    <a:lnTo>
                      <a:pt x="1977" y="3074"/>
                    </a:lnTo>
                    <a:lnTo>
                      <a:pt x="1985" y="3057"/>
                    </a:lnTo>
                    <a:lnTo>
                      <a:pt x="1996" y="3040"/>
                    </a:lnTo>
                    <a:lnTo>
                      <a:pt x="2012" y="3028"/>
                    </a:lnTo>
                    <a:lnTo>
                      <a:pt x="2031" y="3021"/>
                    </a:lnTo>
                    <a:lnTo>
                      <a:pt x="2050" y="3019"/>
                    </a:lnTo>
                    <a:lnTo>
                      <a:pt x="2050" y="3019"/>
                    </a:lnTo>
                    <a:lnTo>
                      <a:pt x="2597" y="3019"/>
                    </a:lnTo>
                    <a:lnTo>
                      <a:pt x="2597" y="151"/>
                    </a:lnTo>
                    <a:lnTo>
                      <a:pt x="152" y="151"/>
                    </a:lnTo>
                    <a:close/>
                    <a:moveTo>
                      <a:pt x="76" y="0"/>
                    </a:moveTo>
                    <a:lnTo>
                      <a:pt x="2673" y="0"/>
                    </a:lnTo>
                    <a:lnTo>
                      <a:pt x="2693" y="2"/>
                    </a:lnTo>
                    <a:lnTo>
                      <a:pt x="2711" y="10"/>
                    </a:lnTo>
                    <a:lnTo>
                      <a:pt x="2726" y="22"/>
                    </a:lnTo>
                    <a:lnTo>
                      <a:pt x="2738" y="38"/>
                    </a:lnTo>
                    <a:lnTo>
                      <a:pt x="2746" y="55"/>
                    </a:lnTo>
                    <a:lnTo>
                      <a:pt x="2748" y="76"/>
                    </a:lnTo>
                    <a:lnTo>
                      <a:pt x="2748" y="3095"/>
                    </a:lnTo>
                    <a:lnTo>
                      <a:pt x="2746" y="3114"/>
                    </a:lnTo>
                    <a:lnTo>
                      <a:pt x="2739" y="3132"/>
                    </a:lnTo>
                    <a:lnTo>
                      <a:pt x="2726" y="3147"/>
                    </a:lnTo>
                    <a:lnTo>
                      <a:pt x="2104" y="3770"/>
                    </a:lnTo>
                    <a:lnTo>
                      <a:pt x="2088" y="3782"/>
                    </a:lnTo>
                    <a:lnTo>
                      <a:pt x="2070" y="3790"/>
                    </a:lnTo>
                    <a:lnTo>
                      <a:pt x="2050" y="3792"/>
                    </a:lnTo>
                    <a:lnTo>
                      <a:pt x="76" y="3792"/>
                    </a:lnTo>
                    <a:lnTo>
                      <a:pt x="56" y="3790"/>
                    </a:lnTo>
                    <a:lnTo>
                      <a:pt x="38" y="3782"/>
                    </a:lnTo>
                    <a:lnTo>
                      <a:pt x="23" y="3770"/>
                    </a:lnTo>
                    <a:lnTo>
                      <a:pt x="10" y="3754"/>
                    </a:lnTo>
                    <a:lnTo>
                      <a:pt x="3" y="3737"/>
                    </a:lnTo>
                    <a:lnTo>
                      <a:pt x="0" y="3716"/>
                    </a:lnTo>
                    <a:lnTo>
                      <a:pt x="0" y="76"/>
                    </a:lnTo>
                    <a:lnTo>
                      <a:pt x="3" y="55"/>
                    </a:lnTo>
                    <a:lnTo>
                      <a:pt x="10" y="38"/>
                    </a:lnTo>
                    <a:lnTo>
                      <a:pt x="23" y="22"/>
                    </a:lnTo>
                    <a:lnTo>
                      <a:pt x="38" y="10"/>
                    </a:lnTo>
                    <a:lnTo>
                      <a:pt x="56" y="2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Freeform 839">
                <a:extLst>
                  <a:ext uri="{FF2B5EF4-FFF2-40B4-BE49-F238E27FC236}">
                    <a16:creationId xmlns:a16="http://schemas.microsoft.com/office/drawing/2014/main" id="{34709920-5815-76C9-6A97-54E67A539D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7" y="453"/>
                <a:ext cx="133" cy="107"/>
              </a:xfrm>
              <a:custGeom>
                <a:avLst/>
                <a:gdLst>
                  <a:gd name="T0" fmla="*/ 460 w 536"/>
                  <a:gd name="T1" fmla="*/ 0 h 426"/>
                  <a:gd name="T2" fmla="*/ 480 w 536"/>
                  <a:gd name="T3" fmla="*/ 2 h 426"/>
                  <a:gd name="T4" fmla="*/ 498 w 536"/>
                  <a:gd name="T5" fmla="*/ 9 h 426"/>
                  <a:gd name="T6" fmla="*/ 514 w 536"/>
                  <a:gd name="T7" fmla="*/ 21 h 426"/>
                  <a:gd name="T8" fmla="*/ 525 w 536"/>
                  <a:gd name="T9" fmla="*/ 38 h 426"/>
                  <a:gd name="T10" fmla="*/ 534 w 536"/>
                  <a:gd name="T11" fmla="*/ 56 h 426"/>
                  <a:gd name="T12" fmla="*/ 536 w 536"/>
                  <a:gd name="T13" fmla="*/ 74 h 426"/>
                  <a:gd name="T14" fmla="*/ 534 w 536"/>
                  <a:gd name="T15" fmla="*/ 94 h 426"/>
                  <a:gd name="T16" fmla="*/ 525 w 536"/>
                  <a:gd name="T17" fmla="*/ 112 h 426"/>
                  <a:gd name="T18" fmla="*/ 514 w 536"/>
                  <a:gd name="T19" fmla="*/ 128 h 426"/>
                  <a:gd name="T20" fmla="*/ 238 w 536"/>
                  <a:gd name="T21" fmla="*/ 404 h 426"/>
                  <a:gd name="T22" fmla="*/ 222 w 536"/>
                  <a:gd name="T23" fmla="*/ 416 h 426"/>
                  <a:gd name="T24" fmla="*/ 204 w 536"/>
                  <a:gd name="T25" fmla="*/ 424 h 426"/>
                  <a:gd name="T26" fmla="*/ 184 w 536"/>
                  <a:gd name="T27" fmla="*/ 426 h 426"/>
                  <a:gd name="T28" fmla="*/ 165 w 536"/>
                  <a:gd name="T29" fmla="*/ 424 h 426"/>
                  <a:gd name="T30" fmla="*/ 147 w 536"/>
                  <a:gd name="T31" fmla="*/ 416 h 426"/>
                  <a:gd name="T32" fmla="*/ 131 w 536"/>
                  <a:gd name="T33" fmla="*/ 404 h 426"/>
                  <a:gd name="T34" fmla="*/ 22 w 536"/>
                  <a:gd name="T35" fmla="*/ 295 h 426"/>
                  <a:gd name="T36" fmla="*/ 11 w 536"/>
                  <a:gd name="T37" fmla="*/ 279 h 426"/>
                  <a:gd name="T38" fmla="*/ 3 w 536"/>
                  <a:gd name="T39" fmla="*/ 262 h 426"/>
                  <a:gd name="T40" fmla="*/ 0 w 536"/>
                  <a:gd name="T41" fmla="*/ 242 h 426"/>
                  <a:gd name="T42" fmla="*/ 3 w 536"/>
                  <a:gd name="T43" fmla="*/ 223 h 426"/>
                  <a:gd name="T44" fmla="*/ 11 w 536"/>
                  <a:gd name="T45" fmla="*/ 204 h 426"/>
                  <a:gd name="T46" fmla="*/ 22 w 536"/>
                  <a:gd name="T47" fmla="*/ 188 h 426"/>
                  <a:gd name="T48" fmla="*/ 38 w 536"/>
                  <a:gd name="T49" fmla="*/ 177 h 426"/>
                  <a:gd name="T50" fmla="*/ 57 w 536"/>
                  <a:gd name="T51" fmla="*/ 169 h 426"/>
                  <a:gd name="T52" fmla="*/ 76 w 536"/>
                  <a:gd name="T53" fmla="*/ 166 h 426"/>
                  <a:gd name="T54" fmla="*/ 96 w 536"/>
                  <a:gd name="T55" fmla="*/ 169 h 426"/>
                  <a:gd name="T56" fmla="*/ 113 w 536"/>
                  <a:gd name="T57" fmla="*/ 177 h 426"/>
                  <a:gd name="T58" fmla="*/ 129 w 536"/>
                  <a:gd name="T59" fmla="*/ 188 h 426"/>
                  <a:gd name="T60" fmla="*/ 184 w 536"/>
                  <a:gd name="T61" fmla="*/ 243 h 426"/>
                  <a:gd name="T62" fmla="*/ 407 w 536"/>
                  <a:gd name="T63" fmla="*/ 21 h 426"/>
                  <a:gd name="T64" fmla="*/ 423 w 536"/>
                  <a:gd name="T65" fmla="*/ 9 h 426"/>
                  <a:gd name="T66" fmla="*/ 442 w 536"/>
                  <a:gd name="T67" fmla="*/ 2 h 426"/>
                  <a:gd name="T68" fmla="*/ 460 w 536"/>
                  <a:gd name="T69" fmla="*/ 0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36" h="426">
                    <a:moveTo>
                      <a:pt x="460" y="0"/>
                    </a:moveTo>
                    <a:lnTo>
                      <a:pt x="480" y="2"/>
                    </a:lnTo>
                    <a:lnTo>
                      <a:pt x="498" y="9"/>
                    </a:lnTo>
                    <a:lnTo>
                      <a:pt x="514" y="21"/>
                    </a:lnTo>
                    <a:lnTo>
                      <a:pt x="525" y="38"/>
                    </a:lnTo>
                    <a:lnTo>
                      <a:pt x="534" y="56"/>
                    </a:lnTo>
                    <a:lnTo>
                      <a:pt x="536" y="74"/>
                    </a:lnTo>
                    <a:lnTo>
                      <a:pt x="534" y="94"/>
                    </a:lnTo>
                    <a:lnTo>
                      <a:pt x="525" y="112"/>
                    </a:lnTo>
                    <a:lnTo>
                      <a:pt x="514" y="128"/>
                    </a:lnTo>
                    <a:lnTo>
                      <a:pt x="238" y="404"/>
                    </a:lnTo>
                    <a:lnTo>
                      <a:pt x="222" y="416"/>
                    </a:lnTo>
                    <a:lnTo>
                      <a:pt x="204" y="424"/>
                    </a:lnTo>
                    <a:lnTo>
                      <a:pt x="184" y="426"/>
                    </a:lnTo>
                    <a:lnTo>
                      <a:pt x="165" y="424"/>
                    </a:lnTo>
                    <a:lnTo>
                      <a:pt x="147" y="416"/>
                    </a:lnTo>
                    <a:lnTo>
                      <a:pt x="131" y="404"/>
                    </a:lnTo>
                    <a:lnTo>
                      <a:pt x="22" y="295"/>
                    </a:lnTo>
                    <a:lnTo>
                      <a:pt x="11" y="279"/>
                    </a:lnTo>
                    <a:lnTo>
                      <a:pt x="3" y="262"/>
                    </a:lnTo>
                    <a:lnTo>
                      <a:pt x="0" y="242"/>
                    </a:lnTo>
                    <a:lnTo>
                      <a:pt x="3" y="223"/>
                    </a:lnTo>
                    <a:lnTo>
                      <a:pt x="11" y="204"/>
                    </a:lnTo>
                    <a:lnTo>
                      <a:pt x="22" y="188"/>
                    </a:lnTo>
                    <a:lnTo>
                      <a:pt x="38" y="177"/>
                    </a:lnTo>
                    <a:lnTo>
                      <a:pt x="57" y="169"/>
                    </a:lnTo>
                    <a:lnTo>
                      <a:pt x="76" y="166"/>
                    </a:lnTo>
                    <a:lnTo>
                      <a:pt x="96" y="169"/>
                    </a:lnTo>
                    <a:lnTo>
                      <a:pt x="113" y="177"/>
                    </a:lnTo>
                    <a:lnTo>
                      <a:pt x="129" y="188"/>
                    </a:lnTo>
                    <a:lnTo>
                      <a:pt x="184" y="243"/>
                    </a:lnTo>
                    <a:lnTo>
                      <a:pt x="407" y="21"/>
                    </a:lnTo>
                    <a:lnTo>
                      <a:pt x="423" y="9"/>
                    </a:lnTo>
                    <a:lnTo>
                      <a:pt x="442" y="2"/>
                    </a:lnTo>
                    <a:lnTo>
                      <a:pt x="46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840">
                <a:extLst>
                  <a:ext uri="{FF2B5EF4-FFF2-40B4-BE49-F238E27FC236}">
                    <a16:creationId xmlns:a16="http://schemas.microsoft.com/office/drawing/2014/main" id="{B63D0D1F-3B99-F41E-79A6-D740C9176A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78" y="496"/>
                <a:ext cx="44" cy="38"/>
              </a:xfrm>
              <a:custGeom>
                <a:avLst/>
                <a:gdLst>
                  <a:gd name="T0" fmla="*/ 76 w 179"/>
                  <a:gd name="T1" fmla="*/ 0 h 151"/>
                  <a:gd name="T2" fmla="*/ 103 w 179"/>
                  <a:gd name="T3" fmla="*/ 0 h 151"/>
                  <a:gd name="T4" fmla="*/ 122 w 179"/>
                  <a:gd name="T5" fmla="*/ 2 h 151"/>
                  <a:gd name="T6" fmla="*/ 141 w 179"/>
                  <a:gd name="T7" fmla="*/ 10 h 151"/>
                  <a:gd name="T8" fmla="*/ 156 w 179"/>
                  <a:gd name="T9" fmla="*/ 22 h 151"/>
                  <a:gd name="T10" fmla="*/ 168 w 179"/>
                  <a:gd name="T11" fmla="*/ 38 h 151"/>
                  <a:gd name="T12" fmla="*/ 175 w 179"/>
                  <a:gd name="T13" fmla="*/ 55 h 151"/>
                  <a:gd name="T14" fmla="*/ 179 w 179"/>
                  <a:gd name="T15" fmla="*/ 76 h 151"/>
                  <a:gd name="T16" fmla="*/ 175 w 179"/>
                  <a:gd name="T17" fmla="*/ 95 h 151"/>
                  <a:gd name="T18" fmla="*/ 168 w 179"/>
                  <a:gd name="T19" fmla="*/ 114 h 151"/>
                  <a:gd name="T20" fmla="*/ 156 w 179"/>
                  <a:gd name="T21" fmla="*/ 129 h 151"/>
                  <a:gd name="T22" fmla="*/ 141 w 179"/>
                  <a:gd name="T23" fmla="*/ 140 h 151"/>
                  <a:gd name="T24" fmla="*/ 122 w 179"/>
                  <a:gd name="T25" fmla="*/ 148 h 151"/>
                  <a:gd name="T26" fmla="*/ 103 w 179"/>
                  <a:gd name="T27" fmla="*/ 151 h 151"/>
                  <a:gd name="T28" fmla="*/ 76 w 179"/>
                  <a:gd name="T29" fmla="*/ 151 h 151"/>
                  <a:gd name="T30" fmla="*/ 56 w 179"/>
                  <a:gd name="T31" fmla="*/ 148 h 151"/>
                  <a:gd name="T32" fmla="*/ 38 w 179"/>
                  <a:gd name="T33" fmla="*/ 140 h 151"/>
                  <a:gd name="T34" fmla="*/ 22 w 179"/>
                  <a:gd name="T35" fmla="*/ 129 h 151"/>
                  <a:gd name="T36" fmla="*/ 11 w 179"/>
                  <a:gd name="T37" fmla="*/ 114 h 151"/>
                  <a:gd name="T38" fmla="*/ 3 w 179"/>
                  <a:gd name="T39" fmla="*/ 95 h 151"/>
                  <a:gd name="T40" fmla="*/ 0 w 179"/>
                  <a:gd name="T41" fmla="*/ 76 h 151"/>
                  <a:gd name="T42" fmla="*/ 3 w 179"/>
                  <a:gd name="T43" fmla="*/ 55 h 151"/>
                  <a:gd name="T44" fmla="*/ 11 w 179"/>
                  <a:gd name="T45" fmla="*/ 38 h 151"/>
                  <a:gd name="T46" fmla="*/ 22 w 179"/>
                  <a:gd name="T47" fmla="*/ 22 h 151"/>
                  <a:gd name="T48" fmla="*/ 38 w 179"/>
                  <a:gd name="T49" fmla="*/ 10 h 151"/>
                  <a:gd name="T50" fmla="*/ 56 w 179"/>
                  <a:gd name="T51" fmla="*/ 2 h 151"/>
                  <a:gd name="T52" fmla="*/ 76 w 179"/>
                  <a:gd name="T53" fmla="*/ 0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79" h="151">
                    <a:moveTo>
                      <a:pt x="76" y="0"/>
                    </a:moveTo>
                    <a:lnTo>
                      <a:pt x="103" y="0"/>
                    </a:lnTo>
                    <a:lnTo>
                      <a:pt x="122" y="2"/>
                    </a:lnTo>
                    <a:lnTo>
                      <a:pt x="141" y="10"/>
                    </a:lnTo>
                    <a:lnTo>
                      <a:pt x="156" y="22"/>
                    </a:lnTo>
                    <a:lnTo>
                      <a:pt x="168" y="38"/>
                    </a:lnTo>
                    <a:lnTo>
                      <a:pt x="175" y="55"/>
                    </a:lnTo>
                    <a:lnTo>
                      <a:pt x="179" y="76"/>
                    </a:lnTo>
                    <a:lnTo>
                      <a:pt x="175" y="95"/>
                    </a:lnTo>
                    <a:lnTo>
                      <a:pt x="168" y="114"/>
                    </a:lnTo>
                    <a:lnTo>
                      <a:pt x="156" y="129"/>
                    </a:lnTo>
                    <a:lnTo>
                      <a:pt x="141" y="140"/>
                    </a:lnTo>
                    <a:lnTo>
                      <a:pt x="122" y="148"/>
                    </a:lnTo>
                    <a:lnTo>
                      <a:pt x="103" y="151"/>
                    </a:lnTo>
                    <a:lnTo>
                      <a:pt x="76" y="151"/>
                    </a:lnTo>
                    <a:lnTo>
                      <a:pt x="56" y="148"/>
                    </a:lnTo>
                    <a:lnTo>
                      <a:pt x="38" y="140"/>
                    </a:lnTo>
                    <a:lnTo>
                      <a:pt x="22" y="129"/>
                    </a:lnTo>
                    <a:lnTo>
                      <a:pt x="11" y="114"/>
                    </a:lnTo>
                    <a:lnTo>
                      <a:pt x="3" y="95"/>
                    </a:lnTo>
                    <a:lnTo>
                      <a:pt x="0" y="76"/>
                    </a:lnTo>
                    <a:lnTo>
                      <a:pt x="3" y="55"/>
                    </a:lnTo>
                    <a:lnTo>
                      <a:pt x="11" y="38"/>
                    </a:lnTo>
                    <a:lnTo>
                      <a:pt x="22" y="22"/>
                    </a:lnTo>
                    <a:lnTo>
                      <a:pt x="38" y="10"/>
                    </a:lnTo>
                    <a:lnTo>
                      <a:pt x="56" y="2"/>
                    </a:lnTo>
                    <a:lnTo>
                      <a:pt x="76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Freeform 841">
                <a:extLst>
                  <a:ext uri="{FF2B5EF4-FFF2-40B4-BE49-F238E27FC236}">
                    <a16:creationId xmlns:a16="http://schemas.microsoft.com/office/drawing/2014/main" id="{2C7C097B-535A-6A28-8361-3AB34A0460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6" y="496"/>
                <a:ext cx="249" cy="38"/>
              </a:xfrm>
              <a:custGeom>
                <a:avLst/>
                <a:gdLst>
                  <a:gd name="T0" fmla="*/ 75 w 997"/>
                  <a:gd name="T1" fmla="*/ 0 h 151"/>
                  <a:gd name="T2" fmla="*/ 921 w 997"/>
                  <a:gd name="T3" fmla="*/ 0 h 151"/>
                  <a:gd name="T4" fmla="*/ 941 w 997"/>
                  <a:gd name="T5" fmla="*/ 2 h 151"/>
                  <a:gd name="T6" fmla="*/ 960 w 997"/>
                  <a:gd name="T7" fmla="*/ 10 h 151"/>
                  <a:gd name="T8" fmla="*/ 975 w 997"/>
                  <a:gd name="T9" fmla="*/ 22 h 151"/>
                  <a:gd name="T10" fmla="*/ 986 w 997"/>
                  <a:gd name="T11" fmla="*/ 38 h 151"/>
                  <a:gd name="T12" fmla="*/ 994 w 997"/>
                  <a:gd name="T13" fmla="*/ 55 h 151"/>
                  <a:gd name="T14" fmla="*/ 997 w 997"/>
                  <a:gd name="T15" fmla="*/ 76 h 151"/>
                  <a:gd name="T16" fmla="*/ 994 w 997"/>
                  <a:gd name="T17" fmla="*/ 95 h 151"/>
                  <a:gd name="T18" fmla="*/ 986 w 997"/>
                  <a:gd name="T19" fmla="*/ 114 h 151"/>
                  <a:gd name="T20" fmla="*/ 975 w 997"/>
                  <a:gd name="T21" fmla="*/ 129 h 151"/>
                  <a:gd name="T22" fmla="*/ 960 w 997"/>
                  <a:gd name="T23" fmla="*/ 140 h 151"/>
                  <a:gd name="T24" fmla="*/ 941 w 997"/>
                  <a:gd name="T25" fmla="*/ 148 h 151"/>
                  <a:gd name="T26" fmla="*/ 921 w 997"/>
                  <a:gd name="T27" fmla="*/ 151 h 151"/>
                  <a:gd name="T28" fmla="*/ 75 w 997"/>
                  <a:gd name="T29" fmla="*/ 151 h 151"/>
                  <a:gd name="T30" fmla="*/ 55 w 997"/>
                  <a:gd name="T31" fmla="*/ 148 h 151"/>
                  <a:gd name="T32" fmla="*/ 37 w 997"/>
                  <a:gd name="T33" fmla="*/ 140 h 151"/>
                  <a:gd name="T34" fmla="*/ 22 w 997"/>
                  <a:gd name="T35" fmla="*/ 129 h 151"/>
                  <a:gd name="T36" fmla="*/ 11 w 997"/>
                  <a:gd name="T37" fmla="*/ 114 h 151"/>
                  <a:gd name="T38" fmla="*/ 3 w 997"/>
                  <a:gd name="T39" fmla="*/ 95 h 151"/>
                  <a:gd name="T40" fmla="*/ 0 w 997"/>
                  <a:gd name="T41" fmla="*/ 76 h 151"/>
                  <a:gd name="T42" fmla="*/ 3 w 997"/>
                  <a:gd name="T43" fmla="*/ 55 h 151"/>
                  <a:gd name="T44" fmla="*/ 11 w 997"/>
                  <a:gd name="T45" fmla="*/ 38 h 151"/>
                  <a:gd name="T46" fmla="*/ 22 w 997"/>
                  <a:gd name="T47" fmla="*/ 22 h 151"/>
                  <a:gd name="T48" fmla="*/ 37 w 997"/>
                  <a:gd name="T49" fmla="*/ 10 h 151"/>
                  <a:gd name="T50" fmla="*/ 55 w 997"/>
                  <a:gd name="T51" fmla="*/ 2 h 151"/>
                  <a:gd name="T52" fmla="*/ 75 w 997"/>
                  <a:gd name="T53" fmla="*/ 0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997" h="151">
                    <a:moveTo>
                      <a:pt x="75" y="0"/>
                    </a:moveTo>
                    <a:lnTo>
                      <a:pt x="921" y="0"/>
                    </a:lnTo>
                    <a:lnTo>
                      <a:pt x="941" y="2"/>
                    </a:lnTo>
                    <a:lnTo>
                      <a:pt x="960" y="10"/>
                    </a:lnTo>
                    <a:lnTo>
                      <a:pt x="975" y="22"/>
                    </a:lnTo>
                    <a:lnTo>
                      <a:pt x="986" y="38"/>
                    </a:lnTo>
                    <a:lnTo>
                      <a:pt x="994" y="55"/>
                    </a:lnTo>
                    <a:lnTo>
                      <a:pt x="997" y="76"/>
                    </a:lnTo>
                    <a:lnTo>
                      <a:pt x="994" y="95"/>
                    </a:lnTo>
                    <a:lnTo>
                      <a:pt x="986" y="114"/>
                    </a:lnTo>
                    <a:lnTo>
                      <a:pt x="975" y="129"/>
                    </a:lnTo>
                    <a:lnTo>
                      <a:pt x="960" y="140"/>
                    </a:lnTo>
                    <a:lnTo>
                      <a:pt x="941" y="148"/>
                    </a:lnTo>
                    <a:lnTo>
                      <a:pt x="921" y="151"/>
                    </a:lnTo>
                    <a:lnTo>
                      <a:pt x="75" y="151"/>
                    </a:lnTo>
                    <a:lnTo>
                      <a:pt x="55" y="148"/>
                    </a:lnTo>
                    <a:lnTo>
                      <a:pt x="37" y="140"/>
                    </a:lnTo>
                    <a:lnTo>
                      <a:pt x="22" y="129"/>
                    </a:lnTo>
                    <a:lnTo>
                      <a:pt x="11" y="114"/>
                    </a:lnTo>
                    <a:lnTo>
                      <a:pt x="3" y="95"/>
                    </a:lnTo>
                    <a:lnTo>
                      <a:pt x="0" y="76"/>
                    </a:lnTo>
                    <a:lnTo>
                      <a:pt x="3" y="55"/>
                    </a:lnTo>
                    <a:lnTo>
                      <a:pt x="11" y="38"/>
                    </a:lnTo>
                    <a:lnTo>
                      <a:pt x="22" y="22"/>
                    </a:lnTo>
                    <a:lnTo>
                      <a:pt x="37" y="10"/>
                    </a:lnTo>
                    <a:lnTo>
                      <a:pt x="55" y="2"/>
                    </a:lnTo>
                    <a:lnTo>
                      <a:pt x="7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7" name="Freeform 842">
                <a:extLst>
                  <a:ext uri="{FF2B5EF4-FFF2-40B4-BE49-F238E27FC236}">
                    <a16:creationId xmlns:a16="http://schemas.microsoft.com/office/drawing/2014/main" id="{1B71E36F-6439-C529-5E69-786BC6A5C0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7" y="636"/>
                <a:ext cx="133" cy="107"/>
              </a:xfrm>
              <a:custGeom>
                <a:avLst/>
                <a:gdLst>
                  <a:gd name="T0" fmla="*/ 460 w 536"/>
                  <a:gd name="T1" fmla="*/ 0 h 428"/>
                  <a:gd name="T2" fmla="*/ 480 w 536"/>
                  <a:gd name="T3" fmla="*/ 3 h 428"/>
                  <a:gd name="T4" fmla="*/ 498 w 536"/>
                  <a:gd name="T5" fmla="*/ 11 h 428"/>
                  <a:gd name="T6" fmla="*/ 514 w 536"/>
                  <a:gd name="T7" fmla="*/ 22 h 428"/>
                  <a:gd name="T8" fmla="*/ 525 w 536"/>
                  <a:gd name="T9" fmla="*/ 38 h 428"/>
                  <a:gd name="T10" fmla="*/ 534 w 536"/>
                  <a:gd name="T11" fmla="*/ 57 h 428"/>
                  <a:gd name="T12" fmla="*/ 536 w 536"/>
                  <a:gd name="T13" fmla="*/ 76 h 428"/>
                  <a:gd name="T14" fmla="*/ 534 w 536"/>
                  <a:gd name="T15" fmla="*/ 96 h 428"/>
                  <a:gd name="T16" fmla="*/ 525 w 536"/>
                  <a:gd name="T17" fmla="*/ 113 h 428"/>
                  <a:gd name="T18" fmla="*/ 514 w 536"/>
                  <a:gd name="T19" fmla="*/ 129 h 428"/>
                  <a:gd name="T20" fmla="*/ 238 w 536"/>
                  <a:gd name="T21" fmla="*/ 405 h 428"/>
                  <a:gd name="T22" fmla="*/ 222 w 536"/>
                  <a:gd name="T23" fmla="*/ 418 h 428"/>
                  <a:gd name="T24" fmla="*/ 204 w 536"/>
                  <a:gd name="T25" fmla="*/ 424 h 428"/>
                  <a:gd name="T26" fmla="*/ 184 w 536"/>
                  <a:gd name="T27" fmla="*/ 428 h 428"/>
                  <a:gd name="T28" fmla="*/ 165 w 536"/>
                  <a:gd name="T29" fmla="*/ 424 h 428"/>
                  <a:gd name="T30" fmla="*/ 147 w 536"/>
                  <a:gd name="T31" fmla="*/ 418 h 428"/>
                  <a:gd name="T32" fmla="*/ 131 w 536"/>
                  <a:gd name="T33" fmla="*/ 405 h 428"/>
                  <a:gd name="T34" fmla="*/ 22 w 536"/>
                  <a:gd name="T35" fmla="*/ 297 h 428"/>
                  <a:gd name="T36" fmla="*/ 11 w 536"/>
                  <a:gd name="T37" fmla="*/ 281 h 428"/>
                  <a:gd name="T38" fmla="*/ 3 w 536"/>
                  <a:gd name="T39" fmla="*/ 262 h 428"/>
                  <a:gd name="T40" fmla="*/ 0 w 536"/>
                  <a:gd name="T41" fmla="*/ 243 h 428"/>
                  <a:gd name="T42" fmla="*/ 3 w 536"/>
                  <a:gd name="T43" fmla="*/ 225 h 428"/>
                  <a:gd name="T44" fmla="*/ 11 w 536"/>
                  <a:gd name="T45" fmla="*/ 206 h 428"/>
                  <a:gd name="T46" fmla="*/ 22 w 536"/>
                  <a:gd name="T47" fmla="*/ 190 h 428"/>
                  <a:gd name="T48" fmla="*/ 38 w 536"/>
                  <a:gd name="T49" fmla="*/ 177 h 428"/>
                  <a:gd name="T50" fmla="*/ 57 w 536"/>
                  <a:gd name="T51" fmla="*/ 171 h 428"/>
                  <a:gd name="T52" fmla="*/ 76 w 536"/>
                  <a:gd name="T53" fmla="*/ 168 h 428"/>
                  <a:gd name="T54" fmla="*/ 96 w 536"/>
                  <a:gd name="T55" fmla="*/ 171 h 428"/>
                  <a:gd name="T56" fmla="*/ 113 w 536"/>
                  <a:gd name="T57" fmla="*/ 177 h 428"/>
                  <a:gd name="T58" fmla="*/ 129 w 536"/>
                  <a:gd name="T59" fmla="*/ 190 h 428"/>
                  <a:gd name="T60" fmla="*/ 184 w 536"/>
                  <a:gd name="T61" fmla="*/ 245 h 428"/>
                  <a:gd name="T62" fmla="*/ 407 w 536"/>
                  <a:gd name="T63" fmla="*/ 22 h 428"/>
                  <a:gd name="T64" fmla="*/ 423 w 536"/>
                  <a:gd name="T65" fmla="*/ 11 h 428"/>
                  <a:gd name="T66" fmla="*/ 442 w 536"/>
                  <a:gd name="T67" fmla="*/ 3 h 428"/>
                  <a:gd name="T68" fmla="*/ 460 w 536"/>
                  <a:gd name="T69" fmla="*/ 0 h 4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536" h="428">
                    <a:moveTo>
                      <a:pt x="460" y="0"/>
                    </a:moveTo>
                    <a:lnTo>
                      <a:pt x="480" y="3"/>
                    </a:lnTo>
                    <a:lnTo>
                      <a:pt x="498" y="11"/>
                    </a:lnTo>
                    <a:lnTo>
                      <a:pt x="514" y="22"/>
                    </a:lnTo>
                    <a:lnTo>
                      <a:pt x="525" y="38"/>
                    </a:lnTo>
                    <a:lnTo>
                      <a:pt x="534" y="57"/>
                    </a:lnTo>
                    <a:lnTo>
                      <a:pt x="536" y="76"/>
                    </a:lnTo>
                    <a:lnTo>
                      <a:pt x="534" y="96"/>
                    </a:lnTo>
                    <a:lnTo>
                      <a:pt x="525" y="113"/>
                    </a:lnTo>
                    <a:lnTo>
                      <a:pt x="514" y="129"/>
                    </a:lnTo>
                    <a:lnTo>
                      <a:pt x="238" y="405"/>
                    </a:lnTo>
                    <a:lnTo>
                      <a:pt x="222" y="418"/>
                    </a:lnTo>
                    <a:lnTo>
                      <a:pt x="204" y="424"/>
                    </a:lnTo>
                    <a:lnTo>
                      <a:pt x="184" y="428"/>
                    </a:lnTo>
                    <a:lnTo>
                      <a:pt x="165" y="424"/>
                    </a:lnTo>
                    <a:lnTo>
                      <a:pt x="147" y="418"/>
                    </a:lnTo>
                    <a:lnTo>
                      <a:pt x="131" y="405"/>
                    </a:lnTo>
                    <a:lnTo>
                      <a:pt x="22" y="297"/>
                    </a:lnTo>
                    <a:lnTo>
                      <a:pt x="11" y="281"/>
                    </a:lnTo>
                    <a:lnTo>
                      <a:pt x="3" y="262"/>
                    </a:lnTo>
                    <a:lnTo>
                      <a:pt x="0" y="243"/>
                    </a:lnTo>
                    <a:lnTo>
                      <a:pt x="3" y="225"/>
                    </a:lnTo>
                    <a:lnTo>
                      <a:pt x="11" y="206"/>
                    </a:lnTo>
                    <a:lnTo>
                      <a:pt x="22" y="190"/>
                    </a:lnTo>
                    <a:lnTo>
                      <a:pt x="38" y="177"/>
                    </a:lnTo>
                    <a:lnTo>
                      <a:pt x="57" y="171"/>
                    </a:lnTo>
                    <a:lnTo>
                      <a:pt x="76" y="168"/>
                    </a:lnTo>
                    <a:lnTo>
                      <a:pt x="96" y="171"/>
                    </a:lnTo>
                    <a:lnTo>
                      <a:pt x="113" y="177"/>
                    </a:lnTo>
                    <a:lnTo>
                      <a:pt x="129" y="190"/>
                    </a:lnTo>
                    <a:lnTo>
                      <a:pt x="184" y="245"/>
                    </a:lnTo>
                    <a:lnTo>
                      <a:pt x="407" y="22"/>
                    </a:lnTo>
                    <a:lnTo>
                      <a:pt x="423" y="11"/>
                    </a:lnTo>
                    <a:lnTo>
                      <a:pt x="442" y="3"/>
                    </a:lnTo>
                    <a:lnTo>
                      <a:pt x="46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8" name="Freeform 843">
                <a:extLst>
                  <a:ext uri="{FF2B5EF4-FFF2-40B4-BE49-F238E27FC236}">
                    <a16:creationId xmlns:a16="http://schemas.microsoft.com/office/drawing/2014/main" id="{F50E0C8E-3DC6-F1E1-B443-9B4966F9FF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06" y="679"/>
                <a:ext cx="316" cy="38"/>
              </a:xfrm>
              <a:custGeom>
                <a:avLst/>
                <a:gdLst>
                  <a:gd name="T0" fmla="*/ 75 w 1266"/>
                  <a:gd name="T1" fmla="*/ 0 h 151"/>
                  <a:gd name="T2" fmla="*/ 1190 w 1266"/>
                  <a:gd name="T3" fmla="*/ 0 h 151"/>
                  <a:gd name="T4" fmla="*/ 1209 w 1266"/>
                  <a:gd name="T5" fmla="*/ 3 h 151"/>
                  <a:gd name="T6" fmla="*/ 1228 w 1266"/>
                  <a:gd name="T7" fmla="*/ 10 h 151"/>
                  <a:gd name="T8" fmla="*/ 1243 w 1266"/>
                  <a:gd name="T9" fmla="*/ 23 h 151"/>
                  <a:gd name="T10" fmla="*/ 1255 w 1266"/>
                  <a:gd name="T11" fmla="*/ 38 h 151"/>
                  <a:gd name="T12" fmla="*/ 1262 w 1266"/>
                  <a:gd name="T13" fmla="*/ 56 h 151"/>
                  <a:gd name="T14" fmla="*/ 1266 w 1266"/>
                  <a:gd name="T15" fmla="*/ 76 h 151"/>
                  <a:gd name="T16" fmla="*/ 1262 w 1266"/>
                  <a:gd name="T17" fmla="*/ 96 h 151"/>
                  <a:gd name="T18" fmla="*/ 1255 w 1266"/>
                  <a:gd name="T19" fmla="*/ 114 h 151"/>
                  <a:gd name="T20" fmla="*/ 1243 w 1266"/>
                  <a:gd name="T21" fmla="*/ 130 h 151"/>
                  <a:gd name="T22" fmla="*/ 1228 w 1266"/>
                  <a:gd name="T23" fmla="*/ 141 h 151"/>
                  <a:gd name="T24" fmla="*/ 1209 w 1266"/>
                  <a:gd name="T25" fmla="*/ 149 h 151"/>
                  <a:gd name="T26" fmla="*/ 1190 w 1266"/>
                  <a:gd name="T27" fmla="*/ 151 h 151"/>
                  <a:gd name="T28" fmla="*/ 75 w 1266"/>
                  <a:gd name="T29" fmla="*/ 151 h 151"/>
                  <a:gd name="T30" fmla="*/ 55 w 1266"/>
                  <a:gd name="T31" fmla="*/ 149 h 151"/>
                  <a:gd name="T32" fmla="*/ 37 w 1266"/>
                  <a:gd name="T33" fmla="*/ 141 h 151"/>
                  <a:gd name="T34" fmla="*/ 22 w 1266"/>
                  <a:gd name="T35" fmla="*/ 130 h 151"/>
                  <a:gd name="T36" fmla="*/ 11 w 1266"/>
                  <a:gd name="T37" fmla="*/ 114 h 151"/>
                  <a:gd name="T38" fmla="*/ 3 w 1266"/>
                  <a:gd name="T39" fmla="*/ 96 h 151"/>
                  <a:gd name="T40" fmla="*/ 0 w 1266"/>
                  <a:gd name="T41" fmla="*/ 76 h 151"/>
                  <a:gd name="T42" fmla="*/ 3 w 1266"/>
                  <a:gd name="T43" fmla="*/ 56 h 151"/>
                  <a:gd name="T44" fmla="*/ 11 w 1266"/>
                  <a:gd name="T45" fmla="*/ 38 h 151"/>
                  <a:gd name="T46" fmla="*/ 22 w 1266"/>
                  <a:gd name="T47" fmla="*/ 23 h 151"/>
                  <a:gd name="T48" fmla="*/ 37 w 1266"/>
                  <a:gd name="T49" fmla="*/ 10 h 151"/>
                  <a:gd name="T50" fmla="*/ 55 w 1266"/>
                  <a:gd name="T51" fmla="*/ 3 h 151"/>
                  <a:gd name="T52" fmla="*/ 75 w 1266"/>
                  <a:gd name="T53" fmla="*/ 0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266" h="151">
                    <a:moveTo>
                      <a:pt x="75" y="0"/>
                    </a:moveTo>
                    <a:lnTo>
                      <a:pt x="1190" y="0"/>
                    </a:lnTo>
                    <a:lnTo>
                      <a:pt x="1209" y="3"/>
                    </a:lnTo>
                    <a:lnTo>
                      <a:pt x="1228" y="10"/>
                    </a:lnTo>
                    <a:lnTo>
                      <a:pt x="1243" y="23"/>
                    </a:lnTo>
                    <a:lnTo>
                      <a:pt x="1255" y="38"/>
                    </a:lnTo>
                    <a:lnTo>
                      <a:pt x="1262" y="56"/>
                    </a:lnTo>
                    <a:lnTo>
                      <a:pt x="1266" y="76"/>
                    </a:lnTo>
                    <a:lnTo>
                      <a:pt x="1262" y="96"/>
                    </a:lnTo>
                    <a:lnTo>
                      <a:pt x="1255" y="114"/>
                    </a:lnTo>
                    <a:lnTo>
                      <a:pt x="1243" y="130"/>
                    </a:lnTo>
                    <a:lnTo>
                      <a:pt x="1228" y="141"/>
                    </a:lnTo>
                    <a:lnTo>
                      <a:pt x="1209" y="149"/>
                    </a:lnTo>
                    <a:lnTo>
                      <a:pt x="1190" y="151"/>
                    </a:lnTo>
                    <a:lnTo>
                      <a:pt x="75" y="151"/>
                    </a:lnTo>
                    <a:lnTo>
                      <a:pt x="55" y="149"/>
                    </a:lnTo>
                    <a:lnTo>
                      <a:pt x="37" y="141"/>
                    </a:lnTo>
                    <a:lnTo>
                      <a:pt x="22" y="130"/>
                    </a:lnTo>
                    <a:lnTo>
                      <a:pt x="11" y="114"/>
                    </a:lnTo>
                    <a:lnTo>
                      <a:pt x="3" y="96"/>
                    </a:lnTo>
                    <a:lnTo>
                      <a:pt x="0" y="76"/>
                    </a:lnTo>
                    <a:lnTo>
                      <a:pt x="3" y="56"/>
                    </a:lnTo>
                    <a:lnTo>
                      <a:pt x="11" y="38"/>
                    </a:lnTo>
                    <a:lnTo>
                      <a:pt x="22" y="23"/>
                    </a:lnTo>
                    <a:lnTo>
                      <a:pt x="37" y="10"/>
                    </a:lnTo>
                    <a:lnTo>
                      <a:pt x="55" y="3"/>
                    </a:lnTo>
                    <a:lnTo>
                      <a:pt x="75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39" name="Group 420">
              <a:extLst>
                <a:ext uri="{FF2B5EF4-FFF2-40B4-BE49-F238E27FC236}">
                  <a16:creationId xmlns:a16="http://schemas.microsoft.com/office/drawing/2014/main" id="{7F00EDC8-4C36-048D-4E02-736597304029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3738975" y="3966066"/>
              <a:ext cx="96217" cy="120580"/>
              <a:chOff x="4504" y="811"/>
              <a:chExt cx="2496" cy="3128"/>
            </a:xfrm>
            <a:grpFill/>
          </p:grpSpPr>
          <p:sp>
            <p:nvSpPr>
              <p:cNvPr id="40" name="Freeform 422">
                <a:extLst>
                  <a:ext uri="{FF2B5EF4-FFF2-40B4-BE49-F238E27FC236}">
                    <a16:creationId xmlns:a16="http://schemas.microsoft.com/office/drawing/2014/main" id="{AD1ECC57-7006-7811-1894-84CE0BB5794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504" y="811"/>
                <a:ext cx="2496" cy="2550"/>
              </a:xfrm>
              <a:custGeom>
                <a:avLst/>
                <a:gdLst>
                  <a:gd name="T0" fmla="*/ 1847 w 4993"/>
                  <a:gd name="T1" fmla="*/ 1018 h 5101"/>
                  <a:gd name="T2" fmla="*/ 1232 w 4993"/>
                  <a:gd name="T3" fmla="*/ 1467 h 5101"/>
                  <a:gd name="T4" fmla="*/ 880 w 4993"/>
                  <a:gd name="T5" fmla="*/ 2152 h 5101"/>
                  <a:gd name="T6" fmla="*/ 880 w 4993"/>
                  <a:gd name="T7" fmla="*/ 2950 h 5101"/>
                  <a:gd name="T8" fmla="*/ 1232 w 4993"/>
                  <a:gd name="T9" fmla="*/ 3634 h 5101"/>
                  <a:gd name="T10" fmla="*/ 1847 w 4993"/>
                  <a:gd name="T11" fmla="*/ 4084 h 5101"/>
                  <a:gd name="T12" fmla="*/ 2630 w 4993"/>
                  <a:gd name="T13" fmla="*/ 4209 h 5101"/>
                  <a:gd name="T14" fmla="*/ 3370 w 4993"/>
                  <a:gd name="T15" fmla="*/ 3965 h 5101"/>
                  <a:gd name="T16" fmla="*/ 3907 w 4993"/>
                  <a:gd name="T17" fmla="*/ 3426 h 5101"/>
                  <a:gd name="T18" fmla="*/ 4151 w 4993"/>
                  <a:gd name="T19" fmla="*/ 2687 h 5101"/>
                  <a:gd name="T20" fmla="*/ 4025 w 4993"/>
                  <a:gd name="T21" fmla="*/ 1904 h 5101"/>
                  <a:gd name="T22" fmla="*/ 3576 w 4993"/>
                  <a:gd name="T23" fmla="*/ 1288 h 5101"/>
                  <a:gd name="T24" fmla="*/ 2892 w 4993"/>
                  <a:gd name="T25" fmla="*/ 936 h 5101"/>
                  <a:gd name="T26" fmla="*/ 2586 w 4993"/>
                  <a:gd name="T27" fmla="*/ 17 h 5101"/>
                  <a:gd name="T28" fmla="*/ 2894 w 4993"/>
                  <a:gd name="T29" fmla="*/ 275 h 5101"/>
                  <a:gd name="T30" fmla="*/ 3193 w 4993"/>
                  <a:gd name="T31" fmla="*/ 292 h 5101"/>
                  <a:gd name="T32" fmla="*/ 3585 w 4993"/>
                  <a:gd name="T33" fmla="*/ 244 h 5101"/>
                  <a:gd name="T34" fmla="*/ 3799 w 4993"/>
                  <a:gd name="T35" fmla="*/ 578 h 5101"/>
                  <a:gd name="T36" fmla="*/ 4044 w 4993"/>
                  <a:gd name="T37" fmla="*/ 810 h 5101"/>
                  <a:gd name="T38" fmla="*/ 4440 w 4993"/>
                  <a:gd name="T39" fmla="*/ 905 h 5101"/>
                  <a:gd name="T40" fmla="*/ 4547 w 4993"/>
                  <a:gd name="T41" fmla="*/ 1210 h 5101"/>
                  <a:gd name="T42" fmla="*/ 4579 w 4993"/>
                  <a:gd name="T43" fmla="*/ 1584 h 5101"/>
                  <a:gd name="T44" fmla="*/ 4894 w 4993"/>
                  <a:gd name="T45" fmla="*/ 1812 h 5101"/>
                  <a:gd name="T46" fmla="*/ 4981 w 4993"/>
                  <a:gd name="T47" fmla="*/ 2091 h 5101"/>
                  <a:gd name="T48" fmla="*/ 4798 w 4993"/>
                  <a:gd name="T49" fmla="*/ 2447 h 5101"/>
                  <a:gd name="T50" fmla="*/ 4928 w 4993"/>
                  <a:gd name="T51" fmla="*/ 2832 h 5101"/>
                  <a:gd name="T52" fmla="*/ 4977 w 4993"/>
                  <a:gd name="T53" fmla="*/ 3123 h 5101"/>
                  <a:gd name="T54" fmla="*/ 4707 w 4993"/>
                  <a:gd name="T55" fmla="*/ 3382 h 5101"/>
                  <a:gd name="T56" fmla="*/ 4539 w 4993"/>
                  <a:gd name="T57" fmla="*/ 3628 h 5101"/>
                  <a:gd name="T58" fmla="*/ 4553 w 4993"/>
                  <a:gd name="T59" fmla="*/ 4030 h 5101"/>
                  <a:gd name="T60" fmla="*/ 4317 w 4993"/>
                  <a:gd name="T61" fmla="*/ 4244 h 5101"/>
                  <a:gd name="T62" fmla="*/ 3917 w 4993"/>
                  <a:gd name="T63" fmla="*/ 4354 h 5101"/>
                  <a:gd name="T64" fmla="*/ 3743 w 4993"/>
                  <a:gd name="T65" fmla="*/ 4735 h 5101"/>
                  <a:gd name="T66" fmla="*/ 3458 w 4993"/>
                  <a:gd name="T67" fmla="*/ 4874 h 5101"/>
                  <a:gd name="T68" fmla="*/ 3073 w 4993"/>
                  <a:gd name="T69" fmla="*/ 4775 h 5101"/>
                  <a:gd name="T70" fmla="*/ 2763 w 4993"/>
                  <a:gd name="T71" fmla="*/ 4989 h 5101"/>
                  <a:gd name="T72" fmla="*/ 2460 w 4993"/>
                  <a:gd name="T73" fmla="*/ 5097 h 5101"/>
                  <a:gd name="T74" fmla="*/ 2140 w 4993"/>
                  <a:gd name="T75" fmla="*/ 4857 h 5101"/>
                  <a:gd name="T76" fmla="*/ 1849 w 4993"/>
                  <a:gd name="T77" fmla="*/ 4794 h 5101"/>
                  <a:gd name="T78" fmla="*/ 1457 w 4993"/>
                  <a:gd name="T79" fmla="*/ 4876 h 5101"/>
                  <a:gd name="T80" fmla="*/ 1228 w 4993"/>
                  <a:gd name="T81" fmla="*/ 4650 h 5101"/>
                  <a:gd name="T82" fmla="*/ 1003 w 4993"/>
                  <a:gd name="T83" fmla="*/ 4312 h 5101"/>
                  <a:gd name="T84" fmla="*/ 596 w 4993"/>
                  <a:gd name="T85" fmla="*/ 4230 h 5101"/>
                  <a:gd name="T86" fmla="*/ 440 w 4993"/>
                  <a:gd name="T87" fmla="*/ 3952 h 5101"/>
                  <a:gd name="T88" fmla="*/ 438 w 4993"/>
                  <a:gd name="T89" fmla="*/ 3563 h 5101"/>
                  <a:gd name="T90" fmla="*/ 137 w 4993"/>
                  <a:gd name="T91" fmla="*/ 3325 h 5101"/>
                  <a:gd name="T92" fmla="*/ 6 w 4993"/>
                  <a:gd name="T93" fmla="*/ 3062 h 5101"/>
                  <a:gd name="T94" fmla="*/ 173 w 4993"/>
                  <a:gd name="T95" fmla="*/ 2712 h 5101"/>
                  <a:gd name="T96" fmla="*/ 141 w 4993"/>
                  <a:gd name="T97" fmla="*/ 2374 h 5101"/>
                  <a:gd name="T98" fmla="*/ 4 w 4993"/>
                  <a:gd name="T99" fmla="*/ 2028 h 5101"/>
                  <a:gd name="T100" fmla="*/ 171 w 4993"/>
                  <a:gd name="T101" fmla="*/ 1784 h 5101"/>
                  <a:gd name="T102" fmla="*/ 442 w 4993"/>
                  <a:gd name="T103" fmla="*/ 1525 h 5101"/>
                  <a:gd name="T104" fmla="*/ 425 w 4993"/>
                  <a:gd name="T105" fmla="*/ 1126 h 5101"/>
                  <a:gd name="T106" fmla="*/ 623 w 4993"/>
                  <a:gd name="T107" fmla="*/ 877 h 5101"/>
                  <a:gd name="T108" fmla="*/ 1030 w 4993"/>
                  <a:gd name="T109" fmla="*/ 785 h 5101"/>
                  <a:gd name="T110" fmla="*/ 1221 w 4993"/>
                  <a:gd name="T111" fmla="*/ 418 h 5101"/>
                  <a:gd name="T112" fmla="*/ 1478 w 4993"/>
                  <a:gd name="T113" fmla="*/ 231 h 5101"/>
                  <a:gd name="T114" fmla="*/ 1868 w 4993"/>
                  <a:gd name="T115" fmla="*/ 326 h 5101"/>
                  <a:gd name="T116" fmla="*/ 2144 w 4993"/>
                  <a:gd name="T117" fmla="*/ 214 h 5101"/>
                  <a:gd name="T118" fmla="*/ 2477 w 4993"/>
                  <a:gd name="T119" fmla="*/ 0 h 51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4993" h="5101">
                    <a:moveTo>
                      <a:pt x="2494" y="886"/>
                    </a:moveTo>
                    <a:lnTo>
                      <a:pt x="2357" y="892"/>
                    </a:lnTo>
                    <a:lnTo>
                      <a:pt x="2224" y="909"/>
                    </a:lnTo>
                    <a:lnTo>
                      <a:pt x="2095" y="936"/>
                    </a:lnTo>
                    <a:lnTo>
                      <a:pt x="1969" y="972"/>
                    </a:lnTo>
                    <a:lnTo>
                      <a:pt x="1847" y="1018"/>
                    </a:lnTo>
                    <a:lnTo>
                      <a:pt x="1731" y="1073"/>
                    </a:lnTo>
                    <a:lnTo>
                      <a:pt x="1618" y="1136"/>
                    </a:lnTo>
                    <a:lnTo>
                      <a:pt x="1512" y="1208"/>
                    </a:lnTo>
                    <a:lnTo>
                      <a:pt x="1413" y="1288"/>
                    </a:lnTo>
                    <a:lnTo>
                      <a:pt x="1320" y="1374"/>
                    </a:lnTo>
                    <a:lnTo>
                      <a:pt x="1232" y="1467"/>
                    </a:lnTo>
                    <a:lnTo>
                      <a:pt x="1152" y="1568"/>
                    </a:lnTo>
                    <a:lnTo>
                      <a:pt x="1082" y="1675"/>
                    </a:lnTo>
                    <a:lnTo>
                      <a:pt x="1017" y="1786"/>
                    </a:lnTo>
                    <a:lnTo>
                      <a:pt x="962" y="1904"/>
                    </a:lnTo>
                    <a:lnTo>
                      <a:pt x="916" y="2026"/>
                    </a:lnTo>
                    <a:lnTo>
                      <a:pt x="880" y="2152"/>
                    </a:lnTo>
                    <a:lnTo>
                      <a:pt x="853" y="2281"/>
                    </a:lnTo>
                    <a:lnTo>
                      <a:pt x="836" y="2414"/>
                    </a:lnTo>
                    <a:lnTo>
                      <a:pt x="832" y="2552"/>
                    </a:lnTo>
                    <a:lnTo>
                      <a:pt x="836" y="2687"/>
                    </a:lnTo>
                    <a:lnTo>
                      <a:pt x="853" y="2820"/>
                    </a:lnTo>
                    <a:lnTo>
                      <a:pt x="880" y="2950"/>
                    </a:lnTo>
                    <a:lnTo>
                      <a:pt x="916" y="3076"/>
                    </a:lnTo>
                    <a:lnTo>
                      <a:pt x="962" y="3198"/>
                    </a:lnTo>
                    <a:lnTo>
                      <a:pt x="1017" y="3316"/>
                    </a:lnTo>
                    <a:lnTo>
                      <a:pt x="1082" y="3426"/>
                    </a:lnTo>
                    <a:lnTo>
                      <a:pt x="1152" y="3533"/>
                    </a:lnTo>
                    <a:lnTo>
                      <a:pt x="1232" y="3634"/>
                    </a:lnTo>
                    <a:lnTo>
                      <a:pt x="1320" y="3727"/>
                    </a:lnTo>
                    <a:lnTo>
                      <a:pt x="1413" y="3813"/>
                    </a:lnTo>
                    <a:lnTo>
                      <a:pt x="1512" y="3893"/>
                    </a:lnTo>
                    <a:lnTo>
                      <a:pt x="1618" y="3965"/>
                    </a:lnTo>
                    <a:lnTo>
                      <a:pt x="1731" y="4028"/>
                    </a:lnTo>
                    <a:lnTo>
                      <a:pt x="1847" y="4084"/>
                    </a:lnTo>
                    <a:lnTo>
                      <a:pt x="1969" y="4129"/>
                    </a:lnTo>
                    <a:lnTo>
                      <a:pt x="2095" y="4166"/>
                    </a:lnTo>
                    <a:lnTo>
                      <a:pt x="2224" y="4192"/>
                    </a:lnTo>
                    <a:lnTo>
                      <a:pt x="2357" y="4209"/>
                    </a:lnTo>
                    <a:lnTo>
                      <a:pt x="2494" y="4215"/>
                    </a:lnTo>
                    <a:lnTo>
                      <a:pt x="2630" y="4209"/>
                    </a:lnTo>
                    <a:lnTo>
                      <a:pt x="2763" y="4192"/>
                    </a:lnTo>
                    <a:lnTo>
                      <a:pt x="2892" y="4166"/>
                    </a:lnTo>
                    <a:lnTo>
                      <a:pt x="3020" y="4129"/>
                    </a:lnTo>
                    <a:lnTo>
                      <a:pt x="3140" y="4084"/>
                    </a:lnTo>
                    <a:lnTo>
                      <a:pt x="3258" y="4028"/>
                    </a:lnTo>
                    <a:lnTo>
                      <a:pt x="3370" y="3965"/>
                    </a:lnTo>
                    <a:lnTo>
                      <a:pt x="3475" y="3893"/>
                    </a:lnTo>
                    <a:lnTo>
                      <a:pt x="3576" y="3813"/>
                    </a:lnTo>
                    <a:lnTo>
                      <a:pt x="3669" y="3727"/>
                    </a:lnTo>
                    <a:lnTo>
                      <a:pt x="3757" y="3634"/>
                    </a:lnTo>
                    <a:lnTo>
                      <a:pt x="3835" y="3533"/>
                    </a:lnTo>
                    <a:lnTo>
                      <a:pt x="3907" y="3426"/>
                    </a:lnTo>
                    <a:lnTo>
                      <a:pt x="3970" y="3316"/>
                    </a:lnTo>
                    <a:lnTo>
                      <a:pt x="4025" y="3198"/>
                    </a:lnTo>
                    <a:lnTo>
                      <a:pt x="4073" y="3076"/>
                    </a:lnTo>
                    <a:lnTo>
                      <a:pt x="4109" y="2950"/>
                    </a:lnTo>
                    <a:lnTo>
                      <a:pt x="4136" y="2820"/>
                    </a:lnTo>
                    <a:lnTo>
                      <a:pt x="4151" y="2687"/>
                    </a:lnTo>
                    <a:lnTo>
                      <a:pt x="4157" y="2552"/>
                    </a:lnTo>
                    <a:lnTo>
                      <a:pt x="4151" y="2414"/>
                    </a:lnTo>
                    <a:lnTo>
                      <a:pt x="4136" y="2281"/>
                    </a:lnTo>
                    <a:lnTo>
                      <a:pt x="4109" y="2152"/>
                    </a:lnTo>
                    <a:lnTo>
                      <a:pt x="4073" y="2026"/>
                    </a:lnTo>
                    <a:lnTo>
                      <a:pt x="4025" y="1904"/>
                    </a:lnTo>
                    <a:lnTo>
                      <a:pt x="3970" y="1786"/>
                    </a:lnTo>
                    <a:lnTo>
                      <a:pt x="3907" y="1675"/>
                    </a:lnTo>
                    <a:lnTo>
                      <a:pt x="3835" y="1568"/>
                    </a:lnTo>
                    <a:lnTo>
                      <a:pt x="3757" y="1467"/>
                    </a:lnTo>
                    <a:lnTo>
                      <a:pt x="3669" y="1374"/>
                    </a:lnTo>
                    <a:lnTo>
                      <a:pt x="3576" y="1288"/>
                    </a:lnTo>
                    <a:lnTo>
                      <a:pt x="3475" y="1208"/>
                    </a:lnTo>
                    <a:lnTo>
                      <a:pt x="3370" y="1136"/>
                    </a:lnTo>
                    <a:lnTo>
                      <a:pt x="3258" y="1073"/>
                    </a:lnTo>
                    <a:lnTo>
                      <a:pt x="3140" y="1018"/>
                    </a:lnTo>
                    <a:lnTo>
                      <a:pt x="3020" y="972"/>
                    </a:lnTo>
                    <a:lnTo>
                      <a:pt x="2892" y="936"/>
                    </a:lnTo>
                    <a:lnTo>
                      <a:pt x="2763" y="909"/>
                    </a:lnTo>
                    <a:lnTo>
                      <a:pt x="2630" y="892"/>
                    </a:lnTo>
                    <a:lnTo>
                      <a:pt x="2494" y="886"/>
                    </a:lnTo>
                    <a:close/>
                    <a:moveTo>
                      <a:pt x="2477" y="0"/>
                    </a:moveTo>
                    <a:lnTo>
                      <a:pt x="2532" y="4"/>
                    </a:lnTo>
                    <a:lnTo>
                      <a:pt x="2586" y="17"/>
                    </a:lnTo>
                    <a:lnTo>
                      <a:pt x="2637" y="40"/>
                    </a:lnTo>
                    <a:lnTo>
                      <a:pt x="2685" y="71"/>
                    </a:lnTo>
                    <a:lnTo>
                      <a:pt x="2727" y="111"/>
                    </a:lnTo>
                    <a:lnTo>
                      <a:pt x="2814" y="208"/>
                    </a:lnTo>
                    <a:lnTo>
                      <a:pt x="2852" y="244"/>
                    </a:lnTo>
                    <a:lnTo>
                      <a:pt x="2894" y="275"/>
                    </a:lnTo>
                    <a:lnTo>
                      <a:pt x="2942" y="296"/>
                    </a:lnTo>
                    <a:lnTo>
                      <a:pt x="2989" y="311"/>
                    </a:lnTo>
                    <a:lnTo>
                      <a:pt x="3041" y="318"/>
                    </a:lnTo>
                    <a:lnTo>
                      <a:pt x="3092" y="317"/>
                    </a:lnTo>
                    <a:lnTo>
                      <a:pt x="3142" y="309"/>
                    </a:lnTo>
                    <a:lnTo>
                      <a:pt x="3193" y="292"/>
                    </a:lnTo>
                    <a:lnTo>
                      <a:pt x="3313" y="240"/>
                    </a:lnTo>
                    <a:lnTo>
                      <a:pt x="3368" y="221"/>
                    </a:lnTo>
                    <a:lnTo>
                      <a:pt x="3425" y="214"/>
                    </a:lnTo>
                    <a:lnTo>
                      <a:pt x="3481" y="216"/>
                    </a:lnTo>
                    <a:lnTo>
                      <a:pt x="3534" y="225"/>
                    </a:lnTo>
                    <a:lnTo>
                      <a:pt x="3585" y="244"/>
                    </a:lnTo>
                    <a:lnTo>
                      <a:pt x="3633" y="273"/>
                    </a:lnTo>
                    <a:lnTo>
                      <a:pt x="3677" y="307"/>
                    </a:lnTo>
                    <a:lnTo>
                      <a:pt x="3713" y="349"/>
                    </a:lnTo>
                    <a:lnTo>
                      <a:pt x="3742" y="398"/>
                    </a:lnTo>
                    <a:lnTo>
                      <a:pt x="3763" y="454"/>
                    </a:lnTo>
                    <a:lnTo>
                      <a:pt x="3799" y="578"/>
                    </a:lnTo>
                    <a:lnTo>
                      <a:pt x="3820" y="635"/>
                    </a:lnTo>
                    <a:lnTo>
                      <a:pt x="3852" y="684"/>
                    </a:lnTo>
                    <a:lnTo>
                      <a:pt x="3890" y="728"/>
                    </a:lnTo>
                    <a:lnTo>
                      <a:pt x="3936" y="764"/>
                    </a:lnTo>
                    <a:lnTo>
                      <a:pt x="3987" y="791"/>
                    </a:lnTo>
                    <a:lnTo>
                      <a:pt x="4044" y="810"/>
                    </a:lnTo>
                    <a:lnTo>
                      <a:pt x="4103" y="818"/>
                    </a:lnTo>
                    <a:lnTo>
                      <a:pt x="4233" y="823"/>
                    </a:lnTo>
                    <a:lnTo>
                      <a:pt x="4292" y="829"/>
                    </a:lnTo>
                    <a:lnTo>
                      <a:pt x="4345" y="846"/>
                    </a:lnTo>
                    <a:lnTo>
                      <a:pt x="4395" y="873"/>
                    </a:lnTo>
                    <a:lnTo>
                      <a:pt x="4440" y="905"/>
                    </a:lnTo>
                    <a:lnTo>
                      <a:pt x="4478" y="945"/>
                    </a:lnTo>
                    <a:lnTo>
                      <a:pt x="4509" y="991"/>
                    </a:lnTo>
                    <a:lnTo>
                      <a:pt x="4532" y="1041"/>
                    </a:lnTo>
                    <a:lnTo>
                      <a:pt x="4547" y="1094"/>
                    </a:lnTo>
                    <a:lnTo>
                      <a:pt x="4551" y="1151"/>
                    </a:lnTo>
                    <a:lnTo>
                      <a:pt x="4547" y="1210"/>
                    </a:lnTo>
                    <a:lnTo>
                      <a:pt x="4526" y="1338"/>
                    </a:lnTo>
                    <a:lnTo>
                      <a:pt x="4520" y="1391"/>
                    </a:lnTo>
                    <a:lnTo>
                      <a:pt x="4524" y="1443"/>
                    </a:lnTo>
                    <a:lnTo>
                      <a:pt x="4536" y="1492"/>
                    </a:lnTo>
                    <a:lnTo>
                      <a:pt x="4555" y="1540"/>
                    </a:lnTo>
                    <a:lnTo>
                      <a:pt x="4579" y="1584"/>
                    </a:lnTo>
                    <a:lnTo>
                      <a:pt x="4612" y="1624"/>
                    </a:lnTo>
                    <a:lnTo>
                      <a:pt x="4652" y="1658"/>
                    </a:lnTo>
                    <a:lnTo>
                      <a:pt x="4696" y="1687"/>
                    </a:lnTo>
                    <a:lnTo>
                      <a:pt x="4810" y="1748"/>
                    </a:lnTo>
                    <a:lnTo>
                      <a:pt x="4855" y="1778"/>
                    </a:lnTo>
                    <a:lnTo>
                      <a:pt x="4894" y="1812"/>
                    </a:lnTo>
                    <a:lnTo>
                      <a:pt x="4926" y="1850"/>
                    </a:lnTo>
                    <a:lnTo>
                      <a:pt x="4951" y="1894"/>
                    </a:lnTo>
                    <a:lnTo>
                      <a:pt x="4970" y="1942"/>
                    </a:lnTo>
                    <a:lnTo>
                      <a:pt x="4981" y="1990"/>
                    </a:lnTo>
                    <a:lnTo>
                      <a:pt x="4985" y="2039"/>
                    </a:lnTo>
                    <a:lnTo>
                      <a:pt x="4981" y="2091"/>
                    </a:lnTo>
                    <a:lnTo>
                      <a:pt x="4970" y="2140"/>
                    </a:lnTo>
                    <a:lnTo>
                      <a:pt x="4951" y="2188"/>
                    </a:lnTo>
                    <a:lnTo>
                      <a:pt x="4924" y="2233"/>
                    </a:lnTo>
                    <a:lnTo>
                      <a:pt x="4848" y="2340"/>
                    </a:lnTo>
                    <a:lnTo>
                      <a:pt x="4817" y="2392"/>
                    </a:lnTo>
                    <a:lnTo>
                      <a:pt x="4798" y="2447"/>
                    </a:lnTo>
                    <a:lnTo>
                      <a:pt x="4789" y="2504"/>
                    </a:lnTo>
                    <a:lnTo>
                      <a:pt x="4789" y="2563"/>
                    </a:lnTo>
                    <a:lnTo>
                      <a:pt x="4800" y="2620"/>
                    </a:lnTo>
                    <a:lnTo>
                      <a:pt x="4821" y="2676"/>
                    </a:lnTo>
                    <a:lnTo>
                      <a:pt x="4852" y="2727"/>
                    </a:lnTo>
                    <a:lnTo>
                      <a:pt x="4928" y="2832"/>
                    </a:lnTo>
                    <a:lnTo>
                      <a:pt x="4956" y="2877"/>
                    </a:lnTo>
                    <a:lnTo>
                      <a:pt x="4975" y="2925"/>
                    </a:lnTo>
                    <a:lnTo>
                      <a:pt x="4989" y="2975"/>
                    </a:lnTo>
                    <a:lnTo>
                      <a:pt x="4993" y="3026"/>
                    </a:lnTo>
                    <a:lnTo>
                      <a:pt x="4989" y="3076"/>
                    </a:lnTo>
                    <a:lnTo>
                      <a:pt x="4977" y="3123"/>
                    </a:lnTo>
                    <a:lnTo>
                      <a:pt x="4960" y="3171"/>
                    </a:lnTo>
                    <a:lnTo>
                      <a:pt x="4935" y="3215"/>
                    </a:lnTo>
                    <a:lnTo>
                      <a:pt x="4903" y="3255"/>
                    </a:lnTo>
                    <a:lnTo>
                      <a:pt x="4865" y="3289"/>
                    </a:lnTo>
                    <a:lnTo>
                      <a:pt x="4821" y="3320"/>
                    </a:lnTo>
                    <a:lnTo>
                      <a:pt x="4707" y="3382"/>
                    </a:lnTo>
                    <a:lnTo>
                      <a:pt x="4663" y="3411"/>
                    </a:lnTo>
                    <a:lnTo>
                      <a:pt x="4625" y="3447"/>
                    </a:lnTo>
                    <a:lnTo>
                      <a:pt x="4593" y="3487"/>
                    </a:lnTo>
                    <a:lnTo>
                      <a:pt x="4568" y="3531"/>
                    </a:lnTo>
                    <a:lnTo>
                      <a:pt x="4551" y="3579"/>
                    </a:lnTo>
                    <a:lnTo>
                      <a:pt x="4539" y="3628"/>
                    </a:lnTo>
                    <a:lnTo>
                      <a:pt x="4536" y="3682"/>
                    </a:lnTo>
                    <a:lnTo>
                      <a:pt x="4541" y="3733"/>
                    </a:lnTo>
                    <a:lnTo>
                      <a:pt x="4564" y="3861"/>
                    </a:lnTo>
                    <a:lnTo>
                      <a:pt x="4570" y="3920"/>
                    </a:lnTo>
                    <a:lnTo>
                      <a:pt x="4566" y="3977"/>
                    </a:lnTo>
                    <a:lnTo>
                      <a:pt x="4553" y="4030"/>
                    </a:lnTo>
                    <a:lnTo>
                      <a:pt x="4530" y="4080"/>
                    </a:lnTo>
                    <a:lnTo>
                      <a:pt x="4499" y="4126"/>
                    </a:lnTo>
                    <a:lnTo>
                      <a:pt x="4463" y="4167"/>
                    </a:lnTo>
                    <a:lnTo>
                      <a:pt x="4419" y="4200"/>
                    </a:lnTo>
                    <a:lnTo>
                      <a:pt x="4370" y="4227"/>
                    </a:lnTo>
                    <a:lnTo>
                      <a:pt x="4317" y="4244"/>
                    </a:lnTo>
                    <a:lnTo>
                      <a:pt x="4258" y="4253"/>
                    </a:lnTo>
                    <a:lnTo>
                      <a:pt x="4128" y="4261"/>
                    </a:lnTo>
                    <a:lnTo>
                      <a:pt x="4067" y="4270"/>
                    </a:lnTo>
                    <a:lnTo>
                      <a:pt x="4012" y="4289"/>
                    </a:lnTo>
                    <a:lnTo>
                      <a:pt x="3961" y="4318"/>
                    </a:lnTo>
                    <a:lnTo>
                      <a:pt x="3917" y="4354"/>
                    </a:lnTo>
                    <a:lnTo>
                      <a:pt x="3879" y="4398"/>
                    </a:lnTo>
                    <a:lnTo>
                      <a:pt x="3848" y="4449"/>
                    </a:lnTo>
                    <a:lnTo>
                      <a:pt x="3827" y="4505"/>
                    </a:lnTo>
                    <a:lnTo>
                      <a:pt x="3793" y="4630"/>
                    </a:lnTo>
                    <a:lnTo>
                      <a:pt x="3772" y="4686"/>
                    </a:lnTo>
                    <a:lnTo>
                      <a:pt x="3743" y="4735"/>
                    </a:lnTo>
                    <a:lnTo>
                      <a:pt x="3707" y="4777"/>
                    </a:lnTo>
                    <a:lnTo>
                      <a:pt x="3665" y="4813"/>
                    </a:lnTo>
                    <a:lnTo>
                      <a:pt x="3618" y="4840"/>
                    </a:lnTo>
                    <a:lnTo>
                      <a:pt x="3568" y="4861"/>
                    </a:lnTo>
                    <a:lnTo>
                      <a:pt x="3513" y="4872"/>
                    </a:lnTo>
                    <a:lnTo>
                      <a:pt x="3458" y="4874"/>
                    </a:lnTo>
                    <a:lnTo>
                      <a:pt x="3403" y="4867"/>
                    </a:lnTo>
                    <a:lnTo>
                      <a:pt x="3346" y="4850"/>
                    </a:lnTo>
                    <a:lnTo>
                      <a:pt x="3226" y="4800"/>
                    </a:lnTo>
                    <a:lnTo>
                      <a:pt x="3176" y="4783"/>
                    </a:lnTo>
                    <a:lnTo>
                      <a:pt x="3125" y="4775"/>
                    </a:lnTo>
                    <a:lnTo>
                      <a:pt x="3073" y="4775"/>
                    </a:lnTo>
                    <a:lnTo>
                      <a:pt x="3022" y="4785"/>
                    </a:lnTo>
                    <a:lnTo>
                      <a:pt x="2974" y="4800"/>
                    </a:lnTo>
                    <a:lnTo>
                      <a:pt x="2929" y="4823"/>
                    </a:lnTo>
                    <a:lnTo>
                      <a:pt x="2887" y="4852"/>
                    </a:lnTo>
                    <a:lnTo>
                      <a:pt x="2849" y="4890"/>
                    </a:lnTo>
                    <a:lnTo>
                      <a:pt x="2763" y="4989"/>
                    </a:lnTo>
                    <a:lnTo>
                      <a:pt x="2721" y="5029"/>
                    </a:lnTo>
                    <a:lnTo>
                      <a:pt x="2673" y="5061"/>
                    </a:lnTo>
                    <a:lnTo>
                      <a:pt x="2622" y="5084"/>
                    </a:lnTo>
                    <a:lnTo>
                      <a:pt x="2569" y="5097"/>
                    </a:lnTo>
                    <a:lnTo>
                      <a:pt x="2515" y="5101"/>
                    </a:lnTo>
                    <a:lnTo>
                      <a:pt x="2460" y="5097"/>
                    </a:lnTo>
                    <a:lnTo>
                      <a:pt x="2407" y="5084"/>
                    </a:lnTo>
                    <a:lnTo>
                      <a:pt x="2355" y="5063"/>
                    </a:lnTo>
                    <a:lnTo>
                      <a:pt x="2308" y="5033"/>
                    </a:lnTo>
                    <a:lnTo>
                      <a:pt x="2266" y="4993"/>
                    </a:lnTo>
                    <a:lnTo>
                      <a:pt x="2178" y="4893"/>
                    </a:lnTo>
                    <a:lnTo>
                      <a:pt x="2140" y="4857"/>
                    </a:lnTo>
                    <a:lnTo>
                      <a:pt x="2096" y="4829"/>
                    </a:lnTo>
                    <a:lnTo>
                      <a:pt x="2051" y="4806"/>
                    </a:lnTo>
                    <a:lnTo>
                      <a:pt x="2001" y="4792"/>
                    </a:lnTo>
                    <a:lnTo>
                      <a:pt x="1952" y="4785"/>
                    </a:lnTo>
                    <a:lnTo>
                      <a:pt x="1900" y="4785"/>
                    </a:lnTo>
                    <a:lnTo>
                      <a:pt x="1849" y="4794"/>
                    </a:lnTo>
                    <a:lnTo>
                      <a:pt x="1799" y="4812"/>
                    </a:lnTo>
                    <a:lnTo>
                      <a:pt x="1679" y="4863"/>
                    </a:lnTo>
                    <a:lnTo>
                      <a:pt x="1624" y="4880"/>
                    </a:lnTo>
                    <a:lnTo>
                      <a:pt x="1567" y="4890"/>
                    </a:lnTo>
                    <a:lnTo>
                      <a:pt x="1512" y="4888"/>
                    </a:lnTo>
                    <a:lnTo>
                      <a:pt x="1457" y="4876"/>
                    </a:lnTo>
                    <a:lnTo>
                      <a:pt x="1405" y="4857"/>
                    </a:lnTo>
                    <a:lnTo>
                      <a:pt x="1358" y="4831"/>
                    </a:lnTo>
                    <a:lnTo>
                      <a:pt x="1316" y="4796"/>
                    </a:lnTo>
                    <a:lnTo>
                      <a:pt x="1280" y="4752"/>
                    </a:lnTo>
                    <a:lnTo>
                      <a:pt x="1249" y="4705"/>
                    </a:lnTo>
                    <a:lnTo>
                      <a:pt x="1228" y="4650"/>
                    </a:lnTo>
                    <a:lnTo>
                      <a:pt x="1194" y="4524"/>
                    </a:lnTo>
                    <a:lnTo>
                      <a:pt x="1171" y="4469"/>
                    </a:lnTo>
                    <a:lnTo>
                      <a:pt x="1141" y="4419"/>
                    </a:lnTo>
                    <a:lnTo>
                      <a:pt x="1101" y="4375"/>
                    </a:lnTo>
                    <a:lnTo>
                      <a:pt x="1055" y="4339"/>
                    </a:lnTo>
                    <a:lnTo>
                      <a:pt x="1003" y="4312"/>
                    </a:lnTo>
                    <a:lnTo>
                      <a:pt x="948" y="4293"/>
                    </a:lnTo>
                    <a:lnTo>
                      <a:pt x="889" y="4286"/>
                    </a:lnTo>
                    <a:lnTo>
                      <a:pt x="758" y="4280"/>
                    </a:lnTo>
                    <a:lnTo>
                      <a:pt x="701" y="4272"/>
                    </a:lnTo>
                    <a:lnTo>
                      <a:pt x="645" y="4255"/>
                    </a:lnTo>
                    <a:lnTo>
                      <a:pt x="596" y="4230"/>
                    </a:lnTo>
                    <a:lnTo>
                      <a:pt x="552" y="4198"/>
                    </a:lnTo>
                    <a:lnTo>
                      <a:pt x="514" y="4158"/>
                    </a:lnTo>
                    <a:lnTo>
                      <a:pt x="484" y="4112"/>
                    </a:lnTo>
                    <a:lnTo>
                      <a:pt x="461" y="4063"/>
                    </a:lnTo>
                    <a:lnTo>
                      <a:pt x="446" y="4009"/>
                    </a:lnTo>
                    <a:lnTo>
                      <a:pt x="440" y="3952"/>
                    </a:lnTo>
                    <a:lnTo>
                      <a:pt x="446" y="3893"/>
                    </a:lnTo>
                    <a:lnTo>
                      <a:pt x="467" y="3764"/>
                    </a:lnTo>
                    <a:lnTo>
                      <a:pt x="472" y="3712"/>
                    </a:lnTo>
                    <a:lnTo>
                      <a:pt x="468" y="3661"/>
                    </a:lnTo>
                    <a:lnTo>
                      <a:pt x="457" y="3609"/>
                    </a:lnTo>
                    <a:lnTo>
                      <a:pt x="438" y="3563"/>
                    </a:lnTo>
                    <a:lnTo>
                      <a:pt x="411" y="3520"/>
                    </a:lnTo>
                    <a:lnTo>
                      <a:pt x="379" y="3480"/>
                    </a:lnTo>
                    <a:lnTo>
                      <a:pt x="341" y="3445"/>
                    </a:lnTo>
                    <a:lnTo>
                      <a:pt x="297" y="3417"/>
                    </a:lnTo>
                    <a:lnTo>
                      <a:pt x="181" y="3354"/>
                    </a:lnTo>
                    <a:lnTo>
                      <a:pt x="137" y="3325"/>
                    </a:lnTo>
                    <a:lnTo>
                      <a:pt x="99" y="3291"/>
                    </a:lnTo>
                    <a:lnTo>
                      <a:pt x="67" y="3251"/>
                    </a:lnTo>
                    <a:lnTo>
                      <a:pt x="40" y="3207"/>
                    </a:lnTo>
                    <a:lnTo>
                      <a:pt x="23" y="3161"/>
                    </a:lnTo>
                    <a:lnTo>
                      <a:pt x="11" y="3114"/>
                    </a:lnTo>
                    <a:lnTo>
                      <a:pt x="6" y="3062"/>
                    </a:lnTo>
                    <a:lnTo>
                      <a:pt x="10" y="3013"/>
                    </a:lnTo>
                    <a:lnTo>
                      <a:pt x="21" y="2963"/>
                    </a:lnTo>
                    <a:lnTo>
                      <a:pt x="40" y="2916"/>
                    </a:lnTo>
                    <a:lnTo>
                      <a:pt x="67" y="2870"/>
                    </a:lnTo>
                    <a:lnTo>
                      <a:pt x="143" y="2763"/>
                    </a:lnTo>
                    <a:lnTo>
                      <a:pt x="173" y="2712"/>
                    </a:lnTo>
                    <a:lnTo>
                      <a:pt x="194" y="2656"/>
                    </a:lnTo>
                    <a:lnTo>
                      <a:pt x="204" y="2597"/>
                    </a:lnTo>
                    <a:lnTo>
                      <a:pt x="204" y="2540"/>
                    </a:lnTo>
                    <a:lnTo>
                      <a:pt x="192" y="2483"/>
                    </a:lnTo>
                    <a:lnTo>
                      <a:pt x="171" y="2428"/>
                    </a:lnTo>
                    <a:lnTo>
                      <a:pt x="141" y="2374"/>
                    </a:lnTo>
                    <a:lnTo>
                      <a:pt x="63" y="2270"/>
                    </a:lnTo>
                    <a:lnTo>
                      <a:pt x="36" y="2226"/>
                    </a:lnTo>
                    <a:lnTo>
                      <a:pt x="15" y="2176"/>
                    </a:lnTo>
                    <a:lnTo>
                      <a:pt x="4" y="2127"/>
                    </a:lnTo>
                    <a:lnTo>
                      <a:pt x="0" y="2077"/>
                    </a:lnTo>
                    <a:lnTo>
                      <a:pt x="4" y="2028"/>
                    </a:lnTo>
                    <a:lnTo>
                      <a:pt x="13" y="1980"/>
                    </a:lnTo>
                    <a:lnTo>
                      <a:pt x="32" y="1932"/>
                    </a:lnTo>
                    <a:lnTo>
                      <a:pt x="57" y="1889"/>
                    </a:lnTo>
                    <a:lnTo>
                      <a:pt x="88" y="1849"/>
                    </a:lnTo>
                    <a:lnTo>
                      <a:pt x="126" y="1814"/>
                    </a:lnTo>
                    <a:lnTo>
                      <a:pt x="171" y="1784"/>
                    </a:lnTo>
                    <a:lnTo>
                      <a:pt x="286" y="1721"/>
                    </a:lnTo>
                    <a:lnTo>
                      <a:pt x="329" y="1690"/>
                    </a:lnTo>
                    <a:lnTo>
                      <a:pt x="367" y="1656"/>
                    </a:lnTo>
                    <a:lnTo>
                      <a:pt x="398" y="1616"/>
                    </a:lnTo>
                    <a:lnTo>
                      <a:pt x="423" y="1572"/>
                    </a:lnTo>
                    <a:lnTo>
                      <a:pt x="442" y="1525"/>
                    </a:lnTo>
                    <a:lnTo>
                      <a:pt x="453" y="1473"/>
                    </a:lnTo>
                    <a:lnTo>
                      <a:pt x="455" y="1422"/>
                    </a:lnTo>
                    <a:lnTo>
                      <a:pt x="449" y="1368"/>
                    </a:lnTo>
                    <a:lnTo>
                      <a:pt x="427" y="1241"/>
                    </a:lnTo>
                    <a:lnTo>
                      <a:pt x="421" y="1184"/>
                    </a:lnTo>
                    <a:lnTo>
                      <a:pt x="425" y="1126"/>
                    </a:lnTo>
                    <a:lnTo>
                      <a:pt x="440" y="1073"/>
                    </a:lnTo>
                    <a:lnTo>
                      <a:pt x="461" y="1022"/>
                    </a:lnTo>
                    <a:lnTo>
                      <a:pt x="491" y="976"/>
                    </a:lnTo>
                    <a:lnTo>
                      <a:pt x="529" y="936"/>
                    </a:lnTo>
                    <a:lnTo>
                      <a:pt x="573" y="902"/>
                    </a:lnTo>
                    <a:lnTo>
                      <a:pt x="623" y="877"/>
                    </a:lnTo>
                    <a:lnTo>
                      <a:pt x="676" y="858"/>
                    </a:lnTo>
                    <a:lnTo>
                      <a:pt x="733" y="850"/>
                    </a:lnTo>
                    <a:lnTo>
                      <a:pt x="864" y="842"/>
                    </a:lnTo>
                    <a:lnTo>
                      <a:pt x="923" y="833"/>
                    </a:lnTo>
                    <a:lnTo>
                      <a:pt x="979" y="814"/>
                    </a:lnTo>
                    <a:lnTo>
                      <a:pt x="1030" y="785"/>
                    </a:lnTo>
                    <a:lnTo>
                      <a:pt x="1076" y="749"/>
                    </a:lnTo>
                    <a:lnTo>
                      <a:pt x="1114" y="703"/>
                    </a:lnTo>
                    <a:lnTo>
                      <a:pt x="1144" y="654"/>
                    </a:lnTo>
                    <a:lnTo>
                      <a:pt x="1165" y="597"/>
                    </a:lnTo>
                    <a:lnTo>
                      <a:pt x="1200" y="473"/>
                    </a:lnTo>
                    <a:lnTo>
                      <a:pt x="1221" y="418"/>
                    </a:lnTo>
                    <a:lnTo>
                      <a:pt x="1249" y="368"/>
                    </a:lnTo>
                    <a:lnTo>
                      <a:pt x="1283" y="326"/>
                    </a:lnTo>
                    <a:lnTo>
                      <a:pt x="1327" y="290"/>
                    </a:lnTo>
                    <a:lnTo>
                      <a:pt x="1373" y="261"/>
                    </a:lnTo>
                    <a:lnTo>
                      <a:pt x="1424" y="242"/>
                    </a:lnTo>
                    <a:lnTo>
                      <a:pt x="1478" y="231"/>
                    </a:lnTo>
                    <a:lnTo>
                      <a:pt x="1535" y="229"/>
                    </a:lnTo>
                    <a:lnTo>
                      <a:pt x="1590" y="235"/>
                    </a:lnTo>
                    <a:lnTo>
                      <a:pt x="1645" y="254"/>
                    </a:lnTo>
                    <a:lnTo>
                      <a:pt x="1767" y="303"/>
                    </a:lnTo>
                    <a:lnTo>
                      <a:pt x="1817" y="318"/>
                    </a:lnTo>
                    <a:lnTo>
                      <a:pt x="1868" y="326"/>
                    </a:lnTo>
                    <a:lnTo>
                      <a:pt x="1919" y="326"/>
                    </a:lnTo>
                    <a:lnTo>
                      <a:pt x="1969" y="318"/>
                    </a:lnTo>
                    <a:lnTo>
                      <a:pt x="2018" y="303"/>
                    </a:lnTo>
                    <a:lnTo>
                      <a:pt x="2064" y="280"/>
                    </a:lnTo>
                    <a:lnTo>
                      <a:pt x="2106" y="250"/>
                    </a:lnTo>
                    <a:lnTo>
                      <a:pt x="2144" y="214"/>
                    </a:lnTo>
                    <a:lnTo>
                      <a:pt x="2230" y="115"/>
                    </a:lnTo>
                    <a:lnTo>
                      <a:pt x="2272" y="75"/>
                    </a:lnTo>
                    <a:lnTo>
                      <a:pt x="2319" y="42"/>
                    </a:lnTo>
                    <a:lnTo>
                      <a:pt x="2369" y="19"/>
                    </a:lnTo>
                    <a:lnTo>
                      <a:pt x="2422" y="6"/>
                    </a:lnTo>
                    <a:lnTo>
                      <a:pt x="2477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Freeform 423">
                <a:extLst>
                  <a:ext uri="{FF2B5EF4-FFF2-40B4-BE49-F238E27FC236}">
                    <a16:creationId xmlns:a16="http://schemas.microsoft.com/office/drawing/2014/main" id="{0ED411F2-1255-12EB-F664-051C916E64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43" y="3122"/>
                <a:ext cx="811" cy="816"/>
              </a:xfrm>
              <a:custGeom>
                <a:avLst/>
                <a:gdLst>
                  <a:gd name="T0" fmla="*/ 1154 w 1622"/>
                  <a:gd name="T1" fmla="*/ 0 h 1633"/>
                  <a:gd name="T2" fmla="*/ 1599 w 1622"/>
                  <a:gd name="T3" fmla="*/ 808 h 1633"/>
                  <a:gd name="T4" fmla="*/ 1615 w 1622"/>
                  <a:gd name="T5" fmla="*/ 846 h 1633"/>
                  <a:gd name="T6" fmla="*/ 1622 w 1622"/>
                  <a:gd name="T7" fmla="*/ 888 h 1633"/>
                  <a:gd name="T8" fmla="*/ 1620 w 1622"/>
                  <a:gd name="T9" fmla="*/ 930 h 1633"/>
                  <a:gd name="T10" fmla="*/ 1609 w 1622"/>
                  <a:gd name="T11" fmla="*/ 972 h 1633"/>
                  <a:gd name="T12" fmla="*/ 1394 w 1622"/>
                  <a:gd name="T13" fmla="*/ 1511 h 1633"/>
                  <a:gd name="T14" fmla="*/ 1375 w 1622"/>
                  <a:gd name="T15" fmla="*/ 1545 h 1633"/>
                  <a:gd name="T16" fmla="*/ 1352 w 1622"/>
                  <a:gd name="T17" fmla="*/ 1576 h 1633"/>
                  <a:gd name="T18" fmla="*/ 1323 w 1622"/>
                  <a:gd name="T19" fmla="*/ 1599 h 1633"/>
                  <a:gd name="T20" fmla="*/ 1291 w 1622"/>
                  <a:gd name="T21" fmla="*/ 1618 h 1633"/>
                  <a:gd name="T22" fmla="*/ 1255 w 1622"/>
                  <a:gd name="T23" fmla="*/ 1629 h 1633"/>
                  <a:gd name="T24" fmla="*/ 1219 w 1622"/>
                  <a:gd name="T25" fmla="*/ 1633 h 1633"/>
                  <a:gd name="T26" fmla="*/ 1179 w 1622"/>
                  <a:gd name="T27" fmla="*/ 1629 h 1633"/>
                  <a:gd name="T28" fmla="*/ 607 w 1622"/>
                  <a:gd name="T29" fmla="*/ 1522 h 1633"/>
                  <a:gd name="T30" fmla="*/ 567 w 1622"/>
                  <a:gd name="T31" fmla="*/ 1511 h 1633"/>
                  <a:gd name="T32" fmla="*/ 531 w 1622"/>
                  <a:gd name="T33" fmla="*/ 1490 h 1633"/>
                  <a:gd name="T34" fmla="*/ 499 w 1622"/>
                  <a:gd name="T35" fmla="*/ 1461 h 1633"/>
                  <a:gd name="T36" fmla="*/ 474 w 1622"/>
                  <a:gd name="T37" fmla="*/ 1427 h 1633"/>
                  <a:gd name="T38" fmla="*/ 0 w 1622"/>
                  <a:gd name="T39" fmla="*/ 564 h 1633"/>
                  <a:gd name="T40" fmla="*/ 31 w 1622"/>
                  <a:gd name="T41" fmla="*/ 528 h 1633"/>
                  <a:gd name="T42" fmla="*/ 128 w 1622"/>
                  <a:gd name="T43" fmla="*/ 568 h 1633"/>
                  <a:gd name="T44" fmla="*/ 213 w 1622"/>
                  <a:gd name="T45" fmla="*/ 598 h 1633"/>
                  <a:gd name="T46" fmla="*/ 303 w 1622"/>
                  <a:gd name="T47" fmla="*/ 615 h 1633"/>
                  <a:gd name="T48" fmla="*/ 394 w 1622"/>
                  <a:gd name="T49" fmla="*/ 621 h 1633"/>
                  <a:gd name="T50" fmla="*/ 478 w 1622"/>
                  <a:gd name="T51" fmla="*/ 615 h 1633"/>
                  <a:gd name="T52" fmla="*/ 560 w 1622"/>
                  <a:gd name="T53" fmla="*/ 600 h 1633"/>
                  <a:gd name="T54" fmla="*/ 640 w 1622"/>
                  <a:gd name="T55" fmla="*/ 575 h 1633"/>
                  <a:gd name="T56" fmla="*/ 714 w 1622"/>
                  <a:gd name="T57" fmla="*/ 543 h 1633"/>
                  <a:gd name="T58" fmla="*/ 785 w 1622"/>
                  <a:gd name="T59" fmla="*/ 501 h 1633"/>
                  <a:gd name="T60" fmla="*/ 849 w 1622"/>
                  <a:gd name="T61" fmla="*/ 451 h 1633"/>
                  <a:gd name="T62" fmla="*/ 908 w 1622"/>
                  <a:gd name="T63" fmla="*/ 394 h 1633"/>
                  <a:gd name="T64" fmla="*/ 960 w 1622"/>
                  <a:gd name="T65" fmla="*/ 331 h 1633"/>
                  <a:gd name="T66" fmla="*/ 1005 w 1622"/>
                  <a:gd name="T67" fmla="*/ 261 h 1633"/>
                  <a:gd name="T68" fmla="*/ 1042 w 1622"/>
                  <a:gd name="T69" fmla="*/ 187 h 1633"/>
                  <a:gd name="T70" fmla="*/ 1068 w 1622"/>
                  <a:gd name="T71" fmla="*/ 107 h 1633"/>
                  <a:gd name="T72" fmla="*/ 1097 w 1622"/>
                  <a:gd name="T73" fmla="*/ 4 h 1633"/>
                  <a:gd name="T74" fmla="*/ 1154 w 1622"/>
                  <a:gd name="T75" fmla="*/ 0 h 16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633">
                    <a:moveTo>
                      <a:pt x="1154" y="0"/>
                    </a:moveTo>
                    <a:lnTo>
                      <a:pt x="1599" y="808"/>
                    </a:lnTo>
                    <a:lnTo>
                      <a:pt x="1615" y="846"/>
                    </a:lnTo>
                    <a:lnTo>
                      <a:pt x="1622" y="888"/>
                    </a:lnTo>
                    <a:lnTo>
                      <a:pt x="1620" y="930"/>
                    </a:lnTo>
                    <a:lnTo>
                      <a:pt x="1609" y="972"/>
                    </a:lnTo>
                    <a:lnTo>
                      <a:pt x="1394" y="1511"/>
                    </a:lnTo>
                    <a:lnTo>
                      <a:pt x="1375" y="1545"/>
                    </a:lnTo>
                    <a:lnTo>
                      <a:pt x="1352" y="1576"/>
                    </a:lnTo>
                    <a:lnTo>
                      <a:pt x="1323" y="1599"/>
                    </a:lnTo>
                    <a:lnTo>
                      <a:pt x="1291" y="1618"/>
                    </a:lnTo>
                    <a:lnTo>
                      <a:pt x="1255" y="1629"/>
                    </a:lnTo>
                    <a:lnTo>
                      <a:pt x="1219" y="1633"/>
                    </a:lnTo>
                    <a:lnTo>
                      <a:pt x="1179" y="1629"/>
                    </a:lnTo>
                    <a:lnTo>
                      <a:pt x="607" y="1522"/>
                    </a:lnTo>
                    <a:lnTo>
                      <a:pt x="567" y="1511"/>
                    </a:lnTo>
                    <a:lnTo>
                      <a:pt x="531" y="1490"/>
                    </a:lnTo>
                    <a:lnTo>
                      <a:pt x="499" y="1461"/>
                    </a:lnTo>
                    <a:lnTo>
                      <a:pt x="474" y="1427"/>
                    </a:lnTo>
                    <a:lnTo>
                      <a:pt x="0" y="564"/>
                    </a:lnTo>
                    <a:lnTo>
                      <a:pt x="31" y="528"/>
                    </a:lnTo>
                    <a:lnTo>
                      <a:pt x="128" y="568"/>
                    </a:lnTo>
                    <a:lnTo>
                      <a:pt x="213" y="598"/>
                    </a:lnTo>
                    <a:lnTo>
                      <a:pt x="303" y="615"/>
                    </a:lnTo>
                    <a:lnTo>
                      <a:pt x="394" y="621"/>
                    </a:lnTo>
                    <a:lnTo>
                      <a:pt x="478" y="615"/>
                    </a:lnTo>
                    <a:lnTo>
                      <a:pt x="560" y="600"/>
                    </a:lnTo>
                    <a:lnTo>
                      <a:pt x="640" y="575"/>
                    </a:lnTo>
                    <a:lnTo>
                      <a:pt x="714" y="543"/>
                    </a:lnTo>
                    <a:lnTo>
                      <a:pt x="785" y="501"/>
                    </a:lnTo>
                    <a:lnTo>
                      <a:pt x="849" y="451"/>
                    </a:lnTo>
                    <a:lnTo>
                      <a:pt x="908" y="394"/>
                    </a:lnTo>
                    <a:lnTo>
                      <a:pt x="960" y="331"/>
                    </a:lnTo>
                    <a:lnTo>
                      <a:pt x="1005" y="261"/>
                    </a:lnTo>
                    <a:lnTo>
                      <a:pt x="1042" y="187"/>
                    </a:lnTo>
                    <a:lnTo>
                      <a:pt x="1068" y="107"/>
                    </a:lnTo>
                    <a:lnTo>
                      <a:pt x="1097" y="4"/>
                    </a:lnTo>
                    <a:lnTo>
                      <a:pt x="115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" name="Freeform 424">
                <a:extLst>
                  <a:ext uri="{FF2B5EF4-FFF2-40B4-BE49-F238E27FC236}">
                    <a16:creationId xmlns:a16="http://schemas.microsoft.com/office/drawing/2014/main" id="{42B05AF6-5DBE-B4F1-409C-59BF8050F4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49" y="3135"/>
                <a:ext cx="818" cy="804"/>
              </a:xfrm>
              <a:custGeom>
                <a:avLst/>
                <a:gdLst>
                  <a:gd name="T0" fmla="*/ 454 w 1636"/>
                  <a:gd name="T1" fmla="*/ 0 h 1608"/>
                  <a:gd name="T2" fmla="*/ 556 w 1636"/>
                  <a:gd name="T3" fmla="*/ 3 h 1608"/>
                  <a:gd name="T4" fmla="*/ 585 w 1636"/>
                  <a:gd name="T5" fmla="*/ 104 h 1608"/>
                  <a:gd name="T6" fmla="*/ 614 w 1636"/>
                  <a:gd name="T7" fmla="*/ 182 h 1608"/>
                  <a:gd name="T8" fmla="*/ 650 w 1636"/>
                  <a:gd name="T9" fmla="*/ 257 h 1608"/>
                  <a:gd name="T10" fmla="*/ 695 w 1636"/>
                  <a:gd name="T11" fmla="*/ 323 h 1608"/>
                  <a:gd name="T12" fmla="*/ 747 w 1636"/>
                  <a:gd name="T13" fmla="*/ 386 h 1608"/>
                  <a:gd name="T14" fmla="*/ 806 w 1636"/>
                  <a:gd name="T15" fmla="*/ 442 h 1608"/>
                  <a:gd name="T16" fmla="*/ 871 w 1636"/>
                  <a:gd name="T17" fmla="*/ 491 h 1608"/>
                  <a:gd name="T18" fmla="*/ 941 w 1636"/>
                  <a:gd name="T19" fmla="*/ 531 h 1608"/>
                  <a:gd name="T20" fmla="*/ 1015 w 1636"/>
                  <a:gd name="T21" fmla="*/ 564 h 1608"/>
                  <a:gd name="T22" fmla="*/ 1093 w 1636"/>
                  <a:gd name="T23" fmla="*/ 588 h 1608"/>
                  <a:gd name="T24" fmla="*/ 1173 w 1636"/>
                  <a:gd name="T25" fmla="*/ 604 h 1608"/>
                  <a:gd name="T26" fmla="*/ 1257 w 1636"/>
                  <a:gd name="T27" fmla="*/ 607 h 1608"/>
                  <a:gd name="T28" fmla="*/ 1328 w 1636"/>
                  <a:gd name="T29" fmla="*/ 604 h 1608"/>
                  <a:gd name="T30" fmla="*/ 1398 w 1636"/>
                  <a:gd name="T31" fmla="*/ 594 h 1608"/>
                  <a:gd name="T32" fmla="*/ 1467 w 1636"/>
                  <a:gd name="T33" fmla="*/ 575 h 1608"/>
                  <a:gd name="T34" fmla="*/ 1533 w 1636"/>
                  <a:gd name="T35" fmla="*/ 550 h 1608"/>
                  <a:gd name="T36" fmla="*/ 1632 w 1636"/>
                  <a:gd name="T37" fmla="*/ 510 h 1608"/>
                  <a:gd name="T38" fmla="*/ 1636 w 1636"/>
                  <a:gd name="T39" fmla="*/ 514 h 1608"/>
                  <a:gd name="T40" fmla="*/ 1149 w 1636"/>
                  <a:gd name="T41" fmla="*/ 1402 h 1608"/>
                  <a:gd name="T42" fmla="*/ 1124 w 1636"/>
                  <a:gd name="T43" fmla="*/ 1436 h 1608"/>
                  <a:gd name="T44" fmla="*/ 1093 w 1636"/>
                  <a:gd name="T45" fmla="*/ 1465 h 1608"/>
                  <a:gd name="T46" fmla="*/ 1055 w 1636"/>
                  <a:gd name="T47" fmla="*/ 1486 h 1608"/>
                  <a:gd name="T48" fmla="*/ 1015 w 1636"/>
                  <a:gd name="T49" fmla="*/ 1497 h 1608"/>
                  <a:gd name="T50" fmla="*/ 444 w 1636"/>
                  <a:gd name="T51" fmla="*/ 1604 h 1608"/>
                  <a:gd name="T52" fmla="*/ 406 w 1636"/>
                  <a:gd name="T53" fmla="*/ 1608 h 1608"/>
                  <a:gd name="T54" fmla="*/ 368 w 1636"/>
                  <a:gd name="T55" fmla="*/ 1602 h 1608"/>
                  <a:gd name="T56" fmla="*/ 334 w 1636"/>
                  <a:gd name="T57" fmla="*/ 1591 h 1608"/>
                  <a:gd name="T58" fmla="*/ 301 w 1636"/>
                  <a:gd name="T59" fmla="*/ 1573 h 1608"/>
                  <a:gd name="T60" fmla="*/ 273 w 1636"/>
                  <a:gd name="T61" fmla="*/ 1551 h 1608"/>
                  <a:gd name="T62" fmla="*/ 248 w 1636"/>
                  <a:gd name="T63" fmla="*/ 1520 h 1608"/>
                  <a:gd name="T64" fmla="*/ 231 w 1636"/>
                  <a:gd name="T65" fmla="*/ 1486 h 1608"/>
                  <a:gd name="T66" fmla="*/ 14 w 1636"/>
                  <a:gd name="T67" fmla="*/ 947 h 1608"/>
                  <a:gd name="T68" fmla="*/ 2 w 1636"/>
                  <a:gd name="T69" fmla="*/ 905 h 1608"/>
                  <a:gd name="T70" fmla="*/ 0 w 1636"/>
                  <a:gd name="T71" fmla="*/ 863 h 1608"/>
                  <a:gd name="T72" fmla="*/ 8 w 1636"/>
                  <a:gd name="T73" fmla="*/ 821 h 1608"/>
                  <a:gd name="T74" fmla="*/ 23 w 1636"/>
                  <a:gd name="T75" fmla="*/ 783 h 1608"/>
                  <a:gd name="T76" fmla="*/ 454 w 1636"/>
                  <a:gd name="T77" fmla="*/ 0 h 16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636" h="1608">
                    <a:moveTo>
                      <a:pt x="454" y="0"/>
                    </a:moveTo>
                    <a:lnTo>
                      <a:pt x="556" y="3"/>
                    </a:lnTo>
                    <a:lnTo>
                      <a:pt x="585" y="104"/>
                    </a:lnTo>
                    <a:lnTo>
                      <a:pt x="614" y="182"/>
                    </a:lnTo>
                    <a:lnTo>
                      <a:pt x="650" y="257"/>
                    </a:lnTo>
                    <a:lnTo>
                      <a:pt x="695" y="323"/>
                    </a:lnTo>
                    <a:lnTo>
                      <a:pt x="747" y="386"/>
                    </a:lnTo>
                    <a:lnTo>
                      <a:pt x="806" y="442"/>
                    </a:lnTo>
                    <a:lnTo>
                      <a:pt x="871" y="491"/>
                    </a:lnTo>
                    <a:lnTo>
                      <a:pt x="941" y="531"/>
                    </a:lnTo>
                    <a:lnTo>
                      <a:pt x="1015" y="564"/>
                    </a:lnTo>
                    <a:lnTo>
                      <a:pt x="1093" y="588"/>
                    </a:lnTo>
                    <a:lnTo>
                      <a:pt x="1173" y="604"/>
                    </a:lnTo>
                    <a:lnTo>
                      <a:pt x="1257" y="607"/>
                    </a:lnTo>
                    <a:lnTo>
                      <a:pt x="1328" y="604"/>
                    </a:lnTo>
                    <a:lnTo>
                      <a:pt x="1398" y="594"/>
                    </a:lnTo>
                    <a:lnTo>
                      <a:pt x="1467" y="575"/>
                    </a:lnTo>
                    <a:lnTo>
                      <a:pt x="1533" y="550"/>
                    </a:lnTo>
                    <a:lnTo>
                      <a:pt x="1632" y="510"/>
                    </a:lnTo>
                    <a:lnTo>
                      <a:pt x="1636" y="514"/>
                    </a:lnTo>
                    <a:lnTo>
                      <a:pt x="1149" y="1402"/>
                    </a:lnTo>
                    <a:lnTo>
                      <a:pt x="1124" y="1436"/>
                    </a:lnTo>
                    <a:lnTo>
                      <a:pt x="1093" y="1465"/>
                    </a:lnTo>
                    <a:lnTo>
                      <a:pt x="1055" y="1486"/>
                    </a:lnTo>
                    <a:lnTo>
                      <a:pt x="1015" y="1497"/>
                    </a:lnTo>
                    <a:lnTo>
                      <a:pt x="444" y="1604"/>
                    </a:lnTo>
                    <a:lnTo>
                      <a:pt x="406" y="1608"/>
                    </a:lnTo>
                    <a:lnTo>
                      <a:pt x="368" y="1602"/>
                    </a:lnTo>
                    <a:lnTo>
                      <a:pt x="334" y="1591"/>
                    </a:lnTo>
                    <a:lnTo>
                      <a:pt x="301" y="1573"/>
                    </a:lnTo>
                    <a:lnTo>
                      <a:pt x="273" y="1551"/>
                    </a:lnTo>
                    <a:lnTo>
                      <a:pt x="248" y="1520"/>
                    </a:lnTo>
                    <a:lnTo>
                      <a:pt x="231" y="1486"/>
                    </a:lnTo>
                    <a:lnTo>
                      <a:pt x="14" y="947"/>
                    </a:lnTo>
                    <a:lnTo>
                      <a:pt x="2" y="905"/>
                    </a:lnTo>
                    <a:lnTo>
                      <a:pt x="0" y="863"/>
                    </a:lnTo>
                    <a:lnTo>
                      <a:pt x="8" y="821"/>
                    </a:lnTo>
                    <a:lnTo>
                      <a:pt x="23" y="783"/>
                    </a:lnTo>
                    <a:lnTo>
                      <a:pt x="45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49" name="Group 1674">
            <a:extLst>
              <a:ext uri="{FF2B5EF4-FFF2-40B4-BE49-F238E27FC236}">
                <a16:creationId xmlns:a16="http://schemas.microsoft.com/office/drawing/2014/main" id="{9561BD21-6130-66C3-F273-A84AAAE4824D}"/>
              </a:ext>
            </a:extLst>
          </p:cNvPr>
          <p:cNvGrpSpPr/>
          <p:nvPr/>
        </p:nvGrpSpPr>
        <p:grpSpPr>
          <a:xfrm>
            <a:off x="370584" y="2648987"/>
            <a:ext cx="673195" cy="594464"/>
            <a:chOff x="6257925" y="3724275"/>
            <a:chExt cx="307975" cy="298450"/>
          </a:xfrm>
          <a:solidFill>
            <a:schemeClr val="accent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50" name="Freeform 982">
              <a:extLst>
                <a:ext uri="{FF2B5EF4-FFF2-40B4-BE49-F238E27FC236}">
                  <a16:creationId xmlns:a16="http://schemas.microsoft.com/office/drawing/2014/main" id="{F71AEE57-A95B-8C32-219E-FBCE52CB1970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6025" y="3832225"/>
              <a:ext cx="231775" cy="82550"/>
            </a:xfrm>
            <a:custGeom>
              <a:avLst/>
              <a:gdLst>
                <a:gd name="T0" fmla="*/ 1314 w 2624"/>
                <a:gd name="T1" fmla="*/ 0 h 934"/>
                <a:gd name="T2" fmla="*/ 1333 w 2624"/>
                <a:gd name="T3" fmla="*/ 3 h 934"/>
                <a:gd name="T4" fmla="*/ 1349 w 2624"/>
                <a:gd name="T5" fmla="*/ 12 h 934"/>
                <a:gd name="T6" fmla="*/ 1362 w 2624"/>
                <a:gd name="T7" fmla="*/ 24 h 934"/>
                <a:gd name="T8" fmla="*/ 1370 w 2624"/>
                <a:gd name="T9" fmla="*/ 40 h 934"/>
                <a:gd name="T10" fmla="*/ 1373 w 2624"/>
                <a:gd name="T11" fmla="*/ 58 h 934"/>
                <a:gd name="T12" fmla="*/ 1373 w 2624"/>
                <a:gd name="T13" fmla="*/ 421 h 934"/>
                <a:gd name="T14" fmla="*/ 2565 w 2624"/>
                <a:gd name="T15" fmla="*/ 421 h 934"/>
                <a:gd name="T16" fmla="*/ 2584 w 2624"/>
                <a:gd name="T17" fmla="*/ 424 h 934"/>
                <a:gd name="T18" fmla="*/ 2600 w 2624"/>
                <a:gd name="T19" fmla="*/ 433 h 934"/>
                <a:gd name="T20" fmla="*/ 2612 w 2624"/>
                <a:gd name="T21" fmla="*/ 445 h 934"/>
                <a:gd name="T22" fmla="*/ 2621 w 2624"/>
                <a:gd name="T23" fmla="*/ 462 h 934"/>
                <a:gd name="T24" fmla="*/ 2624 w 2624"/>
                <a:gd name="T25" fmla="*/ 480 h 934"/>
                <a:gd name="T26" fmla="*/ 2624 w 2624"/>
                <a:gd name="T27" fmla="*/ 876 h 934"/>
                <a:gd name="T28" fmla="*/ 2621 w 2624"/>
                <a:gd name="T29" fmla="*/ 894 h 934"/>
                <a:gd name="T30" fmla="*/ 2612 w 2624"/>
                <a:gd name="T31" fmla="*/ 910 h 934"/>
                <a:gd name="T32" fmla="*/ 2600 w 2624"/>
                <a:gd name="T33" fmla="*/ 923 h 934"/>
                <a:gd name="T34" fmla="*/ 2584 w 2624"/>
                <a:gd name="T35" fmla="*/ 931 h 934"/>
                <a:gd name="T36" fmla="*/ 2565 w 2624"/>
                <a:gd name="T37" fmla="*/ 934 h 934"/>
                <a:gd name="T38" fmla="*/ 2547 w 2624"/>
                <a:gd name="T39" fmla="*/ 931 h 934"/>
                <a:gd name="T40" fmla="*/ 2531 w 2624"/>
                <a:gd name="T41" fmla="*/ 923 h 934"/>
                <a:gd name="T42" fmla="*/ 2518 w 2624"/>
                <a:gd name="T43" fmla="*/ 910 h 934"/>
                <a:gd name="T44" fmla="*/ 2510 w 2624"/>
                <a:gd name="T45" fmla="*/ 894 h 934"/>
                <a:gd name="T46" fmla="*/ 2507 w 2624"/>
                <a:gd name="T47" fmla="*/ 876 h 934"/>
                <a:gd name="T48" fmla="*/ 2507 w 2624"/>
                <a:gd name="T49" fmla="*/ 539 h 934"/>
                <a:gd name="T50" fmla="*/ 1370 w 2624"/>
                <a:gd name="T51" fmla="*/ 539 h 934"/>
                <a:gd name="T52" fmla="*/ 1370 w 2624"/>
                <a:gd name="T53" fmla="*/ 876 h 934"/>
                <a:gd name="T54" fmla="*/ 1367 w 2624"/>
                <a:gd name="T55" fmla="*/ 894 h 934"/>
                <a:gd name="T56" fmla="*/ 1358 w 2624"/>
                <a:gd name="T57" fmla="*/ 910 h 934"/>
                <a:gd name="T58" fmla="*/ 1346 w 2624"/>
                <a:gd name="T59" fmla="*/ 923 h 934"/>
                <a:gd name="T60" fmla="*/ 1330 w 2624"/>
                <a:gd name="T61" fmla="*/ 931 h 934"/>
                <a:gd name="T62" fmla="*/ 1312 w 2624"/>
                <a:gd name="T63" fmla="*/ 934 h 934"/>
                <a:gd name="T64" fmla="*/ 1293 w 2624"/>
                <a:gd name="T65" fmla="*/ 931 h 934"/>
                <a:gd name="T66" fmla="*/ 1277 w 2624"/>
                <a:gd name="T67" fmla="*/ 923 h 934"/>
                <a:gd name="T68" fmla="*/ 1264 w 2624"/>
                <a:gd name="T69" fmla="*/ 910 h 934"/>
                <a:gd name="T70" fmla="*/ 1256 w 2624"/>
                <a:gd name="T71" fmla="*/ 894 h 934"/>
                <a:gd name="T72" fmla="*/ 1253 w 2624"/>
                <a:gd name="T73" fmla="*/ 876 h 934"/>
                <a:gd name="T74" fmla="*/ 1253 w 2624"/>
                <a:gd name="T75" fmla="*/ 539 h 934"/>
                <a:gd name="T76" fmla="*/ 117 w 2624"/>
                <a:gd name="T77" fmla="*/ 539 h 934"/>
                <a:gd name="T78" fmla="*/ 117 w 2624"/>
                <a:gd name="T79" fmla="*/ 876 h 934"/>
                <a:gd name="T80" fmla="*/ 114 w 2624"/>
                <a:gd name="T81" fmla="*/ 894 h 934"/>
                <a:gd name="T82" fmla="*/ 106 w 2624"/>
                <a:gd name="T83" fmla="*/ 910 h 934"/>
                <a:gd name="T84" fmla="*/ 93 w 2624"/>
                <a:gd name="T85" fmla="*/ 923 h 934"/>
                <a:gd name="T86" fmla="*/ 76 w 2624"/>
                <a:gd name="T87" fmla="*/ 931 h 934"/>
                <a:gd name="T88" fmla="*/ 58 w 2624"/>
                <a:gd name="T89" fmla="*/ 934 h 934"/>
                <a:gd name="T90" fmla="*/ 40 w 2624"/>
                <a:gd name="T91" fmla="*/ 931 h 934"/>
                <a:gd name="T92" fmla="*/ 23 w 2624"/>
                <a:gd name="T93" fmla="*/ 924 h 934"/>
                <a:gd name="T94" fmla="*/ 10 w 2624"/>
                <a:gd name="T95" fmla="*/ 911 h 934"/>
                <a:gd name="T96" fmla="*/ 2 w 2624"/>
                <a:gd name="T97" fmla="*/ 894 h 934"/>
                <a:gd name="T98" fmla="*/ 0 w 2624"/>
                <a:gd name="T99" fmla="*/ 876 h 934"/>
                <a:gd name="T100" fmla="*/ 0 w 2624"/>
                <a:gd name="T101" fmla="*/ 480 h 934"/>
                <a:gd name="T102" fmla="*/ 2 w 2624"/>
                <a:gd name="T103" fmla="*/ 462 h 934"/>
                <a:gd name="T104" fmla="*/ 10 w 2624"/>
                <a:gd name="T105" fmla="*/ 445 h 934"/>
                <a:gd name="T106" fmla="*/ 23 w 2624"/>
                <a:gd name="T107" fmla="*/ 433 h 934"/>
                <a:gd name="T108" fmla="*/ 40 w 2624"/>
                <a:gd name="T109" fmla="*/ 424 h 934"/>
                <a:gd name="T110" fmla="*/ 58 w 2624"/>
                <a:gd name="T111" fmla="*/ 421 h 934"/>
                <a:gd name="T112" fmla="*/ 1256 w 2624"/>
                <a:gd name="T113" fmla="*/ 421 h 934"/>
                <a:gd name="T114" fmla="*/ 1256 w 2624"/>
                <a:gd name="T115" fmla="*/ 58 h 934"/>
                <a:gd name="T116" fmla="*/ 1259 w 2624"/>
                <a:gd name="T117" fmla="*/ 40 h 934"/>
                <a:gd name="T118" fmla="*/ 1267 w 2624"/>
                <a:gd name="T119" fmla="*/ 24 h 934"/>
                <a:gd name="T120" fmla="*/ 1280 w 2624"/>
                <a:gd name="T121" fmla="*/ 12 h 934"/>
                <a:gd name="T122" fmla="*/ 1296 w 2624"/>
                <a:gd name="T123" fmla="*/ 3 h 934"/>
                <a:gd name="T124" fmla="*/ 1314 w 2624"/>
                <a:gd name="T125" fmla="*/ 0 h 9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24" h="934">
                  <a:moveTo>
                    <a:pt x="1314" y="0"/>
                  </a:moveTo>
                  <a:lnTo>
                    <a:pt x="1333" y="3"/>
                  </a:lnTo>
                  <a:lnTo>
                    <a:pt x="1349" y="12"/>
                  </a:lnTo>
                  <a:lnTo>
                    <a:pt x="1362" y="24"/>
                  </a:lnTo>
                  <a:lnTo>
                    <a:pt x="1370" y="40"/>
                  </a:lnTo>
                  <a:lnTo>
                    <a:pt x="1373" y="58"/>
                  </a:lnTo>
                  <a:lnTo>
                    <a:pt x="1373" y="421"/>
                  </a:lnTo>
                  <a:lnTo>
                    <a:pt x="2565" y="421"/>
                  </a:lnTo>
                  <a:lnTo>
                    <a:pt x="2584" y="424"/>
                  </a:lnTo>
                  <a:lnTo>
                    <a:pt x="2600" y="433"/>
                  </a:lnTo>
                  <a:lnTo>
                    <a:pt x="2612" y="445"/>
                  </a:lnTo>
                  <a:lnTo>
                    <a:pt x="2621" y="462"/>
                  </a:lnTo>
                  <a:lnTo>
                    <a:pt x="2624" y="480"/>
                  </a:lnTo>
                  <a:lnTo>
                    <a:pt x="2624" y="876"/>
                  </a:lnTo>
                  <a:lnTo>
                    <a:pt x="2621" y="894"/>
                  </a:lnTo>
                  <a:lnTo>
                    <a:pt x="2612" y="910"/>
                  </a:lnTo>
                  <a:lnTo>
                    <a:pt x="2600" y="923"/>
                  </a:lnTo>
                  <a:lnTo>
                    <a:pt x="2584" y="931"/>
                  </a:lnTo>
                  <a:lnTo>
                    <a:pt x="2565" y="934"/>
                  </a:lnTo>
                  <a:lnTo>
                    <a:pt x="2547" y="931"/>
                  </a:lnTo>
                  <a:lnTo>
                    <a:pt x="2531" y="923"/>
                  </a:lnTo>
                  <a:lnTo>
                    <a:pt x="2518" y="910"/>
                  </a:lnTo>
                  <a:lnTo>
                    <a:pt x="2510" y="894"/>
                  </a:lnTo>
                  <a:lnTo>
                    <a:pt x="2507" y="876"/>
                  </a:lnTo>
                  <a:lnTo>
                    <a:pt x="2507" y="539"/>
                  </a:lnTo>
                  <a:lnTo>
                    <a:pt x="1370" y="539"/>
                  </a:lnTo>
                  <a:lnTo>
                    <a:pt x="1370" y="876"/>
                  </a:lnTo>
                  <a:lnTo>
                    <a:pt x="1367" y="894"/>
                  </a:lnTo>
                  <a:lnTo>
                    <a:pt x="1358" y="910"/>
                  </a:lnTo>
                  <a:lnTo>
                    <a:pt x="1346" y="923"/>
                  </a:lnTo>
                  <a:lnTo>
                    <a:pt x="1330" y="931"/>
                  </a:lnTo>
                  <a:lnTo>
                    <a:pt x="1312" y="934"/>
                  </a:lnTo>
                  <a:lnTo>
                    <a:pt x="1293" y="931"/>
                  </a:lnTo>
                  <a:lnTo>
                    <a:pt x="1277" y="923"/>
                  </a:lnTo>
                  <a:lnTo>
                    <a:pt x="1264" y="910"/>
                  </a:lnTo>
                  <a:lnTo>
                    <a:pt x="1256" y="894"/>
                  </a:lnTo>
                  <a:lnTo>
                    <a:pt x="1253" y="876"/>
                  </a:lnTo>
                  <a:lnTo>
                    <a:pt x="1253" y="539"/>
                  </a:lnTo>
                  <a:lnTo>
                    <a:pt x="117" y="539"/>
                  </a:lnTo>
                  <a:lnTo>
                    <a:pt x="117" y="876"/>
                  </a:lnTo>
                  <a:lnTo>
                    <a:pt x="114" y="894"/>
                  </a:lnTo>
                  <a:lnTo>
                    <a:pt x="106" y="910"/>
                  </a:lnTo>
                  <a:lnTo>
                    <a:pt x="93" y="923"/>
                  </a:lnTo>
                  <a:lnTo>
                    <a:pt x="76" y="931"/>
                  </a:lnTo>
                  <a:lnTo>
                    <a:pt x="58" y="934"/>
                  </a:lnTo>
                  <a:lnTo>
                    <a:pt x="40" y="931"/>
                  </a:lnTo>
                  <a:lnTo>
                    <a:pt x="23" y="924"/>
                  </a:lnTo>
                  <a:lnTo>
                    <a:pt x="10" y="911"/>
                  </a:lnTo>
                  <a:lnTo>
                    <a:pt x="2" y="894"/>
                  </a:lnTo>
                  <a:lnTo>
                    <a:pt x="0" y="876"/>
                  </a:lnTo>
                  <a:lnTo>
                    <a:pt x="0" y="480"/>
                  </a:lnTo>
                  <a:lnTo>
                    <a:pt x="2" y="462"/>
                  </a:lnTo>
                  <a:lnTo>
                    <a:pt x="10" y="445"/>
                  </a:lnTo>
                  <a:lnTo>
                    <a:pt x="23" y="433"/>
                  </a:lnTo>
                  <a:lnTo>
                    <a:pt x="40" y="424"/>
                  </a:lnTo>
                  <a:lnTo>
                    <a:pt x="58" y="421"/>
                  </a:lnTo>
                  <a:lnTo>
                    <a:pt x="1256" y="421"/>
                  </a:lnTo>
                  <a:lnTo>
                    <a:pt x="1256" y="58"/>
                  </a:lnTo>
                  <a:lnTo>
                    <a:pt x="1259" y="40"/>
                  </a:lnTo>
                  <a:lnTo>
                    <a:pt x="1267" y="24"/>
                  </a:lnTo>
                  <a:lnTo>
                    <a:pt x="1280" y="12"/>
                  </a:lnTo>
                  <a:lnTo>
                    <a:pt x="1296" y="3"/>
                  </a:lnTo>
                  <a:lnTo>
                    <a:pt x="13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1" name="Freeform 983">
              <a:extLst>
                <a:ext uri="{FF2B5EF4-FFF2-40B4-BE49-F238E27FC236}">
                  <a16:creationId xmlns:a16="http://schemas.microsoft.com/office/drawing/2014/main" id="{6957EC18-A1DC-C353-1089-39BCB24B32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050" y="3776663"/>
              <a:ext cx="85725" cy="39688"/>
            </a:xfrm>
            <a:custGeom>
              <a:avLst/>
              <a:gdLst>
                <a:gd name="T0" fmla="*/ 404 w 963"/>
                <a:gd name="T1" fmla="*/ 287 h 446"/>
                <a:gd name="T2" fmla="*/ 458 w 963"/>
                <a:gd name="T3" fmla="*/ 211 h 446"/>
                <a:gd name="T4" fmla="*/ 431 w 963"/>
                <a:gd name="T5" fmla="*/ 167 h 446"/>
                <a:gd name="T6" fmla="*/ 419 w 963"/>
                <a:gd name="T7" fmla="*/ 133 h 446"/>
                <a:gd name="T8" fmla="*/ 419 w 963"/>
                <a:gd name="T9" fmla="*/ 110 h 446"/>
                <a:gd name="T10" fmla="*/ 428 w 963"/>
                <a:gd name="T11" fmla="*/ 93 h 446"/>
                <a:gd name="T12" fmla="*/ 443 w 963"/>
                <a:gd name="T13" fmla="*/ 83 h 446"/>
                <a:gd name="T14" fmla="*/ 458 w 963"/>
                <a:gd name="T15" fmla="*/ 76 h 446"/>
                <a:gd name="T16" fmla="*/ 472 w 963"/>
                <a:gd name="T17" fmla="*/ 74 h 446"/>
                <a:gd name="T18" fmla="*/ 482 w 963"/>
                <a:gd name="T19" fmla="*/ 73 h 446"/>
                <a:gd name="T20" fmla="*/ 492 w 963"/>
                <a:gd name="T21" fmla="*/ 74 h 446"/>
                <a:gd name="T22" fmla="*/ 508 w 963"/>
                <a:gd name="T23" fmla="*/ 77 h 446"/>
                <a:gd name="T24" fmla="*/ 525 w 963"/>
                <a:gd name="T25" fmla="*/ 84 h 446"/>
                <a:gd name="T26" fmla="*/ 539 w 963"/>
                <a:gd name="T27" fmla="*/ 96 h 446"/>
                <a:gd name="T28" fmla="*/ 545 w 963"/>
                <a:gd name="T29" fmla="*/ 116 h 446"/>
                <a:gd name="T30" fmla="*/ 541 w 963"/>
                <a:gd name="T31" fmla="*/ 146 h 446"/>
                <a:gd name="T32" fmla="*/ 523 w 963"/>
                <a:gd name="T33" fmla="*/ 185 h 446"/>
                <a:gd name="T34" fmla="*/ 547 w 963"/>
                <a:gd name="T35" fmla="*/ 326 h 446"/>
                <a:gd name="T36" fmla="*/ 650 w 963"/>
                <a:gd name="T37" fmla="*/ 0 h 446"/>
                <a:gd name="T38" fmla="*/ 659 w 963"/>
                <a:gd name="T39" fmla="*/ 5 h 446"/>
                <a:gd name="T40" fmla="*/ 683 w 963"/>
                <a:gd name="T41" fmla="*/ 19 h 446"/>
                <a:gd name="T42" fmla="*/ 722 w 963"/>
                <a:gd name="T43" fmla="*/ 40 h 446"/>
                <a:gd name="T44" fmla="*/ 774 w 963"/>
                <a:gd name="T45" fmla="*/ 65 h 446"/>
                <a:gd name="T46" fmla="*/ 838 w 963"/>
                <a:gd name="T47" fmla="*/ 91 h 446"/>
                <a:gd name="T48" fmla="*/ 892 w 963"/>
                <a:gd name="T49" fmla="*/ 120 h 446"/>
                <a:gd name="T50" fmla="*/ 928 w 963"/>
                <a:gd name="T51" fmla="*/ 160 h 446"/>
                <a:gd name="T52" fmla="*/ 949 w 963"/>
                <a:gd name="T53" fmla="*/ 211 h 446"/>
                <a:gd name="T54" fmla="*/ 958 w 963"/>
                <a:gd name="T55" fmla="*/ 275 h 446"/>
                <a:gd name="T56" fmla="*/ 961 w 963"/>
                <a:gd name="T57" fmla="*/ 352 h 446"/>
                <a:gd name="T58" fmla="*/ 963 w 963"/>
                <a:gd name="T59" fmla="*/ 446 h 446"/>
                <a:gd name="T60" fmla="*/ 0 w 963"/>
                <a:gd name="T61" fmla="*/ 397 h 446"/>
                <a:gd name="T62" fmla="*/ 3 w 963"/>
                <a:gd name="T63" fmla="*/ 312 h 446"/>
                <a:gd name="T64" fmla="*/ 8 w 963"/>
                <a:gd name="T65" fmla="*/ 241 h 446"/>
                <a:gd name="T66" fmla="*/ 23 w 963"/>
                <a:gd name="T67" fmla="*/ 184 h 446"/>
                <a:gd name="T68" fmla="*/ 50 w 963"/>
                <a:gd name="T69" fmla="*/ 139 h 446"/>
                <a:gd name="T70" fmla="*/ 95 w 963"/>
                <a:gd name="T71" fmla="*/ 105 h 446"/>
                <a:gd name="T72" fmla="*/ 158 w 963"/>
                <a:gd name="T73" fmla="*/ 77 h 446"/>
                <a:gd name="T74" fmla="*/ 217 w 963"/>
                <a:gd name="T75" fmla="*/ 52 h 446"/>
                <a:gd name="T76" fmla="*/ 263 w 963"/>
                <a:gd name="T77" fmla="*/ 29 h 446"/>
                <a:gd name="T78" fmla="*/ 295 w 963"/>
                <a:gd name="T79" fmla="*/ 12 h 446"/>
                <a:gd name="T80" fmla="*/ 310 w 963"/>
                <a:gd name="T81" fmla="*/ 2 h 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963" h="446">
                  <a:moveTo>
                    <a:pt x="313" y="0"/>
                  </a:moveTo>
                  <a:lnTo>
                    <a:pt x="404" y="287"/>
                  </a:lnTo>
                  <a:lnTo>
                    <a:pt x="417" y="326"/>
                  </a:lnTo>
                  <a:lnTo>
                    <a:pt x="458" y="211"/>
                  </a:lnTo>
                  <a:lnTo>
                    <a:pt x="443" y="187"/>
                  </a:lnTo>
                  <a:lnTo>
                    <a:pt x="431" y="167"/>
                  </a:lnTo>
                  <a:lnTo>
                    <a:pt x="424" y="149"/>
                  </a:lnTo>
                  <a:lnTo>
                    <a:pt x="419" y="133"/>
                  </a:lnTo>
                  <a:lnTo>
                    <a:pt x="418" y="121"/>
                  </a:lnTo>
                  <a:lnTo>
                    <a:pt x="419" y="110"/>
                  </a:lnTo>
                  <a:lnTo>
                    <a:pt x="424" y="101"/>
                  </a:lnTo>
                  <a:lnTo>
                    <a:pt x="428" y="93"/>
                  </a:lnTo>
                  <a:lnTo>
                    <a:pt x="435" y="87"/>
                  </a:lnTo>
                  <a:lnTo>
                    <a:pt x="443" y="83"/>
                  </a:lnTo>
                  <a:lnTo>
                    <a:pt x="450" y="78"/>
                  </a:lnTo>
                  <a:lnTo>
                    <a:pt x="458" y="76"/>
                  </a:lnTo>
                  <a:lnTo>
                    <a:pt x="466" y="75"/>
                  </a:lnTo>
                  <a:lnTo>
                    <a:pt x="472" y="74"/>
                  </a:lnTo>
                  <a:lnTo>
                    <a:pt x="478" y="73"/>
                  </a:lnTo>
                  <a:lnTo>
                    <a:pt x="482" y="73"/>
                  </a:lnTo>
                  <a:lnTo>
                    <a:pt x="487" y="73"/>
                  </a:lnTo>
                  <a:lnTo>
                    <a:pt x="492" y="74"/>
                  </a:lnTo>
                  <a:lnTo>
                    <a:pt x="500" y="75"/>
                  </a:lnTo>
                  <a:lnTo>
                    <a:pt x="508" y="77"/>
                  </a:lnTo>
                  <a:lnTo>
                    <a:pt x="517" y="79"/>
                  </a:lnTo>
                  <a:lnTo>
                    <a:pt x="525" y="84"/>
                  </a:lnTo>
                  <a:lnTo>
                    <a:pt x="533" y="90"/>
                  </a:lnTo>
                  <a:lnTo>
                    <a:pt x="539" y="96"/>
                  </a:lnTo>
                  <a:lnTo>
                    <a:pt x="543" y="106"/>
                  </a:lnTo>
                  <a:lnTo>
                    <a:pt x="545" y="116"/>
                  </a:lnTo>
                  <a:lnTo>
                    <a:pt x="545" y="130"/>
                  </a:lnTo>
                  <a:lnTo>
                    <a:pt x="541" y="146"/>
                  </a:lnTo>
                  <a:lnTo>
                    <a:pt x="534" y="164"/>
                  </a:lnTo>
                  <a:lnTo>
                    <a:pt x="523" y="185"/>
                  </a:lnTo>
                  <a:lnTo>
                    <a:pt x="506" y="211"/>
                  </a:lnTo>
                  <a:lnTo>
                    <a:pt x="547" y="326"/>
                  </a:lnTo>
                  <a:lnTo>
                    <a:pt x="559" y="287"/>
                  </a:lnTo>
                  <a:lnTo>
                    <a:pt x="650" y="0"/>
                  </a:lnTo>
                  <a:lnTo>
                    <a:pt x="652" y="2"/>
                  </a:lnTo>
                  <a:lnTo>
                    <a:pt x="659" y="5"/>
                  </a:lnTo>
                  <a:lnTo>
                    <a:pt x="669" y="12"/>
                  </a:lnTo>
                  <a:lnTo>
                    <a:pt x="683" y="19"/>
                  </a:lnTo>
                  <a:lnTo>
                    <a:pt x="701" y="29"/>
                  </a:lnTo>
                  <a:lnTo>
                    <a:pt x="722" y="40"/>
                  </a:lnTo>
                  <a:lnTo>
                    <a:pt x="746" y="52"/>
                  </a:lnTo>
                  <a:lnTo>
                    <a:pt x="774" y="65"/>
                  </a:lnTo>
                  <a:lnTo>
                    <a:pt x="805" y="77"/>
                  </a:lnTo>
                  <a:lnTo>
                    <a:pt x="838" y="91"/>
                  </a:lnTo>
                  <a:lnTo>
                    <a:pt x="868" y="105"/>
                  </a:lnTo>
                  <a:lnTo>
                    <a:pt x="892" y="120"/>
                  </a:lnTo>
                  <a:lnTo>
                    <a:pt x="913" y="139"/>
                  </a:lnTo>
                  <a:lnTo>
                    <a:pt x="928" y="160"/>
                  </a:lnTo>
                  <a:lnTo>
                    <a:pt x="940" y="184"/>
                  </a:lnTo>
                  <a:lnTo>
                    <a:pt x="949" y="211"/>
                  </a:lnTo>
                  <a:lnTo>
                    <a:pt x="955" y="241"/>
                  </a:lnTo>
                  <a:lnTo>
                    <a:pt x="958" y="275"/>
                  </a:lnTo>
                  <a:lnTo>
                    <a:pt x="960" y="312"/>
                  </a:lnTo>
                  <a:lnTo>
                    <a:pt x="961" y="352"/>
                  </a:lnTo>
                  <a:lnTo>
                    <a:pt x="962" y="397"/>
                  </a:lnTo>
                  <a:lnTo>
                    <a:pt x="963" y="446"/>
                  </a:lnTo>
                  <a:lnTo>
                    <a:pt x="0" y="446"/>
                  </a:lnTo>
                  <a:lnTo>
                    <a:pt x="0" y="397"/>
                  </a:lnTo>
                  <a:lnTo>
                    <a:pt x="1" y="352"/>
                  </a:lnTo>
                  <a:lnTo>
                    <a:pt x="3" y="312"/>
                  </a:lnTo>
                  <a:lnTo>
                    <a:pt x="5" y="275"/>
                  </a:lnTo>
                  <a:lnTo>
                    <a:pt x="8" y="241"/>
                  </a:lnTo>
                  <a:lnTo>
                    <a:pt x="14" y="211"/>
                  </a:lnTo>
                  <a:lnTo>
                    <a:pt x="23" y="184"/>
                  </a:lnTo>
                  <a:lnTo>
                    <a:pt x="34" y="160"/>
                  </a:lnTo>
                  <a:lnTo>
                    <a:pt x="50" y="139"/>
                  </a:lnTo>
                  <a:lnTo>
                    <a:pt x="70" y="120"/>
                  </a:lnTo>
                  <a:lnTo>
                    <a:pt x="95" y="105"/>
                  </a:lnTo>
                  <a:lnTo>
                    <a:pt x="124" y="91"/>
                  </a:lnTo>
                  <a:lnTo>
                    <a:pt x="158" y="77"/>
                  </a:lnTo>
                  <a:lnTo>
                    <a:pt x="189" y="65"/>
                  </a:lnTo>
                  <a:lnTo>
                    <a:pt x="217" y="52"/>
                  </a:lnTo>
                  <a:lnTo>
                    <a:pt x="242" y="40"/>
                  </a:lnTo>
                  <a:lnTo>
                    <a:pt x="263" y="29"/>
                  </a:lnTo>
                  <a:lnTo>
                    <a:pt x="280" y="19"/>
                  </a:lnTo>
                  <a:lnTo>
                    <a:pt x="295" y="12"/>
                  </a:lnTo>
                  <a:lnTo>
                    <a:pt x="304" y="5"/>
                  </a:lnTo>
                  <a:lnTo>
                    <a:pt x="310" y="2"/>
                  </a:lnTo>
                  <a:lnTo>
                    <a:pt x="3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2" name="Freeform 984">
              <a:extLst>
                <a:ext uri="{FF2B5EF4-FFF2-40B4-BE49-F238E27FC236}">
                  <a16:creationId xmlns:a16="http://schemas.microsoft.com/office/drawing/2014/main" id="{41D48BCA-268E-EB4A-073E-BE7474805DC7}"/>
                </a:ext>
              </a:extLst>
            </p:cNvPr>
            <p:cNvSpPr>
              <a:spLocks/>
            </p:cNvSpPr>
            <p:nvPr/>
          </p:nvSpPr>
          <p:spPr bwMode="auto">
            <a:xfrm>
              <a:off x="6391275" y="3724275"/>
              <a:ext cx="39688" cy="50800"/>
            </a:xfrm>
            <a:custGeom>
              <a:avLst/>
              <a:gdLst>
                <a:gd name="T0" fmla="*/ 239 w 452"/>
                <a:gd name="T1" fmla="*/ 1 h 580"/>
                <a:gd name="T2" fmla="*/ 262 w 452"/>
                <a:gd name="T3" fmla="*/ 2 h 580"/>
                <a:gd name="T4" fmla="*/ 290 w 452"/>
                <a:gd name="T5" fmla="*/ 7 h 580"/>
                <a:gd name="T6" fmla="*/ 324 w 452"/>
                <a:gd name="T7" fmla="*/ 19 h 580"/>
                <a:gd name="T8" fmla="*/ 359 w 452"/>
                <a:gd name="T9" fmla="*/ 38 h 580"/>
                <a:gd name="T10" fmla="*/ 392 w 452"/>
                <a:gd name="T11" fmla="*/ 67 h 580"/>
                <a:gd name="T12" fmla="*/ 421 w 452"/>
                <a:gd name="T13" fmla="*/ 107 h 580"/>
                <a:gd name="T14" fmla="*/ 441 w 452"/>
                <a:gd name="T15" fmla="*/ 161 h 580"/>
                <a:gd name="T16" fmla="*/ 451 w 452"/>
                <a:gd name="T17" fmla="*/ 230 h 580"/>
                <a:gd name="T18" fmla="*/ 451 w 452"/>
                <a:gd name="T19" fmla="*/ 238 h 580"/>
                <a:gd name="T20" fmla="*/ 452 w 452"/>
                <a:gd name="T21" fmla="*/ 260 h 580"/>
                <a:gd name="T22" fmla="*/ 452 w 452"/>
                <a:gd name="T23" fmla="*/ 293 h 580"/>
                <a:gd name="T24" fmla="*/ 449 w 452"/>
                <a:gd name="T25" fmla="*/ 334 h 580"/>
                <a:gd name="T26" fmla="*/ 443 w 452"/>
                <a:gd name="T27" fmla="*/ 380 h 580"/>
                <a:gd name="T28" fmla="*/ 430 w 452"/>
                <a:gd name="T29" fmla="*/ 428 h 580"/>
                <a:gd name="T30" fmla="*/ 410 w 452"/>
                <a:gd name="T31" fmla="*/ 474 h 580"/>
                <a:gd name="T32" fmla="*/ 381 w 452"/>
                <a:gd name="T33" fmla="*/ 515 h 580"/>
                <a:gd name="T34" fmla="*/ 342 w 452"/>
                <a:gd name="T35" fmla="*/ 548 h 580"/>
                <a:gd name="T36" fmla="*/ 291 w 452"/>
                <a:gd name="T37" fmla="*/ 571 h 580"/>
                <a:gd name="T38" fmla="*/ 228 w 452"/>
                <a:gd name="T39" fmla="*/ 580 h 580"/>
                <a:gd name="T40" fmla="*/ 191 w 452"/>
                <a:gd name="T41" fmla="*/ 578 h 580"/>
                <a:gd name="T42" fmla="*/ 134 w 452"/>
                <a:gd name="T43" fmla="*/ 562 h 580"/>
                <a:gd name="T44" fmla="*/ 89 w 452"/>
                <a:gd name="T45" fmla="*/ 533 h 580"/>
                <a:gd name="T46" fmla="*/ 57 w 452"/>
                <a:gd name="T47" fmla="*/ 495 h 580"/>
                <a:gd name="T48" fmla="*/ 32 w 452"/>
                <a:gd name="T49" fmla="*/ 452 h 580"/>
                <a:gd name="T50" fmla="*/ 16 w 452"/>
                <a:gd name="T51" fmla="*/ 404 h 580"/>
                <a:gd name="T52" fmla="*/ 7 w 452"/>
                <a:gd name="T53" fmla="*/ 358 h 580"/>
                <a:gd name="T54" fmla="*/ 1 w 452"/>
                <a:gd name="T55" fmla="*/ 313 h 580"/>
                <a:gd name="T56" fmla="*/ 0 w 452"/>
                <a:gd name="T57" fmla="*/ 276 h 580"/>
                <a:gd name="T58" fmla="*/ 1 w 452"/>
                <a:gd name="T59" fmla="*/ 248 h 580"/>
                <a:gd name="T60" fmla="*/ 3 w 452"/>
                <a:gd name="T61" fmla="*/ 232 h 580"/>
                <a:gd name="T62" fmla="*/ 6 w 452"/>
                <a:gd name="T63" fmla="*/ 194 h 580"/>
                <a:gd name="T64" fmla="*/ 22 w 452"/>
                <a:gd name="T65" fmla="*/ 132 h 580"/>
                <a:gd name="T66" fmla="*/ 46 w 452"/>
                <a:gd name="T67" fmla="*/ 86 h 580"/>
                <a:gd name="T68" fmla="*/ 77 w 452"/>
                <a:gd name="T69" fmla="*/ 52 h 580"/>
                <a:gd name="T70" fmla="*/ 112 w 452"/>
                <a:gd name="T71" fmla="*/ 28 h 580"/>
                <a:gd name="T72" fmla="*/ 145 w 452"/>
                <a:gd name="T73" fmla="*/ 13 h 580"/>
                <a:gd name="T74" fmla="*/ 177 w 452"/>
                <a:gd name="T75" fmla="*/ 5 h 580"/>
                <a:gd name="T76" fmla="*/ 204 w 452"/>
                <a:gd name="T77" fmla="*/ 1 h 580"/>
                <a:gd name="T78" fmla="*/ 222 w 452"/>
                <a:gd name="T79" fmla="*/ 1 h 580"/>
                <a:gd name="T80" fmla="*/ 231 w 452"/>
                <a:gd name="T81" fmla="*/ 0 h 5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52" h="580">
                  <a:moveTo>
                    <a:pt x="231" y="0"/>
                  </a:moveTo>
                  <a:lnTo>
                    <a:pt x="239" y="1"/>
                  </a:lnTo>
                  <a:lnTo>
                    <a:pt x="249" y="1"/>
                  </a:lnTo>
                  <a:lnTo>
                    <a:pt x="262" y="2"/>
                  </a:lnTo>
                  <a:lnTo>
                    <a:pt x="276" y="4"/>
                  </a:lnTo>
                  <a:lnTo>
                    <a:pt x="290" y="7"/>
                  </a:lnTo>
                  <a:lnTo>
                    <a:pt x="307" y="13"/>
                  </a:lnTo>
                  <a:lnTo>
                    <a:pt x="324" y="19"/>
                  </a:lnTo>
                  <a:lnTo>
                    <a:pt x="342" y="28"/>
                  </a:lnTo>
                  <a:lnTo>
                    <a:pt x="359" y="38"/>
                  </a:lnTo>
                  <a:lnTo>
                    <a:pt x="376" y="52"/>
                  </a:lnTo>
                  <a:lnTo>
                    <a:pt x="392" y="67"/>
                  </a:lnTo>
                  <a:lnTo>
                    <a:pt x="407" y="86"/>
                  </a:lnTo>
                  <a:lnTo>
                    <a:pt x="421" y="107"/>
                  </a:lnTo>
                  <a:lnTo>
                    <a:pt x="432" y="132"/>
                  </a:lnTo>
                  <a:lnTo>
                    <a:pt x="441" y="161"/>
                  </a:lnTo>
                  <a:lnTo>
                    <a:pt x="447" y="194"/>
                  </a:lnTo>
                  <a:lnTo>
                    <a:pt x="451" y="230"/>
                  </a:lnTo>
                  <a:lnTo>
                    <a:pt x="451" y="232"/>
                  </a:lnTo>
                  <a:lnTo>
                    <a:pt x="451" y="238"/>
                  </a:lnTo>
                  <a:lnTo>
                    <a:pt x="452" y="248"/>
                  </a:lnTo>
                  <a:lnTo>
                    <a:pt x="452" y="260"/>
                  </a:lnTo>
                  <a:lnTo>
                    <a:pt x="452" y="275"/>
                  </a:lnTo>
                  <a:lnTo>
                    <a:pt x="452" y="293"/>
                  </a:lnTo>
                  <a:lnTo>
                    <a:pt x="451" y="313"/>
                  </a:lnTo>
                  <a:lnTo>
                    <a:pt x="449" y="334"/>
                  </a:lnTo>
                  <a:lnTo>
                    <a:pt x="447" y="357"/>
                  </a:lnTo>
                  <a:lnTo>
                    <a:pt x="443" y="380"/>
                  </a:lnTo>
                  <a:lnTo>
                    <a:pt x="437" y="404"/>
                  </a:lnTo>
                  <a:lnTo>
                    <a:pt x="430" y="428"/>
                  </a:lnTo>
                  <a:lnTo>
                    <a:pt x="421" y="451"/>
                  </a:lnTo>
                  <a:lnTo>
                    <a:pt x="410" y="474"/>
                  </a:lnTo>
                  <a:lnTo>
                    <a:pt x="397" y="495"/>
                  </a:lnTo>
                  <a:lnTo>
                    <a:pt x="381" y="515"/>
                  </a:lnTo>
                  <a:lnTo>
                    <a:pt x="363" y="533"/>
                  </a:lnTo>
                  <a:lnTo>
                    <a:pt x="342" y="548"/>
                  </a:lnTo>
                  <a:lnTo>
                    <a:pt x="319" y="562"/>
                  </a:lnTo>
                  <a:lnTo>
                    <a:pt x="291" y="571"/>
                  </a:lnTo>
                  <a:lnTo>
                    <a:pt x="262" y="578"/>
                  </a:lnTo>
                  <a:lnTo>
                    <a:pt x="228" y="580"/>
                  </a:lnTo>
                  <a:lnTo>
                    <a:pt x="225" y="580"/>
                  </a:lnTo>
                  <a:lnTo>
                    <a:pt x="191" y="578"/>
                  </a:lnTo>
                  <a:lnTo>
                    <a:pt x="161" y="571"/>
                  </a:lnTo>
                  <a:lnTo>
                    <a:pt x="134" y="562"/>
                  </a:lnTo>
                  <a:lnTo>
                    <a:pt x="110" y="549"/>
                  </a:lnTo>
                  <a:lnTo>
                    <a:pt x="89" y="533"/>
                  </a:lnTo>
                  <a:lnTo>
                    <a:pt x="71" y="515"/>
                  </a:lnTo>
                  <a:lnTo>
                    <a:pt x="57" y="495"/>
                  </a:lnTo>
                  <a:lnTo>
                    <a:pt x="43" y="474"/>
                  </a:lnTo>
                  <a:lnTo>
                    <a:pt x="32" y="452"/>
                  </a:lnTo>
                  <a:lnTo>
                    <a:pt x="23" y="428"/>
                  </a:lnTo>
                  <a:lnTo>
                    <a:pt x="16" y="404"/>
                  </a:lnTo>
                  <a:lnTo>
                    <a:pt x="10" y="381"/>
                  </a:lnTo>
                  <a:lnTo>
                    <a:pt x="7" y="358"/>
                  </a:lnTo>
                  <a:lnTo>
                    <a:pt x="4" y="334"/>
                  </a:lnTo>
                  <a:lnTo>
                    <a:pt x="1" y="313"/>
                  </a:lnTo>
                  <a:lnTo>
                    <a:pt x="0" y="293"/>
                  </a:lnTo>
                  <a:lnTo>
                    <a:pt x="0" y="276"/>
                  </a:lnTo>
                  <a:lnTo>
                    <a:pt x="0" y="260"/>
                  </a:lnTo>
                  <a:lnTo>
                    <a:pt x="1" y="248"/>
                  </a:lnTo>
                  <a:lnTo>
                    <a:pt x="1" y="238"/>
                  </a:lnTo>
                  <a:lnTo>
                    <a:pt x="3" y="232"/>
                  </a:lnTo>
                  <a:lnTo>
                    <a:pt x="3" y="230"/>
                  </a:lnTo>
                  <a:lnTo>
                    <a:pt x="6" y="194"/>
                  </a:lnTo>
                  <a:lnTo>
                    <a:pt x="12" y="161"/>
                  </a:lnTo>
                  <a:lnTo>
                    <a:pt x="22" y="132"/>
                  </a:lnTo>
                  <a:lnTo>
                    <a:pt x="32" y="107"/>
                  </a:lnTo>
                  <a:lnTo>
                    <a:pt x="46" y="86"/>
                  </a:lnTo>
                  <a:lnTo>
                    <a:pt x="61" y="67"/>
                  </a:lnTo>
                  <a:lnTo>
                    <a:pt x="77" y="52"/>
                  </a:lnTo>
                  <a:lnTo>
                    <a:pt x="94" y="38"/>
                  </a:lnTo>
                  <a:lnTo>
                    <a:pt x="112" y="28"/>
                  </a:lnTo>
                  <a:lnTo>
                    <a:pt x="128" y="20"/>
                  </a:lnTo>
                  <a:lnTo>
                    <a:pt x="145" y="13"/>
                  </a:lnTo>
                  <a:lnTo>
                    <a:pt x="162" y="9"/>
                  </a:lnTo>
                  <a:lnTo>
                    <a:pt x="177" y="5"/>
                  </a:lnTo>
                  <a:lnTo>
                    <a:pt x="192" y="2"/>
                  </a:lnTo>
                  <a:lnTo>
                    <a:pt x="204" y="1"/>
                  </a:lnTo>
                  <a:lnTo>
                    <a:pt x="214" y="1"/>
                  </a:lnTo>
                  <a:lnTo>
                    <a:pt x="222" y="1"/>
                  </a:lnTo>
                  <a:lnTo>
                    <a:pt x="227" y="1"/>
                  </a:lnTo>
                  <a:lnTo>
                    <a:pt x="2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3" name="Freeform 985">
              <a:extLst>
                <a:ext uri="{FF2B5EF4-FFF2-40B4-BE49-F238E27FC236}">
                  <a16:creationId xmlns:a16="http://schemas.microsoft.com/office/drawing/2014/main" id="{31D53973-5D3B-AB7D-6E96-36746988B085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0175" y="3984625"/>
              <a:ext cx="85725" cy="38100"/>
            </a:xfrm>
            <a:custGeom>
              <a:avLst/>
              <a:gdLst>
                <a:gd name="T0" fmla="*/ 404 w 963"/>
                <a:gd name="T1" fmla="*/ 287 h 444"/>
                <a:gd name="T2" fmla="*/ 457 w 963"/>
                <a:gd name="T3" fmla="*/ 211 h 444"/>
                <a:gd name="T4" fmla="*/ 431 w 963"/>
                <a:gd name="T5" fmla="*/ 167 h 444"/>
                <a:gd name="T6" fmla="*/ 419 w 963"/>
                <a:gd name="T7" fmla="*/ 134 h 444"/>
                <a:gd name="T8" fmla="*/ 419 w 963"/>
                <a:gd name="T9" fmla="*/ 110 h 444"/>
                <a:gd name="T10" fmla="*/ 428 w 963"/>
                <a:gd name="T11" fmla="*/ 93 h 444"/>
                <a:gd name="T12" fmla="*/ 441 w 963"/>
                <a:gd name="T13" fmla="*/ 83 h 444"/>
                <a:gd name="T14" fmla="*/ 457 w 963"/>
                <a:gd name="T15" fmla="*/ 76 h 444"/>
                <a:gd name="T16" fmla="*/ 471 w 963"/>
                <a:gd name="T17" fmla="*/ 74 h 444"/>
                <a:gd name="T18" fmla="*/ 481 w 963"/>
                <a:gd name="T19" fmla="*/ 74 h 444"/>
                <a:gd name="T20" fmla="*/ 492 w 963"/>
                <a:gd name="T21" fmla="*/ 74 h 444"/>
                <a:gd name="T22" fmla="*/ 508 w 963"/>
                <a:gd name="T23" fmla="*/ 77 h 444"/>
                <a:gd name="T24" fmla="*/ 524 w 963"/>
                <a:gd name="T25" fmla="*/ 85 h 444"/>
                <a:gd name="T26" fmla="*/ 538 w 963"/>
                <a:gd name="T27" fmla="*/ 97 h 444"/>
                <a:gd name="T28" fmla="*/ 545 w 963"/>
                <a:gd name="T29" fmla="*/ 118 h 444"/>
                <a:gd name="T30" fmla="*/ 541 w 963"/>
                <a:gd name="T31" fmla="*/ 146 h 444"/>
                <a:gd name="T32" fmla="*/ 522 w 963"/>
                <a:gd name="T33" fmla="*/ 186 h 444"/>
                <a:gd name="T34" fmla="*/ 546 w 963"/>
                <a:gd name="T35" fmla="*/ 326 h 444"/>
                <a:gd name="T36" fmla="*/ 650 w 963"/>
                <a:gd name="T37" fmla="*/ 0 h 444"/>
                <a:gd name="T38" fmla="*/ 658 w 963"/>
                <a:gd name="T39" fmla="*/ 5 h 444"/>
                <a:gd name="T40" fmla="*/ 683 w 963"/>
                <a:gd name="T41" fmla="*/ 19 h 444"/>
                <a:gd name="T42" fmla="*/ 721 w 963"/>
                <a:gd name="T43" fmla="*/ 39 h 444"/>
                <a:gd name="T44" fmla="*/ 774 w 963"/>
                <a:gd name="T45" fmla="*/ 65 h 444"/>
                <a:gd name="T46" fmla="*/ 838 w 963"/>
                <a:gd name="T47" fmla="*/ 91 h 444"/>
                <a:gd name="T48" fmla="*/ 892 w 963"/>
                <a:gd name="T49" fmla="*/ 120 h 444"/>
                <a:gd name="T50" fmla="*/ 927 w 963"/>
                <a:gd name="T51" fmla="*/ 159 h 444"/>
                <a:gd name="T52" fmla="*/ 948 w 963"/>
                <a:gd name="T53" fmla="*/ 211 h 444"/>
                <a:gd name="T54" fmla="*/ 958 w 963"/>
                <a:gd name="T55" fmla="*/ 275 h 444"/>
                <a:gd name="T56" fmla="*/ 961 w 963"/>
                <a:gd name="T57" fmla="*/ 352 h 444"/>
                <a:gd name="T58" fmla="*/ 963 w 963"/>
                <a:gd name="T59" fmla="*/ 444 h 444"/>
                <a:gd name="T60" fmla="*/ 0 w 963"/>
                <a:gd name="T61" fmla="*/ 397 h 444"/>
                <a:gd name="T62" fmla="*/ 2 w 963"/>
                <a:gd name="T63" fmla="*/ 312 h 444"/>
                <a:gd name="T64" fmla="*/ 8 w 963"/>
                <a:gd name="T65" fmla="*/ 241 h 444"/>
                <a:gd name="T66" fmla="*/ 22 w 963"/>
                <a:gd name="T67" fmla="*/ 183 h 444"/>
                <a:gd name="T68" fmla="*/ 50 w 963"/>
                <a:gd name="T69" fmla="*/ 138 h 444"/>
                <a:gd name="T70" fmla="*/ 94 w 963"/>
                <a:gd name="T71" fmla="*/ 104 h 444"/>
                <a:gd name="T72" fmla="*/ 158 w 963"/>
                <a:gd name="T73" fmla="*/ 77 h 444"/>
                <a:gd name="T74" fmla="*/ 217 w 963"/>
                <a:gd name="T75" fmla="*/ 51 h 444"/>
                <a:gd name="T76" fmla="*/ 262 w 963"/>
                <a:gd name="T77" fmla="*/ 29 h 444"/>
                <a:gd name="T78" fmla="*/ 294 w 963"/>
                <a:gd name="T79" fmla="*/ 11 h 444"/>
                <a:gd name="T80" fmla="*/ 310 w 963"/>
                <a:gd name="T81" fmla="*/ 1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963" h="444">
                  <a:moveTo>
                    <a:pt x="312" y="0"/>
                  </a:moveTo>
                  <a:lnTo>
                    <a:pt x="404" y="287"/>
                  </a:lnTo>
                  <a:lnTo>
                    <a:pt x="416" y="326"/>
                  </a:lnTo>
                  <a:lnTo>
                    <a:pt x="457" y="211"/>
                  </a:lnTo>
                  <a:lnTo>
                    <a:pt x="441" y="187"/>
                  </a:lnTo>
                  <a:lnTo>
                    <a:pt x="431" y="167"/>
                  </a:lnTo>
                  <a:lnTo>
                    <a:pt x="423" y="149"/>
                  </a:lnTo>
                  <a:lnTo>
                    <a:pt x="419" y="134"/>
                  </a:lnTo>
                  <a:lnTo>
                    <a:pt x="418" y="121"/>
                  </a:lnTo>
                  <a:lnTo>
                    <a:pt x="419" y="110"/>
                  </a:lnTo>
                  <a:lnTo>
                    <a:pt x="422" y="101"/>
                  </a:lnTo>
                  <a:lnTo>
                    <a:pt x="428" y="93"/>
                  </a:lnTo>
                  <a:lnTo>
                    <a:pt x="434" y="87"/>
                  </a:lnTo>
                  <a:lnTo>
                    <a:pt x="441" y="83"/>
                  </a:lnTo>
                  <a:lnTo>
                    <a:pt x="449" y="79"/>
                  </a:lnTo>
                  <a:lnTo>
                    <a:pt x="457" y="76"/>
                  </a:lnTo>
                  <a:lnTo>
                    <a:pt x="465" y="75"/>
                  </a:lnTo>
                  <a:lnTo>
                    <a:pt x="471" y="74"/>
                  </a:lnTo>
                  <a:lnTo>
                    <a:pt x="477" y="74"/>
                  </a:lnTo>
                  <a:lnTo>
                    <a:pt x="481" y="74"/>
                  </a:lnTo>
                  <a:lnTo>
                    <a:pt x="486" y="74"/>
                  </a:lnTo>
                  <a:lnTo>
                    <a:pt x="492" y="74"/>
                  </a:lnTo>
                  <a:lnTo>
                    <a:pt x="499" y="75"/>
                  </a:lnTo>
                  <a:lnTo>
                    <a:pt x="508" y="77"/>
                  </a:lnTo>
                  <a:lnTo>
                    <a:pt x="515" y="80"/>
                  </a:lnTo>
                  <a:lnTo>
                    <a:pt x="524" y="85"/>
                  </a:lnTo>
                  <a:lnTo>
                    <a:pt x="531" y="90"/>
                  </a:lnTo>
                  <a:lnTo>
                    <a:pt x="538" y="97"/>
                  </a:lnTo>
                  <a:lnTo>
                    <a:pt x="542" y="106"/>
                  </a:lnTo>
                  <a:lnTo>
                    <a:pt x="545" y="118"/>
                  </a:lnTo>
                  <a:lnTo>
                    <a:pt x="544" y="130"/>
                  </a:lnTo>
                  <a:lnTo>
                    <a:pt x="541" y="146"/>
                  </a:lnTo>
                  <a:lnTo>
                    <a:pt x="533" y="165"/>
                  </a:lnTo>
                  <a:lnTo>
                    <a:pt x="522" y="186"/>
                  </a:lnTo>
                  <a:lnTo>
                    <a:pt x="506" y="211"/>
                  </a:lnTo>
                  <a:lnTo>
                    <a:pt x="546" y="326"/>
                  </a:lnTo>
                  <a:lnTo>
                    <a:pt x="559" y="287"/>
                  </a:lnTo>
                  <a:lnTo>
                    <a:pt x="650" y="0"/>
                  </a:lnTo>
                  <a:lnTo>
                    <a:pt x="652" y="1"/>
                  </a:lnTo>
                  <a:lnTo>
                    <a:pt x="658" y="5"/>
                  </a:lnTo>
                  <a:lnTo>
                    <a:pt x="668" y="11"/>
                  </a:lnTo>
                  <a:lnTo>
                    <a:pt x="683" y="19"/>
                  </a:lnTo>
                  <a:lnTo>
                    <a:pt x="699" y="29"/>
                  </a:lnTo>
                  <a:lnTo>
                    <a:pt x="721" y="39"/>
                  </a:lnTo>
                  <a:lnTo>
                    <a:pt x="745" y="51"/>
                  </a:lnTo>
                  <a:lnTo>
                    <a:pt x="774" y="65"/>
                  </a:lnTo>
                  <a:lnTo>
                    <a:pt x="804" y="77"/>
                  </a:lnTo>
                  <a:lnTo>
                    <a:pt x="838" y="91"/>
                  </a:lnTo>
                  <a:lnTo>
                    <a:pt x="868" y="104"/>
                  </a:lnTo>
                  <a:lnTo>
                    <a:pt x="892" y="120"/>
                  </a:lnTo>
                  <a:lnTo>
                    <a:pt x="912" y="138"/>
                  </a:lnTo>
                  <a:lnTo>
                    <a:pt x="927" y="159"/>
                  </a:lnTo>
                  <a:lnTo>
                    <a:pt x="939" y="183"/>
                  </a:lnTo>
                  <a:lnTo>
                    <a:pt x="948" y="211"/>
                  </a:lnTo>
                  <a:lnTo>
                    <a:pt x="953" y="241"/>
                  </a:lnTo>
                  <a:lnTo>
                    <a:pt x="958" y="275"/>
                  </a:lnTo>
                  <a:lnTo>
                    <a:pt x="960" y="312"/>
                  </a:lnTo>
                  <a:lnTo>
                    <a:pt x="961" y="352"/>
                  </a:lnTo>
                  <a:lnTo>
                    <a:pt x="962" y="397"/>
                  </a:lnTo>
                  <a:lnTo>
                    <a:pt x="963" y="444"/>
                  </a:lnTo>
                  <a:lnTo>
                    <a:pt x="0" y="444"/>
                  </a:lnTo>
                  <a:lnTo>
                    <a:pt x="0" y="397"/>
                  </a:lnTo>
                  <a:lnTo>
                    <a:pt x="1" y="352"/>
                  </a:lnTo>
                  <a:lnTo>
                    <a:pt x="2" y="312"/>
                  </a:lnTo>
                  <a:lnTo>
                    <a:pt x="4" y="275"/>
                  </a:lnTo>
                  <a:lnTo>
                    <a:pt x="8" y="241"/>
                  </a:lnTo>
                  <a:lnTo>
                    <a:pt x="14" y="211"/>
                  </a:lnTo>
                  <a:lnTo>
                    <a:pt x="22" y="183"/>
                  </a:lnTo>
                  <a:lnTo>
                    <a:pt x="35" y="159"/>
                  </a:lnTo>
                  <a:lnTo>
                    <a:pt x="50" y="138"/>
                  </a:lnTo>
                  <a:lnTo>
                    <a:pt x="70" y="120"/>
                  </a:lnTo>
                  <a:lnTo>
                    <a:pt x="94" y="104"/>
                  </a:lnTo>
                  <a:lnTo>
                    <a:pt x="124" y="91"/>
                  </a:lnTo>
                  <a:lnTo>
                    <a:pt x="158" y="77"/>
                  </a:lnTo>
                  <a:lnTo>
                    <a:pt x="188" y="65"/>
                  </a:lnTo>
                  <a:lnTo>
                    <a:pt x="217" y="51"/>
                  </a:lnTo>
                  <a:lnTo>
                    <a:pt x="241" y="39"/>
                  </a:lnTo>
                  <a:lnTo>
                    <a:pt x="262" y="29"/>
                  </a:lnTo>
                  <a:lnTo>
                    <a:pt x="279" y="19"/>
                  </a:lnTo>
                  <a:lnTo>
                    <a:pt x="294" y="11"/>
                  </a:lnTo>
                  <a:lnTo>
                    <a:pt x="304" y="5"/>
                  </a:lnTo>
                  <a:lnTo>
                    <a:pt x="310" y="1"/>
                  </a:lnTo>
                  <a:lnTo>
                    <a:pt x="3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4" name="Freeform 986">
              <a:extLst>
                <a:ext uri="{FF2B5EF4-FFF2-40B4-BE49-F238E27FC236}">
                  <a16:creationId xmlns:a16="http://schemas.microsoft.com/office/drawing/2014/main" id="{A170C1CF-E756-8E17-34D0-08EAC362A9E4}"/>
                </a:ext>
              </a:extLst>
            </p:cNvPr>
            <p:cNvSpPr>
              <a:spLocks/>
            </p:cNvSpPr>
            <p:nvPr/>
          </p:nvSpPr>
          <p:spPr bwMode="auto">
            <a:xfrm>
              <a:off x="6503988" y="3930650"/>
              <a:ext cx="39688" cy="52388"/>
            </a:xfrm>
            <a:custGeom>
              <a:avLst/>
              <a:gdLst>
                <a:gd name="T0" fmla="*/ 226 w 453"/>
                <a:gd name="T1" fmla="*/ 0 h 580"/>
                <a:gd name="T2" fmla="*/ 239 w 453"/>
                <a:gd name="T3" fmla="*/ 0 h 580"/>
                <a:gd name="T4" fmla="*/ 261 w 453"/>
                <a:gd name="T5" fmla="*/ 2 h 580"/>
                <a:gd name="T6" fmla="*/ 291 w 453"/>
                <a:gd name="T7" fmla="*/ 7 h 580"/>
                <a:gd name="T8" fmla="*/ 325 w 453"/>
                <a:gd name="T9" fmla="*/ 19 h 580"/>
                <a:gd name="T10" fmla="*/ 359 w 453"/>
                <a:gd name="T11" fmla="*/ 38 h 580"/>
                <a:gd name="T12" fmla="*/ 393 w 453"/>
                <a:gd name="T13" fmla="*/ 67 h 580"/>
                <a:gd name="T14" fmla="*/ 420 w 453"/>
                <a:gd name="T15" fmla="*/ 107 h 580"/>
                <a:gd name="T16" fmla="*/ 441 w 453"/>
                <a:gd name="T17" fmla="*/ 161 h 580"/>
                <a:gd name="T18" fmla="*/ 451 w 453"/>
                <a:gd name="T19" fmla="*/ 230 h 580"/>
                <a:gd name="T20" fmla="*/ 452 w 453"/>
                <a:gd name="T21" fmla="*/ 238 h 580"/>
                <a:gd name="T22" fmla="*/ 453 w 453"/>
                <a:gd name="T23" fmla="*/ 260 h 580"/>
                <a:gd name="T24" fmla="*/ 453 w 453"/>
                <a:gd name="T25" fmla="*/ 293 h 580"/>
                <a:gd name="T26" fmla="*/ 450 w 453"/>
                <a:gd name="T27" fmla="*/ 334 h 580"/>
                <a:gd name="T28" fmla="*/ 442 w 453"/>
                <a:gd name="T29" fmla="*/ 380 h 580"/>
                <a:gd name="T30" fmla="*/ 430 w 453"/>
                <a:gd name="T31" fmla="*/ 428 h 580"/>
                <a:gd name="T32" fmla="*/ 411 w 453"/>
                <a:gd name="T33" fmla="*/ 473 h 580"/>
                <a:gd name="T34" fmla="*/ 381 w 453"/>
                <a:gd name="T35" fmla="*/ 514 h 580"/>
                <a:gd name="T36" fmla="*/ 343 w 453"/>
                <a:gd name="T37" fmla="*/ 548 h 580"/>
                <a:gd name="T38" fmla="*/ 292 w 453"/>
                <a:gd name="T39" fmla="*/ 571 h 580"/>
                <a:gd name="T40" fmla="*/ 227 w 453"/>
                <a:gd name="T41" fmla="*/ 580 h 580"/>
                <a:gd name="T42" fmla="*/ 191 w 453"/>
                <a:gd name="T43" fmla="*/ 578 h 580"/>
                <a:gd name="T44" fmla="*/ 134 w 453"/>
                <a:gd name="T45" fmla="*/ 561 h 580"/>
                <a:gd name="T46" fmla="*/ 90 w 453"/>
                <a:gd name="T47" fmla="*/ 532 h 580"/>
                <a:gd name="T48" fmla="*/ 56 w 453"/>
                <a:gd name="T49" fmla="*/ 494 h 580"/>
                <a:gd name="T50" fmla="*/ 32 w 453"/>
                <a:gd name="T51" fmla="*/ 451 h 580"/>
                <a:gd name="T52" fmla="*/ 16 w 453"/>
                <a:gd name="T53" fmla="*/ 403 h 580"/>
                <a:gd name="T54" fmla="*/ 6 w 453"/>
                <a:gd name="T55" fmla="*/ 357 h 580"/>
                <a:gd name="T56" fmla="*/ 2 w 453"/>
                <a:gd name="T57" fmla="*/ 313 h 580"/>
                <a:gd name="T58" fmla="*/ 0 w 453"/>
                <a:gd name="T59" fmla="*/ 275 h 580"/>
                <a:gd name="T60" fmla="*/ 1 w 453"/>
                <a:gd name="T61" fmla="*/ 248 h 580"/>
                <a:gd name="T62" fmla="*/ 2 w 453"/>
                <a:gd name="T63" fmla="*/ 232 h 580"/>
                <a:gd name="T64" fmla="*/ 5 w 453"/>
                <a:gd name="T65" fmla="*/ 193 h 580"/>
                <a:gd name="T66" fmla="*/ 21 w 453"/>
                <a:gd name="T67" fmla="*/ 132 h 580"/>
                <a:gd name="T68" fmla="*/ 47 w 453"/>
                <a:gd name="T69" fmla="*/ 86 h 580"/>
                <a:gd name="T70" fmla="*/ 77 w 453"/>
                <a:gd name="T71" fmla="*/ 51 h 580"/>
                <a:gd name="T72" fmla="*/ 111 w 453"/>
                <a:gd name="T73" fmla="*/ 28 h 580"/>
                <a:gd name="T74" fmla="*/ 146 w 453"/>
                <a:gd name="T75" fmla="*/ 13 h 580"/>
                <a:gd name="T76" fmla="*/ 178 w 453"/>
                <a:gd name="T77" fmla="*/ 4 h 580"/>
                <a:gd name="T78" fmla="*/ 204 w 453"/>
                <a:gd name="T79" fmla="*/ 1 h 580"/>
                <a:gd name="T80" fmla="*/ 222 w 453"/>
                <a:gd name="T81" fmla="*/ 0 h 5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53" h="580">
                  <a:moveTo>
                    <a:pt x="222" y="0"/>
                  </a:moveTo>
                  <a:lnTo>
                    <a:pt x="226" y="0"/>
                  </a:lnTo>
                  <a:lnTo>
                    <a:pt x="232" y="0"/>
                  </a:lnTo>
                  <a:lnTo>
                    <a:pt x="239" y="0"/>
                  </a:lnTo>
                  <a:lnTo>
                    <a:pt x="249" y="1"/>
                  </a:lnTo>
                  <a:lnTo>
                    <a:pt x="261" y="2"/>
                  </a:lnTo>
                  <a:lnTo>
                    <a:pt x="275" y="4"/>
                  </a:lnTo>
                  <a:lnTo>
                    <a:pt x="291" y="7"/>
                  </a:lnTo>
                  <a:lnTo>
                    <a:pt x="307" y="13"/>
                  </a:lnTo>
                  <a:lnTo>
                    <a:pt x="325" y="19"/>
                  </a:lnTo>
                  <a:lnTo>
                    <a:pt x="342" y="28"/>
                  </a:lnTo>
                  <a:lnTo>
                    <a:pt x="359" y="38"/>
                  </a:lnTo>
                  <a:lnTo>
                    <a:pt x="376" y="51"/>
                  </a:lnTo>
                  <a:lnTo>
                    <a:pt x="393" y="67"/>
                  </a:lnTo>
                  <a:lnTo>
                    <a:pt x="407" y="86"/>
                  </a:lnTo>
                  <a:lnTo>
                    <a:pt x="420" y="107"/>
                  </a:lnTo>
                  <a:lnTo>
                    <a:pt x="432" y="132"/>
                  </a:lnTo>
                  <a:lnTo>
                    <a:pt x="441" y="161"/>
                  </a:lnTo>
                  <a:lnTo>
                    <a:pt x="448" y="193"/>
                  </a:lnTo>
                  <a:lnTo>
                    <a:pt x="451" y="230"/>
                  </a:lnTo>
                  <a:lnTo>
                    <a:pt x="451" y="232"/>
                  </a:lnTo>
                  <a:lnTo>
                    <a:pt x="452" y="238"/>
                  </a:lnTo>
                  <a:lnTo>
                    <a:pt x="452" y="248"/>
                  </a:lnTo>
                  <a:lnTo>
                    <a:pt x="453" y="260"/>
                  </a:lnTo>
                  <a:lnTo>
                    <a:pt x="453" y="275"/>
                  </a:lnTo>
                  <a:lnTo>
                    <a:pt x="453" y="293"/>
                  </a:lnTo>
                  <a:lnTo>
                    <a:pt x="452" y="313"/>
                  </a:lnTo>
                  <a:lnTo>
                    <a:pt x="450" y="334"/>
                  </a:lnTo>
                  <a:lnTo>
                    <a:pt x="447" y="357"/>
                  </a:lnTo>
                  <a:lnTo>
                    <a:pt x="442" y="380"/>
                  </a:lnTo>
                  <a:lnTo>
                    <a:pt x="437" y="403"/>
                  </a:lnTo>
                  <a:lnTo>
                    <a:pt x="430" y="428"/>
                  </a:lnTo>
                  <a:lnTo>
                    <a:pt x="421" y="451"/>
                  </a:lnTo>
                  <a:lnTo>
                    <a:pt x="411" y="473"/>
                  </a:lnTo>
                  <a:lnTo>
                    <a:pt x="397" y="494"/>
                  </a:lnTo>
                  <a:lnTo>
                    <a:pt x="381" y="514"/>
                  </a:lnTo>
                  <a:lnTo>
                    <a:pt x="363" y="532"/>
                  </a:lnTo>
                  <a:lnTo>
                    <a:pt x="343" y="548"/>
                  </a:lnTo>
                  <a:lnTo>
                    <a:pt x="318" y="561"/>
                  </a:lnTo>
                  <a:lnTo>
                    <a:pt x="292" y="571"/>
                  </a:lnTo>
                  <a:lnTo>
                    <a:pt x="261" y="578"/>
                  </a:lnTo>
                  <a:lnTo>
                    <a:pt x="227" y="580"/>
                  </a:lnTo>
                  <a:lnTo>
                    <a:pt x="225" y="580"/>
                  </a:lnTo>
                  <a:lnTo>
                    <a:pt x="191" y="578"/>
                  </a:lnTo>
                  <a:lnTo>
                    <a:pt x="161" y="571"/>
                  </a:lnTo>
                  <a:lnTo>
                    <a:pt x="134" y="561"/>
                  </a:lnTo>
                  <a:lnTo>
                    <a:pt x="110" y="548"/>
                  </a:lnTo>
                  <a:lnTo>
                    <a:pt x="90" y="532"/>
                  </a:lnTo>
                  <a:lnTo>
                    <a:pt x="72" y="514"/>
                  </a:lnTo>
                  <a:lnTo>
                    <a:pt x="56" y="494"/>
                  </a:lnTo>
                  <a:lnTo>
                    <a:pt x="43" y="473"/>
                  </a:lnTo>
                  <a:lnTo>
                    <a:pt x="32" y="451"/>
                  </a:lnTo>
                  <a:lnTo>
                    <a:pt x="23" y="428"/>
                  </a:lnTo>
                  <a:lnTo>
                    <a:pt x="16" y="403"/>
                  </a:lnTo>
                  <a:lnTo>
                    <a:pt x="11" y="380"/>
                  </a:lnTo>
                  <a:lnTo>
                    <a:pt x="6" y="357"/>
                  </a:lnTo>
                  <a:lnTo>
                    <a:pt x="3" y="334"/>
                  </a:lnTo>
                  <a:lnTo>
                    <a:pt x="2" y="313"/>
                  </a:lnTo>
                  <a:lnTo>
                    <a:pt x="1" y="293"/>
                  </a:lnTo>
                  <a:lnTo>
                    <a:pt x="0" y="275"/>
                  </a:lnTo>
                  <a:lnTo>
                    <a:pt x="1" y="260"/>
                  </a:lnTo>
                  <a:lnTo>
                    <a:pt x="1" y="248"/>
                  </a:lnTo>
                  <a:lnTo>
                    <a:pt x="2" y="238"/>
                  </a:lnTo>
                  <a:lnTo>
                    <a:pt x="2" y="232"/>
                  </a:lnTo>
                  <a:lnTo>
                    <a:pt x="2" y="230"/>
                  </a:lnTo>
                  <a:lnTo>
                    <a:pt x="5" y="193"/>
                  </a:lnTo>
                  <a:lnTo>
                    <a:pt x="13" y="161"/>
                  </a:lnTo>
                  <a:lnTo>
                    <a:pt x="21" y="132"/>
                  </a:lnTo>
                  <a:lnTo>
                    <a:pt x="33" y="107"/>
                  </a:lnTo>
                  <a:lnTo>
                    <a:pt x="47" y="86"/>
                  </a:lnTo>
                  <a:lnTo>
                    <a:pt x="61" y="67"/>
                  </a:lnTo>
                  <a:lnTo>
                    <a:pt x="77" y="51"/>
                  </a:lnTo>
                  <a:lnTo>
                    <a:pt x="94" y="38"/>
                  </a:lnTo>
                  <a:lnTo>
                    <a:pt x="111" y="28"/>
                  </a:lnTo>
                  <a:lnTo>
                    <a:pt x="129" y="19"/>
                  </a:lnTo>
                  <a:lnTo>
                    <a:pt x="146" y="13"/>
                  </a:lnTo>
                  <a:lnTo>
                    <a:pt x="162" y="7"/>
                  </a:lnTo>
                  <a:lnTo>
                    <a:pt x="178" y="4"/>
                  </a:lnTo>
                  <a:lnTo>
                    <a:pt x="191" y="2"/>
                  </a:lnTo>
                  <a:lnTo>
                    <a:pt x="204" y="1"/>
                  </a:lnTo>
                  <a:lnTo>
                    <a:pt x="214" y="0"/>
                  </a:lnTo>
                  <a:lnTo>
                    <a:pt x="22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5" name="Freeform 987">
              <a:extLst>
                <a:ext uri="{FF2B5EF4-FFF2-40B4-BE49-F238E27FC236}">
                  <a16:creationId xmlns:a16="http://schemas.microsoft.com/office/drawing/2014/main" id="{DBE17C19-F44C-5C54-CCD1-5BB8E1A23DEA}"/>
                </a:ext>
              </a:extLst>
            </p:cNvPr>
            <p:cNvSpPr>
              <a:spLocks/>
            </p:cNvSpPr>
            <p:nvPr/>
          </p:nvSpPr>
          <p:spPr bwMode="auto">
            <a:xfrm>
              <a:off x="6369050" y="3984625"/>
              <a:ext cx="85725" cy="38100"/>
            </a:xfrm>
            <a:custGeom>
              <a:avLst/>
              <a:gdLst>
                <a:gd name="T0" fmla="*/ 405 w 963"/>
                <a:gd name="T1" fmla="*/ 287 h 444"/>
                <a:gd name="T2" fmla="*/ 458 w 963"/>
                <a:gd name="T3" fmla="*/ 211 h 444"/>
                <a:gd name="T4" fmla="*/ 430 w 963"/>
                <a:gd name="T5" fmla="*/ 167 h 444"/>
                <a:gd name="T6" fmla="*/ 419 w 963"/>
                <a:gd name="T7" fmla="*/ 134 h 444"/>
                <a:gd name="T8" fmla="*/ 419 w 963"/>
                <a:gd name="T9" fmla="*/ 110 h 444"/>
                <a:gd name="T10" fmla="*/ 428 w 963"/>
                <a:gd name="T11" fmla="*/ 93 h 444"/>
                <a:gd name="T12" fmla="*/ 442 w 963"/>
                <a:gd name="T13" fmla="*/ 83 h 444"/>
                <a:gd name="T14" fmla="*/ 458 w 963"/>
                <a:gd name="T15" fmla="*/ 76 h 444"/>
                <a:gd name="T16" fmla="*/ 471 w 963"/>
                <a:gd name="T17" fmla="*/ 74 h 444"/>
                <a:gd name="T18" fmla="*/ 482 w 963"/>
                <a:gd name="T19" fmla="*/ 74 h 444"/>
                <a:gd name="T20" fmla="*/ 492 w 963"/>
                <a:gd name="T21" fmla="*/ 74 h 444"/>
                <a:gd name="T22" fmla="*/ 507 w 963"/>
                <a:gd name="T23" fmla="*/ 77 h 444"/>
                <a:gd name="T24" fmla="*/ 524 w 963"/>
                <a:gd name="T25" fmla="*/ 85 h 444"/>
                <a:gd name="T26" fmla="*/ 538 w 963"/>
                <a:gd name="T27" fmla="*/ 97 h 444"/>
                <a:gd name="T28" fmla="*/ 544 w 963"/>
                <a:gd name="T29" fmla="*/ 118 h 444"/>
                <a:gd name="T30" fmla="*/ 541 w 963"/>
                <a:gd name="T31" fmla="*/ 146 h 444"/>
                <a:gd name="T32" fmla="*/ 522 w 963"/>
                <a:gd name="T33" fmla="*/ 186 h 444"/>
                <a:gd name="T34" fmla="*/ 546 w 963"/>
                <a:gd name="T35" fmla="*/ 326 h 444"/>
                <a:gd name="T36" fmla="*/ 650 w 963"/>
                <a:gd name="T37" fmla="*/ 0 h 444"/>
                <a:gd name="T38" fmla="*/ 659 w 963"/>
                <a:gd name="T39" fmla="*/ 5 h 444"/>
                <a:gd name="T40" fmla="*/ 682 w 963"/>
                <a:gd name="T41" fmla="*/ 19 h 444"/>
                <a:gd name="T42" fmla="*/ 721 w 963"/>
                <a:gd name="T43" fmla="*/ 39 h 444"/>
                <a:gd name="T44" fmla="*/ 774 w 963"/>
                <a:gd name="T45" fmla="*/ 65 h 444"/>
                <a:gd name="T46" fmla="*/ 838 w 963"/>
                <a:gd name="T47" fmla="*/ 91 h 444"/>
                <a:gd name="T48" fmla="*/ 892 w 963"/>
                <a:gd name="T49" fmla="*/ 120 h 444"/>
                <a:gd name="T50" fmla="*/ 927 w 963"/>
                <a:gd name="T51" fmla="*/ 159 h 444"/>
                <a:gd name="T52" fmla="*/ 949 w 963"/>
                <a:gd name="T53" fmla="*/ 211 h 444"/>
                <a:gd name="T54" fmla="*/ 958 w 963"/>
                <a:gd name="T55" fmla="*/ 275 h 444"/>
                <a:gd name="T56" fmla="*/ 962 w 963"/>
                <a:gd name="T57" fmla="*/ 352 h 444"/>
                <a:gd name="T58" fmla="*/ 963 w 963"/>
                <a:gd name="T59" fmla="*/ 444 h 444"/>
                <a:gd name="T60" fmla="*/ 1 w 963"/>
                <a:gd name="T61" fmla="*/ 397 h 444"/>
                <a:gd name="T62" fmla="*/ 3 w 963"/>
                <a:gd name="T63" fmla="*/ 312 h 444"/>
                <a:gd name="T64" fmla="*/ 9 w 963"/>
                <a:gd name="T65" fmla="*/ 241 h 444"/>
                <a:gd name="T66" fmla="*/ 24 w 963"/>
                <a:gd name="T67" fmla="*/ 183 h 444"/>
                <a:gd name="T68" fmla="*/ 51 w 963"/>
                <a:gd name="T69" fmla="*/ 138 h 444"/>
                <a:gd name="T70" fmla="*/ 96 w 963"/>
                <a:gd name="T71" fmla="*/ 104 h 444"/>
                <a:gd name="T72" fmla="*/ 159 w 963"/>
                <a:gd name="T73" fmla="*/ 77 h 444"/>
                <a:gd name="T74" fmla="*/ 217 w 963"/>
                <a:gd name="T75" fmla="*/ 51 h 444"/>
                <a:gd name="T76" fmla="*/ 263 w 963"/>
                <a:gd name="T77" fmla="*/ 29 h 444"/>
                <a:gd name="T78" fmla="*/ 295 w 963"/>
                <a:gd name="T79" fmla="*/ 11 h 444"/>
                <a:gd name="T80" fmla="*/ 312 w 963"/>
                <a:gd name="T81" fmla="*/ 1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963" h="444">
                  <a:moveTo>
                    <a:pt x="314" y="0"/>
                  </a:moveTo>
                  <a:lnTo>
                    <a:pt x="405" y="287"/>
                  </a:lnTo>
                  <a:lnTo>
                    <a:pt x="416" y="326"/>
                  </a:lnTo>
                  <a:lnTo>
                    <a:pt x="458" y="211"/>
                  </a:lnTo>
                  <a:lnTo>
                    <a:pt x="442" y="187"/>
                  </a:lnTo>
                  <a:lnTo>
                    <a:pt x="430" y="167"/>
                  </a:lnTo>
                  <a:lnTo>
                    <a:pt x="423" y="149"/>
                  </a:lnTo>
                  <a:lnTo>
                    <a:pt x="419" y="134"/>
                  </a:lnTo>
                  <a:lnTo>
                    <a:pt x="417" y="121"/>
                  </a:lnTo>
                  <a:lnTo>
                    <a:pt x="419" y="110"/>
                  </a:lnTo>
                  <a:lnTo>
                    <a:pt x="423" y="101"/>
                  </a:lnTo>
                  <a:lnTo>
                    <a:pt x="428" y="93"/>
                  </a:lnTo>
                  <a:lnTo>
                    <a:pt x="434" y="87"/>
                  </a:lnTo>
                  <a:lnTo>
                    <a:pt x="442" y="83"/>
                  </a:lnTo>
                  <a:lnTo>
                    <a:pt x="449" y="79"/>
                  </a:lnTo>
                  <a:lnTo>
                    <a:pt x="458" y="76"/>
                  </a:lnTo>
                  <a:lnTo>
                    <a:pt x="465" y="75"/>
                  </a:lnTo>
                  <a:lnTo>
                    <a:pt x="471" y="74"/>
                  </a:lnTo>
                  <a:lnTo>
                    <a:pt x="478" y="74"/>
                  </a:lnTo>
                  <a:lnTo>
                    <a:pt x="482" y="74"/>
                  </a:lnTo>
                  <a:lnTo>
                    <a:pt x="486" y="74"/>
                  </a:lnTo>
                  <a:lnTo>
                    <a:pt x="492" y="74"/>
                  </a:lnTo>
                  <a:lnTo>
                    <a:pt x="500" y="75"/>
                  </a:lnTo>
                  <a:lnTo>
                    <a:pt x="507" y="77"/>
                  </a:lnTo>
                  <a:lnTo>
                    <a:pt x="516" y="80"/>
                  </a:lnTo>
                  <a:lnTo>
                    <a:pt x="524" y="85"/>
                  </a:lnTo>
                  <a:lnTo>
                    <a:pt x="532" y="90"/>
                  </a:lnTo>
                  <a:lnTo>
                    <a:pt x="538" y="97"/>
                  </a:lnTo>
                  <a:lnTo>
                    <a:pt x="542" y="106"/>
                  </a:lnTo>
                  <a:lnTo>
                    <a:pt x="544" y="118"/>
                  </a:lnTo>
                  <a:lnTo>
                    <a:pt x="544" y="130"/>
                  </a:lnTo>
                  <a:lnTo>
                    <a:pt x="541" y="146"/>
                  </a:lnTo>
                  <a:lnTo>
                    <a:pt x="534" y="165"/>
                  </a:lnTo>
                  <a:lnTo>
                    <a:pt x="522" y="186"/>
                  </a:lnTo>
                  <a:lnTo>
                    <a:pt x="506" y="211"/>
                  </a:lnTo>
                  <a:lnTo>
                    <a:pt x="546" y="326"/>
                  </a:lnTo>
                  <a:lnTo>
                    <a:pt x="559" y="287"/>
                  </a:lnTo>
                  <a:lnTo>
                    <a:pt x="650" y="0"/>
                  </a:lnTo>
                  <a:lnTo>
                    <a:pt x="652" y="1"/>
                  </a:lnTo>
                  <a:lnTo>
                    <a:pt x="659" y="5"/>
                  </a:lnTo>
                  <a:lnTo>
                    <a:pt x="668" y="11"/>
                  </a:lnTo>
                  <a:lnTo>
                    <a:pt x="682" y="19"/>
                  </a:lnTo>
                  <a:lnTo>
                    <a:pt x="700" y="29"/>
                  </a:lnTo>
                  <a:lnTo>
                    <a:pt x="721" y="39"/>
                  </a:lnTo>
                  <a:lnTo>
                    <a:pt x="745" y="51"/>
                  </a:lnTo>
                  <a:lnTo>
                    <a:pt x="774" y="65"/>
                  </a:lnTo>
                  <a:lnTo>
                    <a:pt x="805" y="77"/>
                  </a:lnTo>
                  <a:lnTo>
                    <a:pt x="838" y="91"/>
                  </a:lnTo>
                  <a:lnTo>
                    <a:pt x="868" y="104"/>
                  </a:lnTo>
                  <a:lnTo>
                    <a:pt x="892" y="120"/>
                  </a:lnTo>
                  <a:lnTo>
                    <a:pt x="913" y="138"/>
                  </a:lnTo>
                  <a:lnTo>
                    <a:pt x="927" y="159"/>
                  </a:lnTo>
                  <a:lnTo>
                    <a:pt x="940" y="183"/>
                  </a:lnTo>
                  <a:lnTo>
                    <a:pt x="949" y="211"/>
                  </a:lnTo>
                  <a:lnTo>
                    <a:pt x="955" y="241"/>
                  </a:lnTo>
                  <a:lnTo>
                    <a:pt x="958" y="275"/>
                  </a:lnTo>
                  <a:lnTo>
                    <a:pt x="961" y="312"/>
                  </a:lnTo>
                  <a:lnTo>
                    <a:pt x="962" y="352"/>
                  </a:lnTo>
                  <a:lnTo>
                    <a:pt x="963" y="397"/>
                  </a:lnTo>
                  <a:lnTo>
                    <a:pt x="963" y="444"/>
                  </a:lnTo>
                  <a:lnTo>
                    <a:pt x="0" y="444"/>
                  </a:lnTo>
                  <a:lnTo>
                    <a:pt x="1" y="397"/>
                  </a:lnTo>
                  <a:lnTo>
                    <a:pt x="1" y="352"/>
                  </a:lnTo>
                  <a:lnTo>
                    <a:pt x="3" y="312"/>
                  </a:lnTo>
                  <a:lnTo>
                    <a:pt x="5" y="275"/>
                  </a:lnTo>
                  <a:lnTo>
                    <a:pt x="9" y="241"/>
                  </a:lnTo>
                  <a:lnTo>
                    <a:pt x="15" y="211"/>
                  </a:lnTo>
                  <a:lnTo>
                    <a:pt x="24" y="183"/>
                  </a:lnTo>
                  <a:lnTo>
                    <a:pt x="35" y="159"/>
                  </a:lnTo>
                  <a:lnTo>
                    <a:pt x="51" y="138"/>
                  </a:lnTo>
                  <a:lnTo>
                    <a:pt x="70" y="120"/>
                  </a:lnTo>
                  <a:lnTo>
                    <a:pt x="96" y="104"/>
                  </a:lnTo>
                  <a:lnTo>
                    <a:pt x="125" y="91"/>
                  </a:lnTo>
                  <a:lnTo>
                    <a:pt x="159" y="77"/>
                  </a:lnTo>
                  <a:lnTo>
                    <a:pt x="190" y="65"/>
                  </a:lnTo>
                  <a:lnTo>
                    <a:pt x="217" y="51"/>
                  </a:lnTo>
                  <a:lnTo>
                    <a:pt x="242" y="39"/>
                  </a:lnTo>
                  <a:lnTo>
                    <a:pt x="263" y="29"/>
                  </a:lnTo>
                  <a:lnTo>
                    <a:pt x="281" y="19"/>
                  </a:lnTo>
                  <a:lnTo>
                    <a:pt x="295" y="11"/>
                  </a:lnTo>
                  <a:lnTo>
                    <a:pt x="305" y="5"/>
                  </a:lnTo>
                  <a:lnTo>
                    <a:pt x="312" y="1"/>
                  </a:lnTo>
                  <a:lnTo>
                    <a:pt x="3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6" name="Freeform 988">
              <a:extLst>
                <a:ext uri="{FF2B5EF4-FFF2-40B4-BE49-F238E27FC236}">
                  <a16:creationId xmlns:a16="http://schemas.microsoft.com/office/drawing/2014/main" id="{54F4CA1F-A036-3C6B-A51F-ABA6C1D65F15}"/>
                </a:ext>
              </a:extLst>
            </p:cNvPr>
            <p:cNvSpPr>
              <a:spLocks/>
            </p:cNvSpPr>
            <p:nvPr/>
          </p:nvSpPr>
          <p:spPr bwMode="auto">
            <a:xfrm>
              <a:off x="6391275" y="3932238"/>
              <a:ext cx="39688" cy="50800"/>
            </a:xfrm>
            <a:custGeom>
              <a:avLst/>
              <a:gdLst>
                <a:gd name="T0" fmla="*/ 239 w 452"/>
                <a:gd name="T1" fmla="*/ 0 h 580"/>
                <a:gd name="T2" fmla="*/ 262 w 452"/>
                <a:gd name="T3" fmla="*/ 1 h 580"/>
                <a:gd name="T4" fmla="*/ 290 w 452"/>
                <a:gd name="T5" fmla="*/ 8 h 580"/>
                <a:gd name="T6" fmla="*/ 324 w 452"/>
                <a:gd name="T7" fmla="*/ 19 h 580"/>
                <a:gd name="T8" fmla="*/ 359 w 452"/>
                <a:gd name="T9" fmla="*/ 38 h 580"/>
                <a:gd name="T10" fmla="*/ 392 w 452"/>
                <a:gd name="T11" fmla="*/ 67 h 580"/>
                <a:gd name="T12" fmla="*/ 421 w 452"/>
                <a:gd name="T13" fmla="*/ 107 h 580"/>
                <a:gd name="T14" fmla="*/ 441 w 452"/>
                <a:gd name="T15" fmla="*/ 160 h 580"/>
                <a:gd name="T16" fmla="*/ 451 w 452"/>
                <a:gd name="T17" fmla="*/ 230 h 580"/>
                <a:gd name="T18" fmla="*/ 451 w 452"/>
                <a:gd name="T19" fmla="*/ 237 h 580"/>
                <a:gd name="T20" fmla="*/ 452 w 452"/>
                <a:gd name="T21" fmla="*/ 259 h 580"/>
                <a:gd name="T22" fmla="*/ 452 w 452"/>
                <a:gd name="T23" fmla="*/ 293 h 580"/>
                <a:gd name="T24" fmla="*/ 449 w 452"/>
                <a:gd name="T25" fmla="*/ 333 h 580"/>
                <a:gd name="T26" fmla="*/ 443 w 452"/>
                <a:gd name="T27" fmla="*/ 380 h 580"/>
                <a:gd name="T28" fmla="*/ 430 w 452"/>
                <a:gd name="T29" fmla="*/ 427 h 580"/>
                <a:gd name="T30" fmla="*/ 410 w 452"/>
                <a:gd name="T31" fmla="*/ 473 h 580"/>
                <a:gd name="T32" fmla="*/ 381 w 452"/>
                <a:gd name="T33" fmla="*/ 514 h 580"/>
                <a:gd name="T34" fmla="*/ 342 w 452"/>
                <a:gd name="T35" fmla="*/ 548 h 580"/>
                <a:gd name="T36" fmla="*/ 291 w 452"/>
                <a:gd name="T37" fmla="*/ 570 h 580"/>
                <a:gd name="T38" fmla="*/ 228 w 452"/>
                <a:gd name="T39" fmla="*/ 580 h 580"/>
                <a:gd name="T40" fmla="*/ 191 w 452"/>
                <a:gd name="T41" fmla="*/ 577 h 580"/>
                <a:gd name="T42" fmla="*/ 134 w 452"/>
                <a:gd name="T43" fmla="*/ 561 h 580"/>
                <a:gd name="T44" fmla="*/ 89 w 452"/>
                <a:gd name="T45" fmla="*/ 532 h 580"/>
                <a:gd name="T46" fmla="*/ 57 w 452"/>
                <a:gd name="T47" fmla="*/ 494 h 580"/>
                <a:gd name="T48" fmla="*/ 32 w 452"/>
                <a:gd name="T49" fmla="*/ 451 h 580"/>
                <a:gd name="T50" fmla="*/ 16 w 452"/>
                <a:gd name="T51" fmla="*/ 403 h 580"/>
                <a:gd name="T52" fmla="*/ 7 w 452"/>
                <a:gd name="T53" fmla="*/ 357 h 580"/>
                <a:gd name="T54" fmla="*/ 1 w 452"/>
                <a:gd name="T55" fmla="*/ 312 h 580"/>
                <a:gd name="T56" fmla="*/ 0 w 452"/>
                <a:gd name="T57" fmla="*/ 275 h 580"/>
                <a:gd name="T58" fmla="*/ 1 w 452"/>
                <a:gd name="T59" fmla="*/ 247 h 580"/>
                <a:gd name="T60" fmla="*/ 3 w 452"/>
                <a:gd name="T61" fmla="*/ 232 h 580"/>
                <a:gd name="T62" fmla="*/ 6 w 452"/>
                <a:gd name="T63" fmla="*/ 193 h 580"/>
                <a:gd name="T64" fmla="*/ 22 w 452"/>
                <a:gd name="T65" fmla="*/ 131 h 580"/>
                <a:gd name="T66" fmla="*/ 46 w 452"/>
                <a:gd name="T67" fmla="*/ 85 h 580"/>
                <a:gd name="T68" fmla="*/ 77 w 452"/>
                <a:gd name="T69" fmla="*/ 51 h 580"/>
                <a:gd name="T70" fmla="*/ 112 w 452"/>
                <a:gd name="T71" fmla="*/ 28 h 580"/>
                <a:gd name="T72" fmla="*/ 145 w 452"/>
                <a:gd name="T73" fmla="*/ 13 h 580"/>
                <a:gd name="T74" fmla="*/ 177 w 452"/>
                <a:gd name="T75" fmla="*/ 4 h 580"/>
                <a:gd name="T76" fmla="*/ 204 w 452"/>
                <a:gd name="T77" fmla="*/ 1 h 580"/>
                <a:gd name="T78" fmla="*/ 222 w 452"/>
                <a:gd name="T79" fmla="*/ 0 h 580"/>
                <a:gd name="T80" fmla="*/ 231 w 452"/>
                <a:gd name="T81" fmla="*/ 0 h 5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52" h="580">
                  <a:moveTo>
                    <a:pt x="231" y="0"/>
                  </a:moveTo>
                  <a:lnTo>
                    <a:pt x="239" y="0"/>
                  </a:lnTo>
                  <a:lnTo>
                    <a:pt x="249" y="0"/>
                  </a:lnTo>
                  <a:lnTo>
                    <a:pt x="262" y="1"/>
                  </a:lnTo>
                  <a:lnTo>
                    <a:pt x="276" y="4"/>
                  </a:lnTo>
                  <a:lnTo>
                    <a:pt x="290" y="8"/>
                  </a:lnTo>
                  <a:lnTo>
                    <a:pt x="307" y="12"/>
                  </a:lnTo>
                  <a:lnTo>
                    <a:pt x="324" y="19"/>
                  </a:lnTo>
                  <a:lnTo>
                    <a:pt x="342" y="27"/>
                  </a:lnTo>
                  <a:lnTo>
                    <a:pt x="359" y="38"/>
                  </a:lnTo>
                  <a:lnTo>
                    <a:pt x="376" y="51"/>
                  </a:lnTo>
                  <a:lnTo>
                    <a:pt x="392" y="67"/>
                  </a:lnTo>
                  <a:lnTo>
                    <a:pt x="407" y="85"/>
                  </a:lnTo>
                  <a:lnTo>
                    <a:pt x="421" y="107"/>
                  </a:lnTo>
                  <a:lnTo>
                    <a:pt x="432" y="131"/>
                  </a:lnTo>
                  <a:lnTo>
                    <a:pt x="441" y="160"/>
                  </a:lnTo>
                  <a:lnTo>
                    <a:pt x="447" y="193"/>
                  </a:lnTo>
                  <a:lnTo>
                    <a:pt x="451" y="230"/>
                  </a:lnTo>
                  <a:lnTo>
                    <a:pt x="451" y="232"/>
                  </a:lnTo>
                  <a:lnTo>
                    <a:pt x="451" y="237"/>
                  </a:lnTo>
                  <a:lnTo>
                    <a:pt x="452" y="247"/>
                  </a:lnTo>
                  <a:lnTo>
                    <a:pt x="452" y="259"/>
                  </a:lnTo>
                  <a:lnTo>
                    <a:pt x="452" y="275"/>
                  </a:lnTo>
                  <a:lnTo>
                    <a:pt x="452" y="293"/>
                  </a:lnTo>
                  <a:lnTo>
                    <a:pt x="451" y="312"/>
                  </a:lnTo>
                  <a:lnTo>
                    <a:pt x="449" y="333"/>
                  </a:lnTo>
                  <a:lnTo>
                    <a:pt x="447" y="357"/>
                  </a:lnTo>
                  <a:lnTo>
                    <a:pt x="443" y="380"/>
                  </a:lnTo>
                  <a:lnTo>
                    <a:pt x="437" y="403"/>
                  </a:lnTo>
                  <a:lnTo>
                    <a:pt x="430" y="427"/>
                  </a:lnTo>
                  <a:lnTo>
                    <a:pt x="421" y="451"/>
                  </a:lnTo>
                  <a:lnTo>
                    <a:pt x="410" y="473"/>
                  </a:lnTo>
                  <a:lnTo>
                    <a:pt x="397" y="494"/>
                  </a:lnTo>
                  <a:lnTo>
                    <a:pt x="381" y="514"/>
                  </a:lnTo>
                  <a:lnTo>
                    <a:pt x="363" y="532"/>
                  </a:lnTo>
                  <a:lnTo>
                    <a:pt x="342" y="548"/>
                  </a:lnTo>
                  <a:lnTo>
                    <a:pt x="319" y="561"/>
                  </a:lnTo>
                  <a:lnTo>
                    <a:pt x="291" y="570"/>
                  </a:lnTo>
                  <a:lnTo>
                    <a:pt x="262" y="577"/>
                  </a:lnTo>
                  <a:lnTo>
                    <a:pt x="228" y="580"/>
                  </a:lnTo>
                  <a:lnTo>
                    <a:pt x="225" y="580"/>
                  </a:lnTo>
                  <a:lnTo>
                    <a:pt x="191" y="577"/>
                  </a:lnTo>
                  <a:lnTo>
                    <a:pt x="161" y="570"/>
                  </a:lnTo>
                  <a:lnTo>
                    <a:pt x="134" y="561"/>
                  </a:lnTo>
                  <a:lnTo>
                    <a:pt x="110" y="548"/>
                  </a:lnTo>
                  <a:lnTo>
                    <a:pt x="89" y="532"/>
                  </a:lnTo>
                  <a:lnTo>
                    <a:pt x="71" y="514"/>
                  </a:lnTo>
                  <a:lnTo>
                    <a:pt x="57" y="494"/>
                  </a:lnTo>
                  <a:lnTo>
                    <a:pt x="43" y="473"/>
                  </a:lnTo>
                  <a:lnTo>
                    <a:pt x="32" y="451"/>
                  </a:lnTo>
                  <a:lnTo>
                    <a:pt x="23" y="427"/>
                  </a:lnTo>
                  <a:lnTo>
                    <a:pt x="16" y="403"/>
                  </a:lnTo>
                  <a:lnTo>
                    <a:pt x="10" y="380"/>
                  </a:lnTo>
                  <a:lnTo>
                    <a:pt x="7" y="357"/>
                  </a:lnTo>
                  <a:lnTo>
                    <a:pt x="4" y="333"/>
                  </a:lnTo>
                  <a:lnTo>
                    <a:pt x="1" y="312"/>
                  </a:lnTo>
                  <a:lnTo>
                    <a:pt x="0" y="293"/>
                  </a:lnTo>
                  <a:lnTo>
                    <a:pt x="0" y="275"/>
                  </a:lnTo>
                  <a:lnTo>
                    <a:pt x="0" y="259"/>
                  </a:lnTo>
                  <a:lnTo>
                    <a:pt x="1" y="247"/>
                  </a:lnTo>
                  <a:lnTo>
                    <a:pt x="1" y="237"/>
                  </a:lnTo>
                  <a:lnTo>
                    <a:pt x="3" y="232"/>
                  </a:lnTo>
                  <a:lnTo>
                    <a:pt x="3" y="230"/>
                  </a:lnTo>
                  <a:lnTo>
                    <a:pt x="6" y="193"/>
                  </a:lnTo>
                  <a:lnTo>
                    <a:pt x="12" y="160"/>
                  </a:lnTo>
                  <a:lnTo>
                    <a:pt x="22" y="131"/>
                  </a:lnTo>
                  <a:lnTo>
                    <a:pt x="32" y="107"/>
                  </a:lnTo>
                  <a:lnTo>
                    <a:pt x="46" y="85"/>
                  </a:lnTo>
                  <a:lnTo>
                    <a:pt x="61" y="67"/>
                  </a:lnTo>
                  <a:lnTo>
                    <a:pt x="77" y="51"/>
                  </a:lnTo>
                  <a:lnTo>
                    <a:pt x="94" y="38"/>
                  </a:lnTo>
                  <a:lnTo>
                    <a:pt x="112" y="28"/>
                  </a:lnTo>
                  <a:lnTo>
                    <a:pt x="128" y="19"/>
                  </a:lnTo>
                  <a:lnTo>
                    <a:pt x="145" y="13"/>
                  </a:lnTo>
                  <a:lnTo>
                    <a:pt x="162" y="8"/>
                  </a:lnTo>
                  <a:lnTo>
                    <a:pt x="177" y="4"/>
                  </a:lnTo>
                  <a:lnTo>
                    <a:pt x="192" y="2"/>
                  </a:lnTo>
                  <a:lnTo>
                    <a:pt x="204" y="1"/>
                  </a:lnTo>
                  <a:lnTo>
                    <a:pt x="214" y="0"/>
                  </a:lnTo>
                  <a:lnTo>
                    <a:pt x="222" y="0"/>
                  </a:lnTo>
                  <a:lnTo>
                    <a:pt x="227" y="0"/>
                  </a:lnTo>
                  <a:lnTo>
                    <a:pt x="2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7" name="Freeform 989">
              <a:extLst>
                <a:ext uri="{FF2B5EF4-FFF2-40B4-BE49-F238E27FC236}">
                  <a16:creationId xmlns:a16="http://schemas.microsoft.com/office/drawing/2014/main" id="{10A5DF45-3932-3B5A-DE80-805ABFB7E97D}"/>
                </a:ext>
              </a:extLst>
            </p:cNvPr>
            <p:cNvSpPr>
              <a:spLocks/>
            </p:cNvSpPr>
            <p:nvPr/>
          </p:nvSpPr>
          <p:spPr bwMode="auto">
            <a:xfrm>
              <a:off x="6257925" y="3984625"/>
              <a:ext cx="84138" cy="38100"/>
            </a:xfrm>
            <a:custGeom>
              <a:avLst/>
              <a:gdLst>
                <a:gd name="T0" fmla="*/ 403 w 963"/>
                <a:gd name="T1" fmla="*/ 287 h 444"/>
                <a:gd name="T2" fmla="*/ 456 w 963"/>
                <a:gd name="T3" fmla="*/ 211 h 444"/>
                <a:gd name="T4" fmla="*/ 430 w 963"/>
                <a:gd name="T5" fmla="*/ 167 h 444"/>
                <a:gd name="T6" fmla="*/ 418 w 963"/>
                <a:gd name="T7" fmla="*/ 134 h 444"/>
                <a:gd name="T8" fmla="*/ 418 w 963"/>
                <a:gd name="T9" fmla="*/ 110 h 444"/>
                <a:gd name="T10" fmla="*/ 426 w 963"/>
                <a:gd name="T11" fmla="*/ 93 h 444"/>
                <a:gd name="T12" fmla="*/ 440 w 963"/>
                <a:gd name="T13" fmla="*/ 83 h 444"/>
                <a:gd name="T14" fmla="*/ 456 w 963"/>
                <a:gd name="T15" fmla="*/ 76 h 444"/>
                <a:gd name="T16" fmla="*/ 471 w 963"/>
                <a:gd name="T17" fmla="*/ 74 h 444"/>
                <a:gd name="T18" fmla="*/ 480 w 963"/>
                <a:gd name="T19" fmla="*/ 74 h 444"/>
                <a:gd name="T20" fmla="*/ 491 w 963"/>
                <a:gd name="T21" fmla="*/ 74 h 444"/>
                <a:gd name="T22" fmla="*/ 507 w 963"/>
                <a:gd name="T23" fmla="*/ 77 h 444"/>
                <a:gd name="T24" fmla="*/ 524 w 963"/>
                <a:gd name="T25" fmla="*/ 85 h 444"/>
                <a:gd name="T26" fmla="*/ 538 w 963"/>
                <a:gd name="T27" fmla="*/ 97 h 444"/>
                <a:gd name="T28" fmla="*/ 544 w 963"/>
                <a:gd name="T29" fmla="*/ 118 h 444"/>
                <a:gd name="T30" fmla="*/ 540 w 963"/>
                <a:gd name="T31" fmla="*/ 146 h 444"/>
                <a:gd name="T32" fmla="*/ 521 w 963"/>
                <a:gd name="T33" fmla="*/ 186 h 444"/>
                <a:gd name="T34" fmla="*/ 545 w 963"/>
                <a:gd name="T35" fmla="*/ 326 h 444"/>
                <a:gd name="T36" fmla="*/ 649 w 963"/>
                <a:gd name="T37" fmla="*/ 0 h 444"/>
                <a:gd name="T38" fmla="*/ 656 w 963"/>
                <a:gd name="T39" fmla="*/ 5 h 444"/>
                <a:gd name="T40" fmla="*/ 680 w 963"/>
                <a:gd name="T41" fmla="*/ 19 h 444"/>
                <a:gd name="T42" fmla="*/ 720 w 963"/>
                <a:gd name="T43" fmla="*/ 39 h 444"/>
                <a:gd name="T44" fmla="*/ 772 w 963"/>
                <a:gd name="T45" fmla="*/ 65 h 444"/>
                <a:gd name="T46" fmla="*/ 837 w 963"/>
                <a:gd name="T47" fmla="*/ 91 h 444"/>
                <a:gd name="T48" fmla="*/ 891 w 963"/>
                <a:gd name="T49" fmla="*/ 120 h 444"/>
                <a:gd name="T50" fmla="*/ 926 w 963"/>
                <a:gd name="T51" fmla="*/ 159 h 444"/>
                <a:gd name="T52" fmla="*/ 947 w 963"/>
                <a:gd name="T53" fmla="*/ 211 h 444"/>
                <a:gd name="T54" fmla="*/ 957 w 963"/>
                <a:gd name="T55" fmla="*/ 275 h 444"/>
                <a:gd name="T56" fmla="*/ 961 w 963"/>
                <a:gd name="T57" fmla="*/ 352 h 444"/>
                <a:gd name="T58" fmla="*/ 963 w 963"/>
                <a:gd name="T59" fmla="*/ 444 h 444"/>
                <a:gd name="T60" fmla="*/ 0 w 963"/>
                <a:gd name="T61" fmla="*/ 397 h 444"/>
                <a:gd name="T62" fmla="*/ 2 w 963"/>
                <a:gd name="T63" fmla="*/ 312 h 444"/>
                <a:gd name="T64" fmla="*/ 8 w 963"/>
                <a:gd name="T65" fmla="*/ 241 h 444"/>
                <a:gd name="T66" fmla="*/ 23 w 963"/>
                <a:gd name="T67" fmla="*/ 183 h 444"/>
                <a:gd name="T68" fmla="*/ 50 w 963"/>
                <a:gd name="T69" fmla="*/ 138 h 444"/>
                <a:gd name="T70" fmla="*/ 94 w 963"/>
                <a:gd name="T71" fmla="*/ 104 h 444"/>
                <a:gd name="T72" fmla="*/ 158 w 963"/>
                <a:gd name="T73" fmla="*/ 77 h 444"/>
                <a:gd name="T74" fmla="*/ 217 w 963"/>
                <a:gd name="T75" fmla="*/ 51 h 444"/>
                <a:gd name="T76" fmla="*/ 262 w 963"/>
                <a:gd name="T77" fmla="*/ 29 h 444"/>
                <a:gd name="T78" fmla="*/ 294 w 963"/>
                <a:gd name="T79" fmla="*/ 11 h 444"/>
                <a:gd name="T80" fmla="*/ 310 w 963"/>
                <a:gd name="T81" fmla="*/ 1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963" h="444">
                  <a:moveTo>
                    <a:pt x="312" y="0"/>
                  </a:moveTo>
                  <a:lnTo>
                    <a:pt x="403" y="287"/>
                  </a:lnTo>
                  <a:lnTo>
                    <a:pt x="416" y="326"/>
                  </a:lnTo>
                  <a:lnTo>
                    <a:pt x="456" y="211"/>
                  </a:lnTo>
                  <a:lnTo>
                    <a:pt x="441" y="187"/>
                  </a:lnTo>
                  <a:lnTo>
                    <a:pt x="430" y="167"/>
                  </a:lnTo>
                  <a:lnTo>
                    <a:pt x="422" y="149"/>
                  </a:lnTo>
                  <a:lnTo>
                    <a:pt x="418" y="134"/>
                  </a:lnTo>
                  <a:lnTo>
                    <a:pt x="417" y="121"/>
                  </a:lnTo>
                  <a:lnTo>
                    <a:pt x="418" y="110"/>
                  </a:lnTo>
                  <a:lnTo>
                    <a:pt x="421" y="101"/>
                  </a:lnTo>
                  <a:lnTo>
                    <a:pt x="426" y="93"/>
                  </a:lnTo>
                  <a:lnTo>
                    <a:pt x="433" y="87"/>
                  </a:lnTo>
                  <a:lnTo>
                    <a:pt x="440" y="83"/>
                  </a:lnTo>
                  <a:lnTo>
                    <a:pt x="449" y="79"/>
                  </a:lnTo>
                  <a:lnTo>
                    <a:pt x="456" y="76"/>
                  </a:lnTo>
                  <a:lnTo>
                    <a:pt x="463" y="75"/>
                  </a:lnTo>
                  <a:lnTo>
                    <a:pt x="471" y="74"/>
                  </a:lnTo>
                  <a:lnTo>
                    <a:pt x="476" y="74"/>
                  </a:lnTo>
                  <a:lnTo>
                    <a:pt x="480" y="74"/>
                  </a:lnTo>
                  <a:lnTo>
                    <a:pt x="485" y="74"/>
                  </a:lnTo>
                  <a:lnTo>
                    <a:pt x="491" y="74"/>
                  </a:lnTo>
                  <a:lnTo>
                    <a:pt x="498" y="75"/>
                  </a:lnTo>
                  <a:lnTo>
                    <a:pt x="507" y="77"/>
                  </a:lnTo>
                  <a:lnTo>
                    <a:pt x="515" y="80"/>
                  </a:lnTo>
                  <a:lnTo>
                    <a:pt x="524" y="85"/>
                  </a:lnTo>
                  <a:lnTo>
                    <a:pt x="531" y="90"/>
                  </a:lnTo>
                  <a:lnTo>
                    <a:pt x="538" y="97"/>
                  </a:lnTo>
                  <a:lnTo>
                    <a:pt x="542" y="106"/>
                  </a:lnTo>
                  <a:lnTo>
                    <a:pt x="544" y="118"/>
                  </a:lnTo>
                  <a:lnTo>
                    <a:pt x="544" y="130"/>
                  </a:lnTo>
                  <a:lnTo>
                    <a:pt x="540" y="146"/>
                  </a:lnTo>
                  <a:lnTo>
                    <a:pt x="532" y="165"/>
                  </a:lnTo>
                  <a:lnTo>
                    <a:pt x="521" y="186"/>
                  </a:lnTo>
                  <a:lnTo>
                    <a:pt x="505" y="211"/>
                  </a:lnTo>
                  <a:lnTo>
                    <a:pt x="545" y="326"/>
                  </a:lnTo>
                  <a:lnTo>
                    <a:pt x="558" y="287"/>
                  </a:lnTo>
                  <a:lnTo>
                    <a:pt x="649" y="0"/>
                  </a:lnTo>
                  <a:lnTo>
                    <a:pt x="651" y="1"/>
                  </a:lnTo>
                  <a:lnTo>
                    <a:pt x="656" y="5"/>
                  </a:lnTo>
                  <a:lnTo>
                    <a:pt x="667" y="11"/>
                  </a:lnTo>
                  <a:lnTo>
                    <a:pt x="680" y="19"/>
                  </a:lnTo>
                  <a:lnTo>
                    <a:pt x="698" y="29"/>
                  </a:lnTo>
                  <a:lnTo>
                    <a:pt x="720" y="39"/>
                  </a:lnTo>
                  <a:lnTo>
                    <a:pt x="744" y="51"/>
                  </a:lnTo>
                  <a:lnTo>
                    <a:pt x="772" y="65"/>
                  </a:lnTo>
                  <a:lnTo>
                    <a:pt x="803" y="77"/>
                  </a:lnTo>
                  <a:lnTo>
                    <a:pt x="837" y="91"/>
                  </a:lnTo>
                  <a:lnTo>
                    <a:pt x="867" y="104"/>
                  </a:lnTo>
                  <a:lnTo>
                    <a:pt x="891" y="120"/>
                  </a:lnTo>
                  <a:lnTo>
                    <a:pt x="910" y="138"/>
                  </a:lnTo>
                  <a:lnTo>
                    <a:pt x="926" y="159"/>
                  </a:lnTo>
                  <a:lnTo>
                    <a:pt x="938" y="183"/>
                  </a:lnTo>
                  <a:lnTo>
                    <a:pt x="947" y="211"/>
                  </a:lnTo>
                  <a:lnTo>
                    <a:pt x="952" y="241"/>
                  </a:lnTo>
                  <a:lnTo>
                    <a:pt x="957" y="275"/>
                  </a:lnTo>
                  <a:lnTo>
                    <a:pt x="960" y="312"/>
                  </a:lnTo>
                  <a:lnTo>
                    <a:pt x="961" y="352"/>
                  </a:lnTo>
                  <a:lnTo>
                    <a:pt x="962" y="397"/>
                  </a:lnTo>
                  <a:lnTo>
                    <a:pt x="963" y="444"/>
                  </a:lnTo>
                  <a:lnTo>
                    <a:pt x="0" y="444"/>
                  </a:lnTo>
                  <a:lnTo>
                    <a:pt x="0" y="397"/>
                  </a:lnTo>
                  <a:lnTo>
                    <a:pt x="1" y="352"/>
                  </a:lnTo>
                  <a:lnTo>
                    <a:pt x="2" y="312"/>
                  </a:lnTo>
                  <a:lnTo>
                    <a:pt x="4" y="275"/>
                  </a:lnTo>
                  <a:lnTo>
                    <a:pt x="8" y="241"/>
                  </a:lnTo>
                  <a:lnTo>
                    <a:pt x="14" y="211"/>
                  </a:lnTo>
                  <a:lnTo>
                    <a:pt x="23" y="183"/>
                  </a:lnTo>
                  <a:lnTo>
                    <a:pt x="35" y="159"/>
                  </a:lnTo>
                  <a:lnTo>
                    <a:pt x="50" y="138"/>
                  </a:lnTo>
                  <a:lnTo>
                    <a:pt x="70" y="120"/>
                  </a:lnTo>
                  <a:lnTo>
                    <a:pt x="94" y="104"/>
                  </a:lnTo>
                  <a:lnTo>
                    <a:pt x="124" y="91"/>
                  </a:lnTo>
                  <a:lnTo>
                    <a:pt x="158" y="77"/>
                  </a:lnTo>
                  <a:lnTo>
                    <a:pt x="189" y="65"/>
                  </a:lnTo>
                  <a:lnTo>
                    <a:pt x="217" y="51"/>
                  </a:lnTo>
                  <a:lnTo>
                    <a:pt x="241" y="39"/>
                  </a:lnTo>
                  <a:lnTo>
                    <a:pt x="262" y="29"/>
                  </a:lnTo>
                  <a:lnTo>
                    <a:pt x="280" y="19"/>
                  </a:lnTo>
                  <a:lnTo>
                    <a:pt x="294" y="11"/>
                  </a:lnTo>
                  <a:lnTo>
                    <a:pt x="304" y="5"/>
                  </a:lnTo>
                  <a:lnTo>
                    <a:pt x="310" y="1"/>
                  </a:lnTo>
                  <a:lnTo>
                    <a:pt x="3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58" name="Freeform 990">
              <a:extLst>
                <a:ext uri="{FF2B5EF4-FFF2-40B4-BE49-F238E27FC236}">
                  <a16:creationId xmlns:a16="http://schemas.microsoft.com/office/drawing/2014/main" id="{279E80D2-E0FF-8B18-8455-B9E6144CDEF1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0150" y="3932238"/>
              <a:ext cx="39688" cy="50800"/>
            </a:xfrm>
            <a:custGeom>
              <a:avLst/>
              <a:gdLst>
                <a:gd name="T0" fmla="*/ 238 w 452"/>
                <a:gd name="T1" fmla="*/ 0 h 580"/>
                <a:gd name="T2" fmla="*/ 260 w 452"/>
                <a:gd name="T3" fmla="*/ 1 h 580"/>
                <a:gd name="T4" fmla="*/ 290 w 452"/>
                <a:gd name="T5" fmla="*/ 8 h 580"/>
                <a:gd name="T6" fmla="*/ 324 w 452"/>
                <a:gd name="T7" fmla="*/ 19 h 580"/>
                <a:gd name="T8" fmla="*/ 359 w 452"/>
                <a:gd name="T9" fmla="*/ 38 h 580"/>
                <a:gd name="T10" fmla="*/ 391 w 452"/>
                <a:gd name="T11" fmla="*/ 67 h 580"/>
                <a:gd name="T12" fmla="*/ 420 w 452"/>
                <a:gd name="T13" fmla="*/ 107 h 580"/>
                <a:gd name="T14" fmla="*/ 440 w 452"/>
                <a:gd name="T15" fmla="*/ 160 h 580"/>
                <a:gd name="T16" fmla="*/ 450 w 452"/>
                <a:gd name="T17" fmla="*/ 230 h 580"/>
                <a:gd name="T18" fmla="*/ 451 w 452"/>
                <a:gd name="T19" fmla="*/ 237 h 580"/>
                <a:gd name="T20" fmla="*/ 452 w 452"/>
                <a:gd name="T21" fmla="*/ 259 h 580"/>
                <a:gd name="T22" fmla="*/ 452 w 452"/>
                <a:gd name="T23" fmla="*/ 293 h 580"/>
                <a:gd name="T24" fmla="*/ 449 w 452"/>
                <a:gd name="T25" fmla="*/ 333 h 580"/>
                <a:gd name="T26" fmla="*/ 442 w 452"/>
                <a:gd name="T27" fmla="*/ 380 h 580"/>
                <a:gd name="T28" fmla="*/ 430 w 452"/>
                <a:gd name="T29" fmla="*/ 427 h 580"/>
                <a:gd name="T30" fmla="*/ 409 w 452"/>
                <a:gd name="T31" fmla="*/ 473 h 580"/>
                <a:gd name="T32" fmla="*/ 381 w 452"/>
                <a:gd name="T33" fmla="*/ 514 h 580"/>
                <a:gd name="T34" fmla="*/ 342 w 452"/>
                <a:gd name="T35" fmla="*/ 548 h 580"/>
                <a:gd name="T36" fmla="*/ 291 w 452"/>
                <a:gd name="T37" fmla="*/ 570 h 580"/>
                <a:gd name="T38" fmla="*/ 227 w 452"/>
                <a:gd name="T39" fmla="*/ 580 h 580"/>
                <a:gd name="T40" fmla="*/ 190 w 452"/>
                <a:gd name="T41" fmla="*/ 577 h 580"/>
                <a:gd name="T42" fmla="*/ 133 w 452"/>
                <a:gd name="T43" fmla="*/ 561 h 580"/>
                <a:gd name="T44" fmla="*/ 89 w 452"/>
                <a:gd name="T45" fmla="*/ 532 h 580"/>
                <a:gd name="T46" fmla="*/ 55 w 452"/>
                <a:gd name="T47" fmla="*/ 494 h 580"/>
                <a:gd name="T48" fmla="*/ 32 w 452"/>
                <a:gd name="T49" fmla="*/ 451 h 580"/>
                <a:gd name="T50" fmla="*/ 16 w 452"/>
                <a:gd name="T51" fmla="*/ 403 h 580"/>
                <a:gd name="T52" fmla="*/ 5 w 452"/>
                <a:gd name="T53" fmla="*/ 357 h 580"/>
                <a:gd name="T54" fmla="*/ 1 w 452"/>
                <a:gd name="T55" fmla="*/ 312 h 580"/>
                <a:gd name="T56" fmla="*/ 0 w 452"/>
                <a:gd name="T57" fmla="*/ 275 h 580"/>
                <a:gd name="T58" fmla="*/ 0 w 452"/>
                <a:gd name="T59" fmla="*/ 247 h 580"/>
                <a:gd name="T60" fmla="*/ 1 w 452"/>
                <a:gd name="T61" fmla="*/ 232 h 580"/>
                <a:gd name="T62" fmla="*/ 5 w 452"/>
                <a:gd name="T63" fmla="*/ 193 h 580"/>
                <a:gd name="T64" fmla="*/ 21 w 452"/>
                <a:gd name="T65" fmla="*/ 131 h 580"/>
                <a:gd name="T66" fmla="*/ 45 w 452"/>
                <a:gd name="T67" fmla="*/ 85 h 580"/>
                <a:gd name="T68" fmla="*/ 76 w 452"/>
                <a:gd name="T69" fmla="*/ 51 h 580"/>
                <a:gd name="T70" fmla="*/ 111 w 452"/>
                <a:gd name="T71" fmla="*/ 28 h 580"/>
                <a:gd name="T72" fmla="*/ 145 w 452"/>
                <a:gd name="T73" fmla="*/ 13 h 580"/>
                <a:gd name="T74" fmla="*/ 177 w 452"/>
                <a:gd name="T75" fmla="*/ 4 h 580"/>
                <a:gd name="T76" fmla="*/ 203 w 452"/>
                <a:gd name="T77" fmla="*/ 1 h 580"/>
                <a:gd name="T78" fmla="*/ 221 w 452"/>
                <a:gd name="T79" fmla="*/ 0 h 580"/>
                <a:gd name="T80" fmla="*/ 231 w 452"/>
                <a:gd name="T81" fmla="*/ 0 h 5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52" h="580">
                  <a:moveTo>
                    <a:pt x="231" y="0"/>
                  </a:moveTo>
                  <a:lnTo>
                    <a:pt x="238" y="0"/>
                  </a:lnTo>
                  <a:lnTo>
                    <a:pt x="249" y="0"/>
                  </a:lnTo>
                  <a:lnTo>
                    <a:pt x="260" y="1"/>
                  </a:lnTo>
                  <a:lnTo>
                    <a:pt x="275" y="4"/>
                  </a:lnTo>
                  <a:lnTo>
                    <a:pt x="290" y="8"/>
                  </a:lnTo>
                  <a:lnTo>
                    <a:pt x="307" y="12"/>
                  </a:lnTo>
                  <a:lnTo>
                    <a:pt x="324" y="19"/>
                  </a:lnTo>
                  <a:lnTo>
                    <a:pt x="342" y="27"/>
                  </a:lnTo>
                  <a:lnTo>
                    <a:pt x="359" y="38"/>
                  </a:lnTo>
                  <a:lnTo>
                    <a:pt x="376" y="51"/>
                  </a:lnTo>
                  <a:lnTo>
                    <a:pt x="391" y="67"/>
                  </a:lnTo>
                  <a:lnTo>
                    <a:pt x="406" y="85"/>
                  </a:lnTo>
                  <a:lnTo>
                    <a:pt x="420" y="107"/>
                  </a:lnTo>
                  <a:lnTo>
                    <a:pt x="431" y="131"/>
                  </a:lnTo>
                  <a:lnTo>
                    <a:pt x="440" y="160"/>
                  </a:lnTo>
                  <a:lnTo>
                    <a:pt x="447" y="193"/>
                  </a:lnTo>
                  <a:lnTo>
                    <a:pt x="450" y="230"/>
                  </a:lnTo>
                  <a:lnTo>
                    <a:pt x="451" y="232"/>
                  </a:lnTo>
                  <a:lnTo>
                    <a:pt x="451" y="237"/>
                  </a:lnTo>
                  <a:lnTo>
                    <a:pt x="452" y="247"/>
                  </a:lnTo>
                  <a:lnTo>
                    <a:pt x="452" y="259"/>
                  </a:lnTo>
                  <a:lnTo>
                    <a:pt x="452" y="275"/>
                  </a:lnTo>
                  <a:lnTo>
                    <a:pt x="452" y="293"/>
                  </a:lnTo>
                  <a:lnTo>
                    <a:pt x="451" y="312"/>
                  </a:lnTo>
                  <a:lnTo>
                    <a:pt x="449" y="333"/>
                  </a:lnTo>
                  <a:lnTo>
                    <a:pt x="447" y="357"/>
                  </a:lnTo>
                  <a:lnTo>
                    <a:pt x="442" y="380"/>
                  </a:lnTo>
                  <a:lnTo>
                    <a:pt x="437" y="403"/>
                  </a:lnTo>
                  <a:lnTo>
                    <a:pt x="430" y="427"/>
                  </a:lnTo>
                  <a:lnTo>
                    <a:pt x="420" y="451"/>
                  </a:lnTo>
                  <a:lnTo>
                    <a:pt x="409" y="473"/>
                  </a:lnTo>
                  <a:lnTo>
                    <a:pt x="397" y="494"/>
                  </a:lnTo>
                  <a:lnTo>
                    <a:pt x="381" y="514"/>
                  </a:lnTo>
                  <a:lnTo>
                    <a:pt x="363" y="532"/>
                  </a:lnTo>
                  <a:lnTo>
                    <a:pt x="342" y="548"/>
                  </a:lnTo>
                  <a:lnTo>
                    <a:pt x="318" y="561"/>
                  </a:lnTo>
                  <a:lnTo>
                    <a:pt x="291" y="570"/>
                  </a:lnTo>
                  <a:lnTo>
                    <a:pt x="261" y="577"/>
                  </a:lnTo>
                  <a:lnTo>
                    <a:pt x="227" y="580"/>
                  </a:lnTo>
                  <a:lnTo>
                    <a:pt x="224" y="580"/>
                  </a:lnTo>
                  <a:lnTo>
                    <a:pt x="190" y="577"/>
                  </a:lnTo>
                  <a:lnTo>
                    <a:pt x="161" y="570"/>
                  </a:lnTo>
                  <a:lnTo>
                    <a:pt x="133" y="561"/>
                  </a:lnTo>
                  <a:lnTo>
                    <a:pt x="110" y="548"/>
                  </a:lnTo>
                  <a:lnTo>
                    <a:pt x="89" y="532"/>
                  </a:lnTo>
                  <a:lnTo>
                    <a:pt x="71" y="514"/>
                  </a:lnTo>
                  <a:lnTo>
                    <a:pt x="55" y="494"/>
                  </a:lnTo>
                  <a:lnTo>
                    <a:pt x="42" y="473"/>
                  </a:lnTo>
                  <a:lnTo>
                    <a:pt x="32" y="451"/>
                  </a:lnTo>
                  <a:lnTo>
                    <a:pt x="22" y="427"/>
                  </a:lnTo>
                  <a:lnTo>
                    <a:pt x="16" y="403"/>
                  </a:lnTo>
                  <a:lnTo>
                    <a:pt x="9" y="380"/>
                  </a:lnTo>
                  <a:lnTo>
                    <a:pt x="5" y="357"/>
                  </a:lnTo>
                  <a:lnTo>
                    <a:pt x="3" y="333"/>
                  </a:lnTo>
                  <a:lnTo>
                    <a:pt x="1" y="312"/>
                  </a:lnTo>
                  <a:lnTo>
                    <a:pt x="0" y="293"/>
                  </a:lnTo>
                  <a:lnTo>
                    <a:pt x="0" y="275"/>
                  </a:lnTo>
                  <a:lnTo>
                    <a:pt x="0" y="259"/>
                  </a:lnTo>
                  <a:lnTo>
                    <a:pt x="0" y="247"/>
                  </a:lnTo>
                  <a:lnTo>
                    <a:pt x="1" y="237"/>
                  </a:lnTo>
                  <a:lnTo>
                    <a:pt x="1" y="232"/>
                  </a:lnTo>
                  <a:lnTo>
                    <a:pt x="2" y="230"/>
                  </a:lnTo>
                  <a:lnTo>
                    <a:pt x="5" y="193"/>
                  </a:lnTo>
                  <a:lnTo>
                    <a:pt x="12" y="160"/>
                  </a:lnTo>
                  <a:lnTo>
                    <a:pt x="21" y="131"/>
                  </a:lnTo>
                  <a:lnTo>
                    <a:pt x="32" y="107"/>
                  </a:lnTo>
                  <a:lnTo>
                    <a:pt x="45" y="85"/>
                  </a:lnTo>
                  <a:lnTo>
                    <a:pt x="60" y="67"/>
                  </a:lnTo>
                  <a:lnTo>
                    <a:pt x="76" y="51"/>
                  </a:lnTo>
                  <a:lnTo>
                    <a:pt x="93" y="38"/>
                  </a:lnTo>
                  <a:lnTo>
                    <a:pt x="111" y="28"/>
                  </a:lnTo>
                  <a:lnTo>
                    <a:pt x="128" y="19"/>
                  </a:lnTo>
                  <a:lnTo>
                    <a:pt x="145" y="13"/>
                  </a:lnTo>
                  <a:lnTo>
                    <a:pt x="162" y="8"/>
                  </a:lnTo>
                  <a:lnTo>
                    <a:pt x="177" y="4"/>
                  </a:lnTo>
                  <a:lnTo>
                    <a:pt x="191" y="2"/>
                  </a:lnTo>
                  <a:lnTo>
                    <a:pt x="203" y="1"/>
                  </a:lnTo>
                  <a:lnTo>
                    <a:pt x="214" y="0"/>
                  </a:lnTo>
                  <a:lnTo>
                    <a:pt x="221" y="0"/>
                  </a:lnTo>
                  <a:lnTo>
                    <a:pt x="226" y="0"/>
                  </a:lnTo>
                  <a:lnTo>
                    <a:pt x="2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grpSp>
        <p:nvGrpSpPr>
          <p:cNvPr id="59" name="Group 836">
            <a:extLst>
              <a:ext uri="{FF2B5EF4-FFF2-40B4-BE49-F238E27FC236}">
                <a16:creationId xmlns:a16="http://schemas.microsoft.com/office/drawing/2014/main" id="{EE1873D0-8118-B719-B73F-ECEE0679994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355860" y="5295924"/>
            <a:ext cx="687919" cy="629416"/>
            <a:chOff x="536" y="300"/>
            <a:chExt cx="687" cy="948"/>
          </a:xfrm>
          <a:solidFill>
            <a:schemeClr val="accent1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sp>
          <p:nvSpPr>
            <p:cNvPr id="60" name="Freeform 838">
              <a:extLst>
                <a:ext uri="{FF2B5EF4-FFF2-40B4-BE49-F238E27FC236}">
                  <a16:creationId xmlns:a16="http://schemas.microsoft.com/office/drawing/2014/main" id="{402B1628-14E2-2ACF-57D8-4ACEF181F89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6" y="300"/>
              <a:ext cx="687" cy="948"/>
            </a:xfrm>
            <a:custGeom>
              <a:avLst/>
              <a:gdLst>
                <a:gd name="T0" fmla="*/ 2126 w 2748"/>
                <a:gd name="T1" fmla="*/ 3169 h 3792"/>
                <a:gd name="T2" fmla="*/ 2126 w 2748"/>
                <a:gd name="T3" fmla="*/ 3535 h 3792"/>
                <a:gd name="T4" fmla="*/ 2490 w 2748"/>
                <a:gd name="T5" fmla="*/ 3169 h 3792"/>
                <a:gd name="T6" fmla="*/ 2126 w 2748"/>
                <a:gd name="T7" fmla="*/ 3169 h 3792"/>
                <a:gd name="T8" fmla="*/ 152 w 2748"/>
                <a:gd name="T9" fmla="*/ 151 h 3792"/>
                <a:gd name="T10" fmla="*/ 152 w 2748"/>
                <a:gd name="T11" fmla="*/ 3641 h 3792"/>
                <a:gd name="T12" fmla="*/ 1974 w 2748"/>
                <a:gd name="T13" fmla="*/ 3641 h 3792"/>
                <a:gd name="T14" fmla="*/ 1974 w 2748"/>
                <a:gd name="T15" fmla="*/ 3093 h 3792"/>
                <a:gd name="T16" fmla="*/ 1977 w 2748"/>
                <a:gd name="T17" fmla="*/ 3074 h 3792"/>
                <a:gd name="T18" fmla="*/ 1985 w 2748"/>
                <a:gd name="T19" fmla="*/ 3057 h 3792"/>
                <a:gd name="T20" fmla="*/ 1996 w 2748"/>
                <a:gd name="T21" fmla="*/ 3040 h 3792"/>
                <a:gd name="T22" fmla="*/ 2012 w 2748"/>
                <a:gd name="T23" fmla="*/ 3028 h 3792"/>
                <a:gd name="T24" fmla="*/ 2031 w 2748"/>
                <a:gd name="T25" fmla="*/ 3021 h 3792"/>
                <a:gd name="T26" fmla="*/ 2050 w 2748"/>
                <a:gd name="T27" fmla="*/ 3019 h 3792"/>
                <a:gd name="T28" fmla="*/ 2050 w 2748"/>
                <a:gd name="T29" fmla="*/ 3019 h 3792"/>
                <a:gd name="T30" fmla="*/ 2597 w 2748"/>
                <a:gd name="T31" fmla="*/ 3019 h 3792"/>
                <a:gd name="T32" fmla="*/ 2597 w 2748"/>
                <a:gd name="T33" fmla="*/ 151 h 3792"/>
                <a:gd name="T34" fmla="*/ 152 w 2748"/>
                <a:gd name="T35" fmla="*/ 151 h 3792"/>
                <a:gd name="T36" fmla="*/ 76 w 2748"/>
                <a:gd name="T37" fmla="*/ 0 h 3792"/>
                <a:gd name="T38" fmla="*/ 2673 w 2748"/>
                <a:gd name="T39" fmla="*/ 0 h 3792"/>
                <a:gd name="T40" fmla="*/ 2693 w 2748"/>
                <a:gd name="T41" fmla="*/ 2 h 3792"/>
                <a:gd name="T42" fmla="*/ 2711 w 2748"/>
                <a:gd name="T43" fmla="*/ 10 h 3792"/>
                <a:gd name="T44" fmla="*/ 2726 w 2748"/>
                <a:gd name="T45" fmla="*/ 22 h 3792"/>
                <a:gd name="T46" fmla="*/ 2738 w 2748"/>
                <a:gd name="T47" fmla="*/ 38 h 3792"/>
                <a:gd name="T48" fmla="*/ 2746 w 2748"/>
                <a:gd name="T49" fmla="*/ 55 h 3792"/>
                <a:gd name="T50" fmla="*/ 2748 w 2748"/>
                <a:gd name="T51" fmla="*/ 76 h 3792"/>
                <a:gd name="T52" fmla="*/ 2748 w 2748"/>
                <a:gd name="T53" fmla="*/ 3095 h 3792"/>
                <a:gd name="T54" fmla="*/ 2746 w 2748"/>
                <a:gd name="T55" fmla="*/ 3114 h 3792"/>
                <a:gd name="T56" fmla="*/ 2739 w 2748"/>
                <a:gd name="T57" fmla="*/ 3132 h 3792"/>
                <a:gd name="T58" fmla="*/ 2726 w 2748"/>
                <a:gd name="T59" fmla="*/ 3147 h 3792"/>
                <a:gd name="T60" fmla="*/ 2104 w 2748"/>
                <a:gd name="T61" fmla="*/ 3770 h 3792"/>
                <a:gd name="T62" fmla="*/ 2088 w 2748"/>
                <a:gd name="T63" fmla="*/ 3782 h 3792"/>
                <a:gd name="T64" fmla="*/ 2070 w 2748"/>
                <a:gd name="T65" fmla="*/ 3790 h 3792"/>
                <a:gd name="T66" fmla="*/ 2050 w 2748"/>
                <a:gd name="T67" fmla="*/ 3792 h 3792"/>
                <a:gd name="T68" fmla="*/ 76 w 2748"/>
                <a:gd name="T69" fmla="*/ 3792 h 3792"/>
                <a:gd name="T70" fmla="*/ 56 w 2748"/>
                <a:gd name="T71" fmla="*/ 3790 h 3792"/>
                <a:gd name="T72" fmla="*/ 38 w 2748"/>
                <a:gd name="T73" fmla="*/ 3782 h 3792"/>
                <a:gd name="T74" fmla="*/ 23 w 2748"/>
                <a:gd name="T75" fmla="*/ 3770 h 3792"/>
                <a:gd name="T76" fmla="*/ 10 w 2748"/>
                <a:gd name="T77" fmla="*/ 3754 h 3792"/>
                <a:gd name="T78" fmla="*/ 3 w 2748"/>
                <a:gd name="T79" fmla="*/ 3737 h 3792"/>
                <a:gd name="T80" fmla="*/ 0 w 2748"/>
                <a:gd name="T81" fmla="*/ 3716 h 3792"/>
                <a:gd name="T82" fmla="*/ 0 w 2748"/>
                <a:gd name="T83" fmla="*/ 76 h 3792"/>
                <a:gd name="T84" fmla="*/ 3 w 2748"/>
                <a:gd name="T85" fmla="*/ 55 h 3792"/>
                <a:gd name="T86" fmla="*/ 10 w 2748"/>
                <a:gd name="T87" fmla="*/ 38 h 3792"/>
                <a:gd name="T88" fmla="*/ 23 w 2748"/>
                <a:gd name="T89" fmla="*/ 22 h 3792"/>
                <a:gd name="T90" fmla="*/ 38 w 2748"/>
                <a:gd name="T91" fmla="*/ 10 h 3792"/>
                <a:gd name="T92" fmla="*/ 56 w 2748"/>
                <a:gd name="T93" fmla="*/ 2 h 3792"/>
                <a:gd name="T94" fmla="*/ 76 w 2748"/>
                <a:gd name="T95" fmla="*/ 0 h 37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748" h="3792">
                  <a:moveTo>
                    <a:pt x="2126" y="3169"/>
                  </a:moveTo>
                  <a:lnTo>
                    <a:pt x="2126" y="3535"/>
                  </a:lnTo>
                  <a:lnTo>
                    <a:pt x="2490" y="3169"/>
                  </a:lnTo>
                  <a:lnTo>
                    <a:pt x="2126" y="3169"/>
                  </a:lnTo>
                  <a:close/>
                  <a:moveTo>
                    <a:pt x="152" y="151"/>
                  </a:moveTo>
                  <a:lnTo>
                    <a:pt x="152" y="3641"/>
                  </a:lnTo>
                  <a:lnTo>
                    <a:pt x="1974" y="3641"/>
                  </a:lnTo>
                  <a:lnTo>
                    <a:pt x="1974" y="3093"/>
                  </a:lnTo>
                  <a:lnTo>
                    <a:pt x="1977" y="3074"/>
                  </a:lnTo>
                  <a:lnTo>
                    <a:pt x="1985" y="3057"/>
                  </a:lnTo>
                  <a:lnTo>
                    <a:pt x="1996" y="3040"/>
                  </a:lnTo>
                  <a:lnTo>
                    <a:pt x="2012" y="3028"/>
                  </a:lnTo>
                  <a:lnTo>
                    <a:pt x="2031" y="3021"/>
                  </a:lnTo>
                  <a:lnTo>
                    <a:pt x="2050" y="3019"/>
                  </a:lnTo>
                  <a:lnTo>
                    <a:pt x="2050" y="3019"/>
                  </a:lnTo>
                  <a:lnTo>
                    <a:pt x="2597" y="3019"/>
                  </a:lnTo>
                  <a:lnTo>
                    <a:pt x="2597" y="151"/>
                  </a:lnTo>
                  <a:lnTo>
                    <a:pt x="152" y="151"/>
                  </a:lnTo>
                  <a:close/>
                  <a:moveTo>
                    <a:pt x="76" y="0"/>
                  </a:moveTo>
                  <a:lnTo>
                    <a:pt x="2673" y="0"/>
                  </a:lnTo>
                  <a:lnTo>
                    <a:pt x="2693" y="2"/>
                  </a:lnTo>
                  <a:lnTo>
                    <a:pt x="2711" y="10"/>
                  </a:lnTo>
                  <a:lnTo>
                    <a:pt x="2726" y="22"/>
                  </a:lnTo>
                  <a:lnTo>
                    <a:pt x="2738" y="38"/>
                  </a:lnTo>
                  <a:lnTo>
                    <a:pt x="2746" y="55"/>
                  </a:lnTo>
                  <a:lnTo>
                    <a:pt x="2748" y="76"/>
                  </a:lnTo>
                  <a:lnTo>
                    <a:pt x="2748" y="3095"/>
                  </a:lnTo>
                  <a:lnTo>
                    <a:pt x="2746" y="3114"/>
                  </a:lnTo>
                  <a:lnTo>
                    <a:pt x="2739" y="3132"/>
                  </a:lnTo>
                  <a:lnTo>
                    <a:pt x="2726" y="3147"/>
                  </a:lnTo>
                  <a:lnTo>
                    <a:pt x="2104" y="3770"/>
                  </a:lnTo>
                  <a:lnTo>
                    <a:pt x="2088" y="3782"/>
                  </a:lnTo>
                  <a:lnTo>
                    <a:pt x="2070" y="3790"/>
                  </a:lnTo>
                  <a:lnTo>
                    <a:pt x="2050" y="3792"/>
                  </a:lnTo>
                  <a:lnTo>
                    <a:pt x="76" y="3792"/>
                  </a:lnTo>
                  <a:lnTo>
                    <a:pt x="56" y="3790"/>
                  </a:lnTo>
                  <a:lnTo>
                    <a:pt x="38" y="3782"/>
                  </a:lnTo>
                  <a:lnTo>
                    <a:pt x="23" y="3770"/>
                  </a:lnTo>
                  <a:lnTo>
                    <a:pt x="10" y="3754"/>
                  </a:lnTo>
                  <a:lnTo>
                    <a:pt x="3" y="3737"/>
                  </a:lnTo>
                  <a:lnTo>
                    <a:pt x="0" y="3716"/>
                  </a:lnTo>
                  <a:lnTo>
                    <a:pt x="0" y="76"/>
                  </a:lnTo>
                  <a:lnTo>
                    <a:pt x="3" y="55"/>
                  </a:lnTo>
                  <a:lnTo>
                    <a:pt x="10" y="38"/>
                  </a:lnTo>
                  <a:lnTo>
                    <a:pt x="23" y="22"/>
                  </a:lnTo>
                  <a:lnTo>
                    <a:pt x="38" y="10"/>
                  </a:lnTo>
                  <a:lnTo>
                    <a:pt x="56" y="2"/>
                  </a:lnTo>
                  <a:lnTo>
                    <a:pt x="7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839">
              <a:extLst>
                <a:ext uri="{FF2B5EF4-FFF2-40B4-BE49-F238E27FC236}">
                  <a16:creationId xmlns:a16="http://schemas.microsoft.com/office/drawing/2014/main" id="{799D7C91-F394-AEEC-6F85-F0A88D0BE781}"/>
                </a:ext>
              </a:extLst>
            </p:cNvPr>
            <p:cNvSpPr>
              <a:spLocks/>
            </p:cNvSpPr>
            <p:nvPr/>
          </p:nvSpPr>
          <p:spPr bwMode="auto">
            <a:xfrm>
              <a:off x="637" y="453"/>
              <a:ext cx="133" cy="107"/>
            </a:xfrm>
            <a:custGeom>
              <a:avLst/>
              <a:gdLst>
                <a:gd name="T0" fmla="*/ 460 w 536"/>
                <a:gd name="T1" fmla="*/ 0 h 426"/>
                <a:gd name="T2" fmla="*/ 480 w 536"/>
                <a:gd name="T3" fmla="*/ 2 h 426"/>
                <a:gd name="T4" fmla="*/ 498 w 536"/>
                <a:gd name="T5" fmla="*/ 9 h 426"/>
                <a:gd name="T6" fmla="*/ 514 w 536"/>
                <a:gd name="T7" fmla="*/ 21 h 426"/>
                <a:gd name="T8" fmla="*/ 525 w 536"/>
                <a:gd name="T9" fmla="*/ 38 h 426"/>
                <a:gd name="T10" fmla="*/ 534 w 536"/>
                <a:gd name="T11" fmla="*/ 56 h 426"/>
                <a:gd name="T12" fmla="*/ 536 w 536"/>
                <a:gd name="T13" fmla="*/ 74 h 426"/>
                <a:gd name="T14" fmla="*/ 534 w 536"/>
                <a:gd name="T15" fmla="*/ 94 h 426"/>
                <a:gd name="T16" fmla="*/ 525 w 536"/>
                <a:gd name="T17" fmla="*/ 112 h 426"/>
                <a:gd name="T18" fmla="*/ 514 w 536"/>
                <a:gd name="T19" fmla="*/ 128 h 426"/>
                <a:gd name="T20" fmla="*/ 238 w 536"/>
                <a:gd name="T21" fmla="*/ 404 h 426"/>
                <a:gd name="T22" fmla="*/ 222 w 536"/>
                <a:gd name="T23" fmla="*/ 416 h 426"/>
                <a:gd name="T24" fmla="*/ 204 w 536"/>
                <a:gd name="T25" fmla="*/ 424 h 426"/>
                <a:gd name="T26" fmla="*/ 184 w 536"/>
                <a:gd name="T27" fmla="*/ 426 h 426"/>
                <a:gd name="T28" fmla="*/ 165 w 536"/>
                <a:gd name="T29" fmla="*/ 424 h 426"/>
                <a:gd name="T30" fmla="*/ 147 w 536"/>
                <a:gd name="T31" fmla="*/ 416 h 426"/>
                <a:gd name="T32" fmla="*/ 131 w 536"/>
                <a:gd name="T33" fmla="*/ 404 h 426"/>
                <a:gd name="T34" fmla="*/ 22 w 536"/>
                <a:gd name="T35" fmla="*/ 295 h 426"/>
                <a:gd name="T36" fmla="*/ 11 w 536"/>
                <a:gd name="T37" fmla="*/ 279 h 426"/>
                <a:gd name="T38" fmla="*/ 3 w 536"/>
                <a:gd name="T39" fmla="*/ 262 h 426"/>
                <a:gd name="T40" fmla="*/ 0 w 536"/>
                <a:gd name="T41" fmla="*/ 242 h 426"/>
                <a:gd name="T42" fmla="*/ 3 w 536"/>
                <a:gd name="T43" fmla="*/ 223 h 426"/>
                <a:gd name="T44" fmla="*/ 11 w 536"/>
                <a:gd name="T45" fmla="*/ 204 h 426"/>
                <a:gd name="T46" fmla="*/ 22 w 536"/>
                <a:gd name="T47" fmla="*/ 188 h 426"/>
                <a:gd name="T48" fmla="*/ 38 w 536"/>
                <a:gd name="T49" fmla="*/ 177 h 426"/>
                <a:gd name="T50" fmla="*/ 57 w 536"/>
                <a:gd name="T51" fmla="*/ 169 h 426"/>
                <a:gd name="T52" fmla="*/ 76 w 536"/>
                <a:gd name="T53" fmla="*/ 166 h 426"/>
                <a:gd name="T54" fmla="*/ 96 w 536"/>
                <a:gd name="T55" fmla="*/ 169 h 426"/>
                <a:gd name="T56" fmla="*/ 113 w 536"/>
                <a:gd name="T57" fmla="*/ 177 h 426"/>
                <a:gd name="T58" fmla="*/ 129 w 536"/>
                <a:gd name="T59" fmla="*/ 188 h 426"/>
                <a:gd name="T60" fmla="*/ 184 w 536"/>
                <a:gd name="T61" fmla="*/ 243 h 426"/>
                <a:gd name="T62" fmla="*/ 407 w 536"/>
                <a:gd name="T63" fmla="*/ 21 h 426"/>
                <a:gd name="T64" fmla="*/ 423 w 536"/>
                <a:gd name="T65" fmla="*/ 9 h 426"/>
                <a:gd name="T66" fmla="*/ 442 w 536"/>
                <a:gd name="T67" fmla="*/ 2 h 426"/>
                <a:gd name="T68" fmla="*/ 460 w 536"/>
                <a:gd name="T69" fmla="*/ 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36" h="426">
                  <a:moveTo>
                    <a:pt x="460" y="0"/>
                  </a:moveTo>
                  <a:lnTo>
                    <a:pt x="480" y="2"/>
                  </a:lnTo>
                  <a:lnTo>
                    <a:pt x="498" y="9"/>
                  </a:lnTo>
                  <a:lnTo>
                    <a:pt x="514" y="21"/>
                  </a:lnTo>
                  <a:lnTo>
                    <a:pt x="525" y="38"/>
                  </a:lnTo>
                  <a:lnTo>
                    <a:pt x="534" y="56"/>
                  </a:lnTo>
                  <a:lnTo>
                    <a:pt x="536" y="74"/>
                  </a:lnTo>
                  <a:lnTo>
                    <a:pt x="534" y="94"/>
                  </a:lnTo>
                  <a:lnTo>
                    <a:pt x="525" y="112"/>
                  </a:lnTo>
                  <a:lnTo>
                    <a:pt x="514" y="128"/>
                  </a:lnTo>
                  <a:lnTo>
                    <a:pt x="238" y="404"/>
                  </a:lnTo>
                  <a:lnTo>
                    <a:pt x="222" y="416"/>
                  </a:lnTo>
                  <a:lnTo>
                    <a:pt x="204" y="424"/>
                  </a:lnTo>
                  <a:lnTo>
                    <a:pt x="184" y="426"/>
                  </a:lnTo>
                  <a:lnTo>
                    <a:pt x="165" y="424"/>
                  </a:lnTo>
                  <a:lnTo>
                    <a:pt x="147" y="416"/>
                  </a:lnTo>
                  <a:lnTo>
                    <a:pt x="131" y="404"/>
                  </a:lnTo>
                  <a:lnTo>
                    <a:pt x="22" y="295"/>
                  </a:lnTo>
                  <a:lnTo>
                    <a:pt x="11" y="279"/>
                  </a:lnTo>
                  <a:lnTo>
                    <a:pt x="3" y="262"/>
                  </a:lnTo>
                  <a:lnTo>
                    <a:pt x="0" y="242"/>
                  </a:lnTo>
                  <a:lnTo>
                    <a:pt x="3" y="223"/>
                  </a:lnTo>
                  <a:lnTo>
                    <a:pt x="11" y="204"/>
                  </a:lnTo>
                  <a:lnTo>
                    <a:pt x="22" y="188"/>
                  </a:lnTo>
                  <a:lnTo>
                    <a:pt x="38" y="177"/>
                  </a:lnTo>
                  <a:lnTo>
                    <a:pt x="57" y="169"/>
                  </a:lnTo>
                  <a:lnTo>
                    <a:pt x="76" y="166"/>
                  </a:lnTo>
                  <a:lnTo>
                    <a:pt x="96" y="169"/>
                  </a:lnTo>
                  <a:lnTo>
                    <a:pt x="113" y="177"/>
                  </a:lnTo>
                  <a:lnTo>
                    <a:pt x="129" y="188"/>
                  </a:lnTo>
                  <a:lnTo>
                    <a:pt x="184" y="243"/>
                  </a:lnTo>
                  <a:lnTo>
                    <a:pt x="407" y="21"/>
                  </a:lnTo>
                  <a:lnTo>
                    <a:pt x="423" y="9"/>
                  </a:lnTo>
                  <a:lnTo>
                    <a:pt x="442" y="2"/>
                  </a:lnTo>
                  <a:lnTo>
                    <a:pt x="46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840">
              <a:extLst>
                <a:ext uri="{FF2B5EF4-FFF2-40B4-BE49-F238E27FC236}">
                  <a16:creationId xmlns:a16="http://schemas.microsoft.com/office/drawing/2014/main" id="{604B64C5-B43F-64CA-DFB3-B870E0BE8F4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78" y="496"/>
              <a:ext cx="44" cy="38"/>
            </a:xfrm>
            <a:custGeom>
              <a:avLst/>
              <a:gdLst>
                <a:gd name="T0" fmla="*/ 76 w 179"/>
                <a:gd name="T1" fmla="*/ 0 h 151"/>
                <a:gd name="T2" fmla="*/ 103 w 179"/>
                <a:gd name="T3" fmla="*/ 0 h 151"/>
                <a:gd name="T4" fmla="*/ 122 w 179"/>
                <a:gd name="T5" fmla="*/ 2 h 151"/>
                <a:gd name="T6" fmla="*/ 141 w 179"/>
                <a:gd name="T7" fmla="*/ 10 h 151"/>
                <a:gd name="T8" fmla="*/ 156 w 179"/>
                <a:gd name="T9" fmla="*/ 22 h 151"/>
                <a:gd name="T10" fmla="*/ 168 w 179"/>
                <a:gd name="T11" fmla="*/ 38 h 151"/>
                <a:gd name="T12" fmla="*/ 175 w 179"/>
                <a:gd name="T13" fmla="*/ 55 h 151"/>
                <a:gd name="T14" fmla="*/ 179 w 179"/>
                <a:gd name="T15" fmla="*/ 76 h 151"/>
                <a:gd name="T16" fmla="*/ 175 w 179"/>
                <a:gd name="T17" fmla="*/ 95 h 151"/>
                <a:gd name="T18" fmla="*/ 168 w 179"/>
                <a:gd name="T19" fmla="*/ 114 h 151"/>
                <a:gd name="T20" fmla="*/ 156 w 179"/>
                <a:gd name="T21" fmla="*/ 129 h 151"/>
                <a:gd name="T22" fmla="*/ 141 w 179"/>
                <a:gd name="T23" fmla="*/ 140 h 151"/>
                <a:gd name="T24" fmla="*/ 122 w 179"/>
                <a:gd name="T25" fmla="*/ 148 h 151"/>
                <a:gd name="T26" fmla="*/ 103 w 179"/>
                <a:gd name="T27" fmla="*/ 151 h 151"/>
                <a:gd name="T28" fmla="*/ 76 w 179"/>
                <a:gd name="T29" fmla="*/ 151 h 151"/>
                <a:gd name="T30" fmla="*/ 56 w 179"/>
                <a:gd name="T31" fmla="*/ 148 h 151"/>
                <a:gd name="T32" fmla="*/ 38 w 179"/>
                <a:gd name="T33" fmla="*/ 140 h 151"/>
                <a:gd name="T34" fmla="*/ 22 w 179"/>
                <a:gd name="T35" fmla="*/ 129 h 151"/>
                <a:gd name="T36" fmla="*/ 11 w 179"/>
                <a:gd name="T37" fmla="*/ 114 h 151"/>
                <a:gd name="T38" fmla="*/ 3 w 179"/>
                <a:gd name="T39" fmla="*/ 95 h 151"/>
                <a:gd name="T40" fmla="*/ 0 w 179"/>
                <a:gd name="T41" fmla="*/ 76 h 151"/>
                <a:gd name="T42" fmla="*/ 3 w 179"/>
                <a:gd name="T43" fmla="*/ 55 h 151"/>
                <a:gd name="T44" fmla="*/ 11 w 179"/>
                <a:gd name="T45" fmla="*/ 38 h 151"/>
                <a:gd name="T46" fmla="*/ 22 w 179"/>
                <a:gd name="T47" fmla="*/ 22 h 151"/>
                <a:gd name="T48" fmla="*/ 38 w 179"/>
                <a:gd name="T49" fmla="*/ 10 h 151"/>
                <a:gd name="T50" fmla="*/ 56 w 179"/>
                <a:gd name="T51" fmla="*/ 2 h 151"/>
                <a:gd name="T52" fmla="*/ 76 w 179"/>
                <a:gd name="T53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79" h="151">
                  <a:moveTo>
                    <a:pt x="76" y="0"/>
                  </a:moveTo>
                  <a:lnTo>
                    <a:pt x="103" y="0"/>
                  </a:lnTo>
                  <a:lnTo>
                    <a:pt x="122" y="2"/>
                  </a:lnTo>
                  <a:lnTo>
                    <a:pt x="141" y="10"/>
                  </a:lnTo>
                  <a:lnTo>
                    <a:pt x="156" y="22"/>
                  </a:lnTo>
                  <a:lnTo>
                    <a:pt x="168" y="38"/>
                  </a:lnTo>
                  <a:lnTo>
                    <a:pt x="175" y="55"/>
                  </a:lnTo>
                  <a:lnTo>
                    <a:pt x="179" y="76"/>
                  </a:lnTo>
                  <a:lnTo>
                    <a:pt x="175" y="95"/>
                  </a:lnTo>
                  <a:lnTo>
                    <a:pt x="168" y="114"/>
                  </a:lnTo>
                  <a:lnTo>
                    <a:pt x="156" y="129"/>
                  </a:lnTo>
                  <a:lnTo>
                    <a:pt x="141" y="140"/>
                  </a:lnTo>
                  <a:lnTo>
                    <a:pt x="122" y="148"/>
                  </a:lnTo>
                  <a:lnTo>
                    <a:pt x="103" y="151"/>
                  </a:lnTo>
                  <a:lnTo>
                    <a:pt x="76" y="151"/>
                  </a:lnTo>
                  <a:lnTo>
                    <a:pt x="56" y="148"/>
                  </a:lnTo>
                  <a:lnTo>
                    <a:pt x="38" y="140"/>
                  </a:lnTo>
                  <a:lnTo>
                    <a:pt x="22" y="129"/>
                  </a:lnTo>
                  <a:lnTo>
                    <a:pt x="11" y="114"/>
                  </a:lnTo>
                  <a:lnTo>
                    <a:pt x="3" y="95"/>
                  </a:lnTo>
                  <a:lnTo>
                    <a:pt x="0" y="76"/>
                  </a:lnTo>
                  <a:lnTo>
                    <a:pt x="3" y="55"/>
                  </a:lnTo>
                  <a:lnTo>
                    <a:pt x="11" y="38"/>
                  </a:lnTo>
                  <a:lnTo>
                    <a:pt x="22" y="22"/>
                  </a:lnTo>
                  <a:lnTo>
                    <a:pt x="38" y="10"/>
                  </a:lnTo>
                  <a:lnTo>
                    <a:pt x="56" y="2"/>
                  </a:lnTo>
                  <a:lnTo>
                    <a:pt x="7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841">
              <a:extLst>
                <a:ext uri="{FF2B5EF4-FFF2-40B4-BE49-F238E27FC236}">
                  <a16:creationId xmlns:a16="http://schemas.microsoft.com/office/drawing/2014/main" id="{6EB8E47F-9FD9-A639-FEDF-DBC162897422}"/>
                </a:ext>
              </a:extLst>
            </p:cNvPr>
            <p:cNvSpPr>
              <a:spLocks/>
            </p:cNvSpPr>
            <p:nvPr/>
          </p:nvSpPr>
          <p:spPr bwMode="auto">
            <a:xfrm>
              <a:off x="806" y="496"/>
              <a:ext cx="249" cy="38"/>
            </a:xfrm>
            <a:custGeom>
              <a:avLst/>
              <a:gdLst>
                <a:gd name="T0" fmla="*/ 75 w 997"/>
                <a:gd name="T1" fmla="*/ 0 h 151"/>
                <a:gd name="T2" fmla="*/ 921 w 997"/>
                <a:gd name="T3" fmla="*/ 0 h 151"/>
                <a:gd name="T4" fmla="*/ 941 w 997"/>
                <a:gd name="T5" fmla="*/ 2 h 151"/>
                <a:gd name="T6" fmla="*/ 960 w 997"/>
                <a:gd name="T7" fmla="*/ 10 h 151"/>
                <a:gd name="T8" fmla="*/ 975 w 997"/>
                <a:gd name="T9" fmla="*/ 22 h 151"/>
                <a:gd name="T10" fmla="*/ 986 w 997"/>
                <a:gd name="T11" fmla="*/ 38 h 151"/>
                <a:gd name="T12" fmla="*/ 994 w 997"/>
                <a:gd name="T13" fmla="*/ 55 h 151"/>
                <a:gd name="T14" fmla="*/ 997 w 997"/>
                <a:gd name="T15" fmla="*/ 76 h 151"/>
                <a:gd name="T16" fmla="*/ 994 w 997"/>
                <a:gd name="T17" fmla="*/ 95 h 151"/>
                <a:gd name="T18" fmla="*/ 986 w 997"/>
                <a:gd name="T19" fmla="*/ 114 h 151"/>
                <a:gd name="T20" fmla="*/ 975 w 997"/>
                <a:gd name="T21" fmla="*/ 129 h 151"/>
                <a:gd name="T22" fmla="*/ 960 w 997"/>
                <a:gd name="T23" fmla="*/ 140 h 151"/>
                <a:gd name="T24" fmla="*/ 941 w 997"/>
                <a:gd name="T25" fmla="*/ 148 h 151"/>
                <a:gd name="T26" fmla="*/ 921 w 997"/>
                <a:gd name="T27" fmla="*/ 151 h 151"/>
                <a:gd name="T28" fmla="*/ 75 w 997"/>
                <a:gd name="T29" fmla="*/ 151 h 151"/>
                <a:gd name="T30" fmla="*/ 55 w 997"/>
                <a:gd name="T31" fmla="*/ 148 h 151"/>
                <a:gd name="T32" fmla="*/ 37 w 997"/>
                <a:gd name="T33" fmla="*/ 140 h 151"/>
                <a:gd name="T34" fmla="*/ 22 w 997"/>
                <a:gd name="T35" fmla="*/ 129 h 151"/>
                <a:gd name="T36" fmla="*/ 11 w 997"/>
                <a:gd name="T37" fmla="*/ 114 h 151"/>
                <a:gd name="T38" fmla="*/ 3 w 997"/>
                <a:gd name="T39" fmla="*/ 95 h 151"/>
                <a:gd name="T40" fmla="*/ 0 w 997"/>
                <a:gd name="T41" fmla="*/ 76 h 151"/>
                <a:gd name="T42" fmla="*/ 3 w 997"/>
                <a:gd name="T43" fmla="*/ 55 h 151"/>
                <a:gd name="T44" fmla="*/ 11 w 997"/>
                <a:gd name="T45" fmla="*/ 38 h 151"/>
                <a:gd name="T46" fmla="*/ 22 w 997"/>
                <a:gd name="T47" fmla="*/ 22 h 151"/>
                <a:gd name="T48" fmla="*/ 37 w 997"/>
                <a:gd name="T49" fmla="*/ 10 h 151"/>
                <a:gd name="T50" fmla="*/ 55 w 997"/>
                <a:gd name="T51" fmla="*/ 2 h 151"/>
                <a:gd name="T52" fmla="*/ 75 w 997"/>
                <a:gd name="T53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97" h="151">
                  <a:moveTo>
                    <a:pt x="75" y="0"/>
                  </a:moveTo>
                  <a:lnTo>
                    <a:pt x="921" y="0"/>
                  </a:lnTo>
                  <a:lnTo>
                    <a:pt x="941" y="2"/>
                  </a:lnTo>
                  <a:lnTo>
                    <a:pt x="960" y="10"/>
                  </a:lnTo>
                  <a:lnTo>
                    <a:pt x="975" y="22"/>
                  </a:lnTo>
                  <a:lnTo>
                    <a:pt x="986" y="38"/>
                  </a:lnTo>
                  <a:lnTo>
                    <a:pt x="994" y="55"/>
                  </a:lnTo>
                  <a:lnTo>
                    <a:pt x="997" y="76"/>
                  </a:lnTo>
                  <a:lnTo>
                    <a:pt x="994" y="95"/>
                  </a:lnTo>
                  <a:lnTo>
                    <a:pt x="986" y="114"/>
                  </a:lnTo>
                  <a:lnTo>
                    <a:pt x="975" y="129"/>
                  </a:lnTo>
                  <a:lnTo>
                    <a:pt x="960" y="140"/>
                  </a:lnTo>
                  <a:lnTo>
                    <a:pt x="941" y="148"/>
                  </a:lnTo>
                  <a:lnTo>
                    <a:pt x="921" y="151"/>
                  </a:lnTo>
                  <a:lnTo>
                    <a:pt x="75" y="151"/>
                  </a:lnTo>
                  <a:lnTo>
                    <a:pt x="55" y="148"/>
                  </a:lnTo>
                  <a:lnTo>
                    <a:pt x="37" y="140"/>
                  </a:lnTo>
                  <a:lnTo>
                    <a:pt x="22" y="129"/>
                  </a:lnTo>
                  <a:lnTo>
                    <a:pt x="11" y="114"/>
                  </a:lnTo>
                  <a:lnTo>
                    <a:pt x="3" y="95"/>
                  </a:lnTo>
                  <a:lnTo>
                    <a:pt x="0" y="76"/>
                  </a:lnTo>
                  <a:lnTo>
                    <a:pt x="3" y="55"/>
                  </a:lnTo>
                  <a:lnTo>
                    <a:pt x="11" y="38"/>
                  </a:lnTo>
                  <a:lnTo>
                    <a:pt x="22" y="22"/>
                  </a:lnTo>
                  <a:lnTo>
                    <a:pt x="37" y="10"/>
                  </a:lnTo>
                  <a:lnTo>
                    <a:pt x="55" y="2"/>
                  </a:lnTo>
                  <a:lnTo>
                    <a:pt x="7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842">
              <a:extLst>
                <a:ext uri="{FF2B5EF4-FFF2-40B4-BE49-F238E27FC236}">
                  <a16:creationId xmlns:a16="http://schemas.microsoft.com/office/drawing/2014/main" id="{34FA2714-11FF-4170-89EC-B47C61283EE6}"/>
                </a:ext>
              </a:extLst>
            </p:cNvPr>
            <p:cNvSpPr>
              <a:spLocks/>
            </p:cNvSpPr>
            <p:nvPr/>
          </p:nvSpPr>
          <p:spPr bwMode="auto">
            <a:xfrm>
              <a:off x="637" y="636"/>
              <a:ext cx="133" cy="107"/>
            </a:xfrm>
            <a:custGeom>
              <a:avLst/>
              <a:gdLst>
                <a:gd name="T0" fmla="*/ 460 w 536"/>
                <a:gd name="T1" fmla="*/ 0 h 428"/>
                <a:gd name="T2" fmla="*/ 480 w 536"/>
                <a:gd name="T3" fmla="*/ 3 h 428"/>
                <a:gd name="T4" fmla="*/ 498 w 536"/>
                <a:gd name="T5" fmla="*/ 11 h 428"/>
                <a:gd name="T6" fmla="*/ 514 w 536"/>
                <a:gd name="T7" fmla="*/ 22 h 428"/>
                <a:gd name="T8" fmla="*/ 525 w 536"/>
                <a:gd name="T9" fmla="*/ 38 h 428"/>
                <a:gd name="T10" fmla="*/ 534 w 536"/>
                <a:gd name="T11" fmla="*/ 57 h 428"/>
                <a:gd name="T12" fmla="*/ 536 w 536"/>
                <a:gd name="T13" fmla="*/ 76 h 428"/>
                <a:gd name="T14" fmla="*/ 534 w 536"/>
                <a:gd name="T15" fmla="*/ 96 h 428"/>
                <a:gd name="T16" fmla="*/ 525 w 536"/>
                <a:gd name="T17" fmla="*/ 113 h 428"/>
                <a:gd name="T18" fmla="*/ 514 w 536"/>
                <a:gd name="T19" fmla="*/ 129 h 428"/>
                <a:gd name="T20" fmla="*/ 238 w 536"/>
                <a:gd name="T21" fmla="*/ 405 h 428"/>
                <a:gd name="T22" fmla="*/ 222 w 536"/>
                <a:gd name="T23" fmla="*/ 418 h 428"/>
                <a:gd name="T24" fmla="*/ 204 w 536"/>
                <a:gd name="T25" fmla="*/ 424 h 428"/>
                <a:gd name="T26" fmla="*/ 184 w 536"/>
                <a:gd name="T27" fmla="*/ 428 h 428"/>
                <a:gd name="T28" fmla="*/ 165 w 536"/>
                <a:gd name="T29" fmla="*/ 424 h 428"/>
                <a:gd name="T30" fmla="*/ 147 w 536"/>
                <a:gd name="T31" fmla="*/ 418 h 428"/>
                <a:gd name="T32" fmla="*/ 131 w 536"/>
                <a:gd name="T33" fmla="*/ 405 h 428"/>
                <a:gd name="T34" fmla="*/ 22 w 536"/>
                <a:gd name="T35" fmla="*/ 297 h 428"/>
                <a:gd name="T36" fmla="*/ 11 w 536"/>
                <a:gd name="T37" fmla="*/ 281 h 428"/>
                <a:gd name="T38" fmla="*/ 3 w 536"/>
                <a:gd name="T39" fmla="*/ 262 h 428"/>
                <a:gd name="T40" fmla="*/ 0 w 536"/>
                <a:gd name="T41" fmla="*/ 243 h 428"/>
                <a:gd name="T42" fmla="*/ 3 w 536"/>
                <a:gd name="T43" fmla="*/ 225 h 428"/>
                <a:gd name="T44" fmla="*/ 11 w 536"/>
                <a:gd name="T45" fmla="*/ 206 h 428"/>
                <a:gd name="T46" fmla="*/ 22 w 536"/>
                <a:gd name="T47" fmla="*/ 190 h 428"/>
                <a:gd name="T48" fmla="*/ 38 w 536"/>
                <a:gd name="T49" fmla="*/ 177 h 428"/>
                <a:gd name="T50" fmla="*/ 57 w 536"/>
                <a:gd name="T51" fmla="*/ 171 h 428"/>
                <a:gd name="T52" fmla="*/ 76 w 536"/>
                <a:gd name="T53" fmla="*/ 168 h 428"/>
                <a:gd name="T54" fmla="*/ 96 w 536"/>
                <a:gd name="T55" fmla="*/ 171 h 428"/>
                <a:gd name="T56" fmla="*/ 113 w 536"/>
                <a:gd name="T57" fmla="*/ 177 h 428"/>
                <a:gd name="T58" fmla="*/ 129 w 536"/>
                <a:gd name="T59" fmla="*/ 190 h 428"/>
                <a:gd name="T60" fmla="*/ 184 w 536"/>
                <a:gd name="T61" fmla="*/ 245 h 428"/>
                <a:gd name="T62" fmla="*/ 407 w 536"/>
                <a:gd name="T63" fmla="*/ 22 h 428"/>
                <a:gd name="T64" fmla="*/ 423 w 536"/>
                <a:gd name="T65" fmla="*/ 11 h 428"/>
                <a:gd name="T66" fmla="*/ 442 w 536"/>
                <a:gd name="T67" fmla="*/ 3 h 428"/>
                <a:gd name="T68" fmla="*/ 460 w 536"/>
                <a:gd name="T69" fmla="*/ 0 h 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36" h="428">
                  <a:moveTo>
                    <a:pt x="460" y="0"/>
                  </a:moveTo>
                  <a:lnTo>
                    <a:pt x="480" y="3"/>
                  </a:lnTo>
                  <a:lnTo>
                    <a:pt x="498" y="11"/>
                  </a:lnTo>
                  <a:lnTo>
                    <a:pt x="514" y="22"/>
                  </a:lnTo>
                  <a:lnTo>
                    <a:pt x="525" y="38"/>
                  </a:lnTo>
                  <a:lnTo>
                    <a:pt x="534" y="57"/>
                  </a:lnTo>
                  <a:lnTo>
                    <a:pt x="536" y="76"/>
                  </a:lnTo>
                  <a:lnTo>
                    <a:pt x="534" y="96"/>
                  </a:lnTo>
                  <a:lnTo>
                    <a:pt x="525" y="113"/>
                  </a:lnTo>
                  <a:lnTo>
                    <a:pt x="514" y="129"/>
                  </a:lnTo>
                  <a:lnTo>
                    <a:pt x="238" y="405"/>
                  </a:lnTo>
                  <a:lnTo>
                    <a:pt x="222" y="418"/>
                  </a:lnTo>
                  <a:lnTo>
                    <a:pt x="204" y="424"/>
                  </a:lnTo>
                  <a:lnTo>
                    <a:pt x="184" y="428"/>
                  </a:lnTo>
                  <a:lnTo>
                    <a:pt x="165" y="424"/>
                  </a:lnTo>
                  <a:lnTo>
                    <a:pt x="147" y="418"/>
                  </a:lnTo>
                  <a:lnTo>
                    <a:pt x="131" y="405"/>
                  </a:lnTo>
                  <a:lnTo>
                    <a:pt x="22" y="297"/>
                  </a:lnTo>
                  <a:lnTo>
                    <a:pt x="11" y="281"/>
                  </a:lnTo>
                  <a:lnTo>
                    <a:pt x="3" y="262"/>
                  </a:lnTo>
                  <a:lnTo>
                    <a:pt x="0" y="243"/>
                  </a:lnTo>
                  <a:lnTo>
                    <a:pt x="3" y="225"/>
                  </a:lnTo>
                  <a:lnTo>
                    <a:pt x="11" y="206"/>
                  </a:lnTo>
                  <a:lnTo>
                    <a:pt x="22" y="190"/>
                  </a:lnTo>
                  <a:lnTo>
                    <a:pt x="38" y="177"/>
                  </a:lnTo>
                  <a:lnTo>
                    <a:pt x="57" y="171"/>
                  </a:lnTo>
                  <a:lnTo>
                    <a:pt x="76" y="168"/>
                  </a:lnTo>
                  <a:lnTo>
                    <a:pt x="96" y="171"/>
                  </a:lnTo>
                  <a:lnTo>
                    <a:pt x="113" y="177"/>
                  </a:lnTo>
                  <a:lnTo>
                    <a:pt x="129" y="190"/>
                  </a:lnTo>
                  <a:lnTo>
                    <a:pt x="184" y="245"/>
                  </a:lnTo>
                  <a:lnTo>
                    <a:pt x="407" y="22"/>
                  </a:lnTo>
                  <a:lnTo>
                    <a:pt x="423" y="11"/>
                  </a:lnTo>
                  <a:lnTo>
                    <a:pt x="442" y="3"/>
                  </a:lnTo>
                  <a:lnTo>
                    <a:pt x="46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843">
              <a:extLst>
                <a:ext uri="{FF2B5EF4-FFF2-40B4-BE49-F238E27FC236}">
                  <a16:creationId xmlns:a16="http://schemas.microsoft.com/office/drawing/2014/main" id="{A98B0691-F071-2A73-9AC3-C33F78B822B7}"/>
                </a:ext>
              </a:extLst>
            </p:cNvPr>
            <p:cNvSpPr>
              <a:spLocks/>
            </p:cNvSpPr>
            <p:nvPr/>
          </p:nvSpPr>
          <p:spPr bwMode="auto">
            <a:xfrm>
              <a:off x="806" y="679"/>
              <a:ext cx="316" cy="38"/>
            </a:xfrm>
            <a:custGeom>
              <a:avLst/>
              <a:gdLst>
                <a:gd name="T0" fmla="*/ 75 w 1266"/>
                <a:gd name="T1" fmla="*/ 0 h 151"/>
                <a:gd name="T2" fmla="*/ 1190 w 1266"/>
                <a:gd name="T3" fmla="*/ 0 h 151"/>
                <a:gd name="T4" fmla="*/ 1209 w 1266"/>
                <a:gd name="T5" fmla="*/ 3 h 151"/>
                <a:gd name="T6" fmla="*/ 1228 w 1266"/>
                <a:gd name="T7" fmla="*/ 10 h 151"/>
                <a:gd name="T8" fmla="*/ 1243 w 1266"/>
                <a:gd name="T9" fmla="*/ 23 h 151"/>
                <a:gd name="T10" fmla="*/ 1255 w 1266"/>
                <a:gd name="T11" fmla="*/ 38 h 151"/>
                <a:gd name="T12" fmla="*/ 1262 w 1266"/>
                <a:gd name="T13" fmla="*/ 56 h 151"/>
                <a:gd name="T14" fmla="*/ 1266 w 1266"/>
                <a:gd name="T15" fmla="*/ 76 h 151"/>
                <a:gd name="T16" fmla="*/ 1262 w 1266"/>
                <a:gd name="T17" fmla="*/ 96 h 151"/>
                <a:gd name="T18" fmla="*/ 1255 w 1266"/>
                <a:gd name="T19" fmla="*/ 114 h 151"/>
                <a:gd name="T20" fmla="*/ 1243 w 1266"/>
                <a:gd name="T21" fmla="*/ 130 h 151"/>
                <a:gd name="T22" fmla="*/ 1228 w 1266"/>
                <a:gd name="T23" fmla="*/ 141 h 151"/>
                <a:gd name="T24" fmla="*/ 1209 w 1266"/>
                <a:gd name="T25" fmla="*/ 149 h 151"/>
                <a:gd name="T26" fmla="*/ 1190 w 1266"/>
                <a:gd name="T27" fmla="*/ 151 h 151"/>
                <a:gd name="T28" fmla="*/ 75 w 1266"/>
                <a:gd name="T29" fmla="*/ 151 h 151"/>
                <a:gd name="T30" fmla="*/ 55 w 1266"/>
                <a:gd name="T31" fmla="*/ 149 h 151"/>
                <a:gd name="T32" fmla="*/ 37 w 1266"/>
                <a:gd name="T33" fmla="*/ 141 h 151"/>
                <a:gd name="T34" fmla="*/ 22 w 1266"/>
                <a:gd name="T35" fmla="*/ 130 h 151"/>
                <a:gd name="T36" fmla="*/ 11 w 1266"/>
                <a:gd name="T37" fmla="*/ 114 h 151"/>
                <a:gd name="T38" fmla="*/ 3 w 1266"/>
                <a:gd name="T39" fmla="*/ 96 h 151"/>
                <a:gd name="T40" fmla="*/ 0 w 1266"/>
                <a:gd name="T41" fmla="*/ 76 h 151"/>
                <a:gd name="T42" fmla="*/ 3 w 1266"/>
                <a:gd name="T43" fmla="*/ 56 h 151"/>
                <a:gd name="T44" fmla="*/ 11 w 1266"/>
                <a:gd name="T45" fmla="*/ 38 h 151"/>
                <a:gd name="T46" fmla="*/ 22 w 1266"/>
                <a:gd name="T47" fmla="*/ 23 h 151"/>
                <a:gd name="T48" fmla="*/ 37 w 1266"/>
                <a:gd name="T49" fmla="*/ 10 h 151"/>
                <a:gd name="T50" fmla="*/ 55 w 1266"/>
                <a:gd name="T51" fmla="*/ 3 h 151"/>
                <a:gd name="T52" fmla="*/ 75 w 1266"/>
                <a:gd name="T53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66" h="151">
                  <a:moveTo>
                    <a:pt x="75" y="0"/>
                  </a:moveTo>
                  <a:lnTo>
                    <a:pt x="1190" y="0"/>
                  </a:lnTo>
                  <a:lnTo>
                    <a:pt x="1209" y="3"/>
                  </a:lnTo>
                  <a:lnTo>
                    <a:pt x="1228" y="10"/>
                  </a:lnTo>
                  <a:lnTo>
                    <a:pt x="1243" y="23"/>
                  </a:lnTo>
                  <a:lnTo>
                    <a:pt x="1255" y="38"/>
                  </a:lnTo>
                  <a:lnTo>
                    <a:pt x="1262" y="56"/>
                  </a:lnTo>
                  <a:lnTo>
                    <a:pt x="1266" y="76"/>
                  </a:lnTo>
                  <a:lnTo>
                    <a:pt x="1262" y="96"/>
                  </a:lnTo>
                  <a:lnTo>
                    <a:pt x="1255" y="114"/>
                  </a:lnTo>
                  <a:lnTo>
                    <a:pt x="1243" y="130"/>
                  </a:lnTo>
                  <a:lnTo>
                    <a:pt x="1228" y="141"/>
                  </a:lnTo>
                  <a:lnTo>
                    <a:pt x="1209" y="149"/>
                  </a:lnTo>
                  <a:lnTo>
                    <a:pt x="1190" y="151"/>
                  </a:lnTo>
                  <a:lnTo>
                    <a:pt x="75" y="151"/>
                  </a:lnTo>
                  <a:lnTo>
                    <a:pt x="55" y="149"/>
                  </a:lnTo>
                  <a:lnTo>
                    <a:pt x="37" y="141"/>
                  </a:lnTo>
                  <a:lnTo>
                    <a:pt x="22" y="130"/>
                  </a:lnTo>
                  <a:lnTo>
                    <a:pt x="11" y="114"/>
                  </a:lnTo>
                  <a:lnTo>
                    <a:pt x="3" y="96"/>
                  </a:lnTo>
                  <a:lnTo>
                    <a:pt x="0" y="76"/>
                  </a:lnTo>
                  <a:lnTo>
                    <a:pt x="3" y="56"/>
                  </a:lnTo>
                  <a:lnTo>
                    <a:pt x="11" y="38"/>
                  </a:lnTo>
                  <a:lnTo>
                    <a:pt x="22" y="23"/>
                  </a:lnTo>
                  <a:lnTo>
                    <a:pt x="37" y="10"/>
                  </a:lnTo>
                  <a:lnTo>
                    <a:pt x="55" y="3"/>
                  </a:lnTo>
                  <a:lnTo>
                    <a:pt x="7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844">
              <a:extLst>
                <a:ext uri="{FF2B5EF4-FFF2-40B4-BE49-F238E27FC236}">
                  <a16:creationId xmlns:a16="http://schemas.microsoft.com/office/drawing/2014/main" id="{741D14FE-93A7-1949-DF17-33242466B80D}"/>
                </a:ext>
              </a:extLst>
            </p:cNvPr>
            <p:cNvSpPr>
              <a:spLocks/>
            </p:cNvSpPr>
            <p:nvPr/>
          </p:nvSpPr>
          <p:spPr bwMode="auto">
            <a:xfrm>
              <a:off x="637" y="818"/>
              <a:ext cx="133" cy="107"/>
            </a:xfrm>
            <a:custGeom>
              <a:avLst/>
              <a:gdLst>
                <a:gd name="T0" fmla="*/ 460 w 536"/>
                <a:gd name="T1" fmla="*/ 0 h 427"/>
                <a:gd name="T2" fmla="*/ 480 w 536"/>
                <a:gd name="T3" fmla="*/ 3 h 427"/>
                <a:gd name="T4" fmla="*/ 498 w 536"/>
                <a:gd name="T5" fmla="*/ 10 h 427"/>
                <a:gd name="T6" fmla="*/ 514 w 536"/>
                <a:gd name="T7" fmla="*/ 23 h 427"/>
                <a:gd name="T8" fmla="*/ 525 w 536"/>
                <a:gd name="T9" fmla="*/ 39 h 427"/>
                <a:gd name="T10" fmla="*/ 534 w 536"/>
                <a:gd name="T11" fmla="*/ 57 h 427"/>
                <a:gd name="T12" fmla="*/ 536 w 536"/>
                <a:gd name="T13" fmla="*/ 76 h 427"/>
                <a:gd name="T14" fmla="*/ 534 w 536"/>
                <a:gd name="T15" fmla="*/ 95 h 427"/>
                <a:gd name="T16" fmla="*/ 525 w 536"/>
                <a:gd name="T17" fmla="*/ 114 h 427"/>
                <a:gd name="T18" fmla="*/ 514 w 536"/>
                <a:gd name="T19" fmla="*/ 130 h 427"/>
                <a:gd name="T20" fmla="*/ 238 w 536"/>
                <a:gd name="T21" fmla="*/ 406 h 427"/>
                <a:gd name="T22" fmla="*/ 222 w 536"/>
                <a:gd name="T23" fmla="*/ 417 h 427"/>
                <a:gd name="T24" fmla="*/ 204 w 536"/>
                <a:gd name="T25" fmla="*/ 425 h 427"/>
                <a:gd name="T26" fmla="*/ 184 w 536"/>
                <a:gd name="T27" fmla="*/ 427 h 427"/>
                <a:gd name="T28" fmla="*/ 165 w 536"/>
                <a:gd name="T29" fmla="*/ 425 h 427"/>
                <a:gd name="T30" fmla="*/ 147 w 536"/>
                <a:gd name="T31" fmla="*/ 417 h 427"/>
                <a:gd name="T32" fmla="*/ 131 w 536"/>
                <a:gd name="T33" fmla="*/ 406 h 427"/>
                <a:gd name="T34" fmla="*/ 22 w 536"/>
                <a:gd name="T35" fmla="*/ 296 h 427"/>
                <a:gd name="T36" fmla="*/ 11 w 536"/>
                <a:gd name="T37" fmla="*/ 280 h 427"/>
                <a:gd name="T38" fmla="*/ 3 w 536"/>
                <a:gd name="T39" fmla="*/ 262 h 427"/>
                <a:gd name="T40" fmla="*/ 0 w 536"/>
                <a:gd name="T41" fmla="*/ 244 h 427"/>
                <a:gd name="T42" fmla="*/ 3 w 536"/>
                <a:gd name="T43" fmla="*/ 224 h 427"/>
                <a:gd name="T44" fmla="*/ 11 w 536"/>
                <a:gd name="T45" fmla="*/ 206 h 427"/>
                <a:gd name="T46" fmla="*/ 22 w 536"/>
                <a:gd name="T47" fmla="*/ 190 h 427"/>
                <a:gd name="T48" fmla="*/ 38 w 536"/>
                <a:gd name="T49" fmla="*/ 177 h 427"/>
                <a:gd name="T50" fmla="*/ 57 w 536"/>
                <a:gd name="T51" fmla="*/ 170 h 427"/>
                <a:gd name="T52" fmla="*/ 76 w 536"/>
                <a:gd name="T53" fmla="*/ 168 h 427"/>
                <a:gd name="T54" fmla="*/ 96 w 536"/>
                <a:gd name="T55" fmla="*/ 170 h 427"/>
                <a:gd name="T56" fmla="*/ 113 w 536"/>
                <a:gd name="T57" fmla="*/ 177 h 427"/>
                <a:gd name="T58" fmla="*/ 129 w 536"/>
                <a:gd name="T59" fmla="*/ 190 h 427"/>
                <a:gd name="T60" fmla="*/ 184 w 536"/>
                <a:gd name="T61" fmla="*/ 245 h 427"/>
                <a:gd name="T62" fmla="*/ 407 w 536"/>
                <a:gd name="T63" fmla="*/ 23 h 427"/>
                <a:gd name="T64" fmla="*/ 423 w 536"/>
                <a:gd name="T65" fmla="*/ 10 h 427"/>
                <a:gd name="T66" fmla="*/ 442 w 536"/>
                <a:gd name="T67" fmla="*/ 3 h 427"/>
                <a:gd name="T68" fmla="*/ 460 w 536"/>
                <a:gd name="T69" fmla="*/ 0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536" h="427">
                  <a:moveTo>
                    <a:pt x="460" y="0"/>
                  </a:moveTo>
                  <a:lnTo>
                    <a:pt x="480" y="3"/>
                  </a:lnTo>
                  <a:lnTo>
                    <a:pt x="498" y="10"/>
                  </a:lnTo>
                  <a:lnTo>
                    <a:pt x="514" y="23"/>
                  </a:lnTo>
                  <a:lnTo>
                    <a:pt x="525" y="39"/>
                  </a:lnTo>
                  <a:lnTo>
                    <a:pt x="534" y="57"/>
                  </a:lnTo>
                  <a:lnTo>
                    <a:pt x="536" y="76"/>
                  </a:lnTo>
                  <a:lnTo>
                    <a:pt x="534" y="95"/>
                  </a:lnTo>
                  <a:lnTo>
                    <a:pt x="525" y="114"/>
                  </a:lnTo>
                  <a:lnTo>
                    <a:pt x="514" y="130"/>
                  </a:lnTo>
                  <a:lnTo>
                    <a:pt x="238" y="406"/>
                  </a:lnTo>
                  <a:lnTo>
                    <a:pt x="222" y="417"/>
                  </a:lnTo>
                  <a:lnTo>
                    <a:pt x="204" y="425"/>
                  </a:lnTo>
                  <a:lnTo>
                    <a:pt x="184" y="427"/>
                  </a:lnTo>
                  <a:lnTo>
                    <a:pt x="165" y="425"/>
                  </a:lnTo>
                  <a:lnTo>
                    <a:pt x="147" y="417"/>
                  </a:lnTo>
                  <a:lnTo>
                    <a:pt x="131" y="406"/>
                  </a:lnTo>
                  <a:lnTo>
                    <a:pt x="22" y="296"/>
                  </a:lnTo>
                  <a:lnTo>
                    <a:pt x="11" y="280"/>
                  </a:lnTo>
                  <a:lnTo>
                    <a:pt x="3" y="262"/>
                  </a:lnTo>
                  <a:lnTo>
                    <a:pt x="0" y="244"/>
                  </a:lnTo>
                  <a:lnTo>
                    <a:pt x="3" y="224"/>
                  </a:lnTo>
                  <a:lnTo>
                    <a:pt x="11" y="206"/>
                  </a:lnTo>
                  <a:lnTo>
                    <a:pt x="22" y="190"/>
                  </a:lnTo>
                  <a:lnTo>
                    <a:pt x="38" y="177"/>
                  </a:lnTo>
                  <a:lnTo>
                    <a:pt x="57" y="170"/>
                  </a:lnTo>
                  <a:lnTo>
                    <a:pt x="76" y="168"/>
                  </a:lnTo>
                  <a:lnTo>
                    <a:pt x="96" y="170"/>
                  </a:lnTo>
                  <a:lnTo>
                    <a:pt x="113" y="177"/>
                  </a:lnTo>
                  <a:lnTo>
                    <a:pt x="129" y="190"/>
                  </a:lnTo>
                  <a:lnTo>
                    <a:pt x="184" y="245"/>
                  </a:lnTo>
                  <a:lnTo>
                    <a:pt x="407" y="23"/>
                  </a:lnTo>
                  <a:lnTo>
                    <a:pt x="423" y="10"/>
                  </a:lnTo>
                  <a:lnTo>
                    <a:pt x="442" y="3"/>
                  </a:lnTo>
                  <a:lnTo>
                    <a:pt x="46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845">
              <a:extLst>
                <a:ext uri="{FF2B5EF4-FFF2-40B4-BE49-F238E27FC236}">
                  <a16:creationId xmlns:a16="http://schemas.microsoft.com/office/drawing/2014/main" id="{65A3093C-DA8F-EE9C-9A4D-8BFF345B946A}"/>
                </a:ext>
              </a:extLst>
            </p:cNvPr>
            <p:cNvSpPr>
              <a:spLocks/>
            </p:cNvSpPr>
            <p:nvPr/>
          </p:nvSpPr>
          <p:spPr bwMode="auto">
            <a:xfrm>
              <a:off x="806" y="862"/>
              <a:ext cx="316" cy="37"/>
            </a:xfrm>
            <a:custGeom>
              <a:avLst/>
              <a:gdLst>
                <a:gd name="T0" fmla="*/ 75 w 1266"/>
                <a:gd name="T1" fmla="*/ 0 h 151"/>
                <a:gd name="T2" fmla="*/ 1190 w 1266"/>
                <a:gd name="T3" fmla="*/ 0 h 151"/>
                <a:gd name="T4" fmla="*/ 1209 w 1266"/>
                <a:gd name="T5" fmla="*/ 3 h 151"/>
                <a:gd name="T6" fmla="*/ 1228 w 1266"/>
                <a:gd name="T7" fmla="*/ 11 h 151"/>
                <a:gd name="T8" fmla="*/ 1243 w 1266"/>
                <a:gd name="T9" fmla="*/ 22 h 151"/>
                <a:gd name="T10" fmla="*/ 1255 w 1266"/>
                <a:gd name="T11" fmla="*/ 37 h 151"/>
                <a:gd name="T12" fmla="*/ 1262 w 1266"/>
                <a:gd name="T13" fmla="*/ 56 h 151"/>
                <a:gd name="T14" fmla="*/ 1266 w 1266"/>
                <a:gd name="T15" fmla="*/ 75 h 151"/>
                <a:gd name="T16" fmla="*/ 1262 w 1266"/>
                <a:gd name="T17" fmla="*/ 96 h 151"/>
                <a:gd name="T18" fmla="*/ 1255 w 1266"/>
                <a:gd name="T19" fmla="*/ 114 h 151"/>
                <a:gd name="T20" fmla="*/ 1243 w 1266"/>
                <a:gd name="T21" fmla="*/ 129 h 151"/>
                <a:gd name="T22" fmla="*/ 1228 w 1266"/>
                <a:gd name="T23" fmla="*/ 141 h 151"/>
                <a:gd name="T24" fmla="*/ 1209 w 1266"/>
                <a:gd name="T25" fmla="*/ 149 h 151"/>
                <a:gd name="T26" fmla="*/ 1190 w 1266"/>
                <a:gd name="T27" fmla="*/ 151 h 151"/>
                <a:gd name="T28" fmla="*/ 75 w 1266"/>
                <a:gd name="T29" fmla="*/ 151 h 151"/>
                <a:gd name="T30" fmla="*/ 55 w 1266"/>
                <a:gd name="T31" fmla="*/ 149 h 151"/>
                <a:gd name="T32" fmla="*/ 37 w 1266"/>
                <a:gd name="T33" fmla="*/ 141 h 151"/>
                <a:gd name="T34" fmla="*/ 22 w 1266"/>
                <a:gd name="T35" fmla="*/ 129 h 151"/>
                <a:gd name="T36" fmla="*/ 11 w 1266"/>
                <a:gd name="T37" fmla="*/ 114 h 151"/>
                <a:gd name="T38" fmla="*/ 3 w 1266"/>
                <a:gd name="T39" fmla="*/ 96 h 151"/>
                <a:gd name="T40" fmla="*/ 0 w 1266"/>
                <a:gd name="T41" fmla="*/ 75 h 151"/>
                <a:gd name="T42" fmla="*/ 3 w 1266"/>
                <a:gd name="T43" fmla="*/ 56 h 151"/>
                <a:gd name="T44" fmla="*/ 11 w 1266"/>
                <a:gd name="T45" fmla="*/ 37 h 151"/>
                <a:gd name="T46" fmla="*/ 22 w 1266"/>
                <a:gd name="T47" fmla="*/ 22 h 151"/>
                <a:gd name="T48" fmla="*/ 37 w 1266"/>
                <a:gd name="T49" fmla="*/ 11 h 151"/>
                <a:gd name="T50" fmla="*/ 55 w 1266"/>
                <a:gd name="T51" fmla="*/ 3 h 151"/>
                <a:gd name="T52" fmla="*/ 75 w 1266"/>
                <a:gd name="T53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66" h="151">
                  <a:moveTo>
                    <a:pt x="75" y="0"/>
                  </a:moveTo>
                  <a:lnTo>
                    <a:pt x="1190" y="0"/>
                  </a:lnTo>
                  <a:lnTo>
                    <a:pt x="1209" y="3"/>
                  </a:lnTo>
                  <a:lnTo>
                    <a:pt x="1228" y="11"/>
                  </a:lnTo>
                  <a:lnTo>
                    <a:pt x="1243" y="22"/>
                  </a:lnTo>
                  <a:lnTo>
                    <a:pt x="1255" y="37"/>
                  </a:lnTo>
                  <a:lnTo>
                    <a:pt x="1262" y="56"/>
                  </a:lnTo>
                  <a:lnTo>
                    <a:pt x="1266" y="75"/>
                  </a:lnTo>
                  <a:lnTo>
                    <a:pt x="1262" y="96"/>
                  </a:lnTo>
                  <a:lnTo>
                    <a:pt x="1255" y="114"/>
                  </a:lnTo>
                  <a:lnTo>
                    <a:pt x="1243" y="129"/>
                  </a:lnTo>
                  <a:lnTo>
                    <a:pt x="1228" y="141"/>
                  </a:lnTo>
                  <a:lnTo>
                    <a:pt x="1209" y="149"/>
                  </a:lnTo>
                  <a:lnTo>
                    <a:pt x="1190" y="151"/>
                  </a:lnTo>
                  <a:lnTo>
                    <a:pt x="75" y="151"/>
                  </a:lnTo>
                  <a:lnTo>
                    <a:pt x="55" y="149"/>
                  </a:lnTo>
                  <a:lnTo>
                    <a:pt x="37" y="141"/>
                  </a:lnTo>
                  <a:lnTo>
                    <a:pt x="22" y="129"/>
                  </a:lnTo>
                  <a:lnTo>
                    <a:pt x="11" y="114"/>
                  </a:lnTo>
                  <a:lnTo>
                    <a:pt x="3" y="96"/>
                  </a:lnTo>
                  <a:lnTo>
                    <a:pt x="0" y="75"/>
                  </a:lnTo>
                  <a:lnTo>
                    <a:pt x="3" y="56"/>
                  </a:lnTo>
                  <a:lnTo>
                    <a:pt x="11" y="37"/>
                  </a:lnTo>
                  <a:lnTo>
                    <a:pt x="22" y="22"/>
                  </a:lnTo>
                  <a:lnTo>
                    <a:pt x="37" y="11"/>
                  </a:lnTo>
                  <a:lnTo>
                    <a:pt x="55" y="3"/>
                  </a:lnTo>
                  <a:lnTo>
                    <a:pt x="7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8" name="Подзаголовок 2">
            <a:extLst>
              <a:ext uri="{FF2B5EF4-FFF2-40B4-BE49-F238E27FC236}">
                <a16:creationId xmlns:a16="http://schemas.microsoft.com/office/drawing/2014/main" id="{41AA2440-5772-FDCB-AD62-125E68C141DB}"/>
              </a:ext>
            </a:extLst>
          </p:cNvPr>
          <p:cNvSpPr txBox="1">
            <a:spLocks/>
          </p:cNvSpPr>
          <p:nvPr/>
        </p:nvSpPr>
        <p:spPr>
          <a:xfrm>
            <a:off x="8396636" y="5464838"/>
            <a:ext cx="3276437" cy="460502"/>
          </a:xfrm>
          <a:prstGeom prst="rect">
            <a:avLst/>
          </a:prstGeom>
        </p:spPr>
        <p:txBody>
          <a:bodyPr vert="horz" wrap="square" lIns="72000" tIns="36000" rIns="72000" bIns="36000" rtlCol="0" anchor="ctr" anchorCtr="0">
            <a:sp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en-US" sz="1400" b="1" kern="100" dirty="0"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The level of provision of laboratory kits of HEIs is on average 69 percent</a:t>
            </a:r>
            <a:endParaRPr lang="ru-RU" sz="1400" b="1" kern="100" dirty="0">
              <a:solidFill>
                <a:schemeClr val="accent5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69" name="Подзаголовок 2">
            <a:extLst>
              <a:ext uri="{FF2B5EF4-FFF2-40B4-BE49-F238E27FC236}">
                <a16:creationId xmlns:a16="http://schemas.microsoft.com/office/drawing/2014/main" id="{662F3A3A-6C70-4045-6989-6823FA550F13}"/>
              </a:ext>
            </a:extLst>
          </p:cNvPr>
          <p:cNvSpPr txBox="1">
            <a:spLocks/>
          </p:cNvSpPr>
          <p:nvPr/>
        </p:nvSpPr>
        <p:spPr>
          <a:xfrm>
            <a:off x="5944038" y="3808555"/>
            <a:ext cx="2371019" cy="2224776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txBody>
          <a:bodyPr wrap="square" anchor="ctr" anchorCtr="0">
            <a:noAutofit/>
          </a:bodyPr>
          <a:lstStyle>
            <a:defPPr>
              <a:defRPr lang="en-US"/>
            </a:defPPr>
            <a:lvl1pPr algn="just">
              <a:lnSpc>
                <a:spcPct val="107000"/>
              </a:lnSpc>
              <a:spcAft>
                <a:spcPts val="800"/>
              </a:spcAft>
              <a:defRPr sz="700" kern="100">
                <a:latin typeface="+mj-lt"/>
              </a:defRPr>
            </a:lvl1pPr>
            <a:lvl2pPr marL="3429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/>
            </a:lvl2pPr>
            <a:lvl3pPr marL="6858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/>
            </a:lvl3pPr>
            <a:lvl4pPr marL="10287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4pPr>
            <a:lvl5pPr marL="13716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5pPr>
            <a:lvl6pPr marL="17145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6pPr>
            <a:lvl7pPr marL="20574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7pPr>
            <a:lvl8pPr marL="24003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8pPr>
            <a:lvl9pPr marL="27432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9pPr>
          </a:lstStyle>
          <a:p>
            <a:pPr algn="ctr"/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Educational</a:t>
            </a:r>
            <a:r>
              <a:rPr lang="en-US" sz="16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600" b="1" dirty="0"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laboratory kits available in 76 higher education institutions</a:t>
            </a:r>
            <a:endParaRPr lang="ru-RU" sz="1600" b="1" dirty="0">
              <a:solidFill>
                <a:schemeClr val="accent5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70" name="Подзаголовок 2">
            <a:extLst>
              <a:ext uri="{FF2B5EF4-FFF2-40B4-BE49-F238E27FC236}">
                <a16:creationId xmlns:a16="http://schemas.microsoft.com/office/drawing/2014/main" id="{1745D4DA-CFC3-1B1D-6AA0-87C681B6897D}"/>
              </a:ext>
            </a:extLst>
          </p:cNvPr>
          <p:cNvSpPr txBox="1">
            <a:spLocks/>
          </p:cNvSpPr>
          <p:nvPr/>
        </p:nvSpPr>
        <p:spPr>
          <a:xfrm>
            <a:off x="8423720" y="4105725"/>
            <a:ext cx="3258382" cy="266602"/>
          </a:xfrm>
          <a:prstGeom prst="rect">
            <a:avLst/>
          </a:prstGeom>
        </p:spPr>
        <p:txBody>
          <a:bodyPr vert="horz" wrap="square" lIns="72000" tIns="36000" rIns="72000" bIns="36000" rtlCol="0" anchor="ctr" anchorCtr="0">
            <a:sp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en-US" sz="1400" b="1" kern="100" dirty="0"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4,962 are us</a:t>
            </a:r>
            <a:r>
              <a:rPr lang="uz-Latn-UZ" sz="1400" b="1" kern="100" dirty="0"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able</a:t>
            </a:r>
            <a:endParaRPr lang="ru-RU" sz="1400" b="1" kern="100" dirty="0">
              <a:solidFill>
                <a:schemeClr val="accent5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71" name="Подзаголовок 2">
            <a:extLst>
              <a:ext uri="{FF2B5EF4-FFF2-40B4-BE49-F238E27FC236}">
                <a16:creationId xmlns:a16="http://schemas.microsoft.com/office/drawing/2014/main" id="{B3175412-54B2-E5F0-C3AE-AFC99252483E}"/>
              </a:ext>
            </a:extLst>
          </p:cNvPr>
          <p:cNvSpPr txBox="1">
            <a:spLocks/>
          </p:cNvSpPr>
          <p:nvPr/>
        </p:nvSpPr>
        <p:spPr>
          <a:xfrm>
            <a:off x="8405664" y="4497545"/>
            <a:ext cx="3258382" cy="266602"/>
          </a:xfrm>
          <a:prstGeom prst="rect">
            <a:avLst/>
          </a:prstGeom>
        </p:spPr>
        <p:txBody>
          <a:bodyPr vert="horz" wrap="square" lIns="72000" tIns="36000" rIns="72000" bIns="36000" rtlCol="0" anchor="ctr" anchorCtr="0">
            <a:sp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en-US" sz="1400" b="1" kern="100" dirty="0"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321 are unusable</a:t>
            </a:r>
            <a:endParaRPr lang="ru-RU" sz="1400" b="1" kern="100" dirty="0">
              <a:solidFill>
                <a:schemeClr val="accent5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  <p:sp>
        <p:nvSpPr>
          <p:cNvPr id="72" name="Подзаголовок 2">
            <a:extLst>
              <a:ext uri="{FF2B5EF4-FFF2-40B4-BE49-F238E27FC236}">
                <a16:creationId xmlns:a16="http://schemas.microsoft.com/office/drawing/2014/main" id="{3CD57395-13FA-32F8-705B-9216ABFBFDFB}"/>
              </a:ext>
            </a:extLst>
          </p:cNvPr>
          <p:cNvSpPr txBox="1">
            <a:spLocks/>
          </p:cNvSpPr>
          <p:nvPr/>
        </p:nvSpPr>
        <p:spPr>
          <a:xfrm>
            <a:off x="8441774" y="4850992"/>
            <a:ext cx="3240327" cy="460502"/>
          </a:xfrm>
          <a:prstGeom prst="rect">
            <a:avLst/>
          </a:prstGeom>
        </p:spPr>
        <p:txBody>
          <a:bodyPr vert="horz" wrap="square" lIns="72000" tIns="36000" rIns="72000" bIns="36000" rtlCol="0" anchor="ctr" anchorCtr="0">
            <a:sp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Wingdings" panose="05000000000000000000" pitchFamily="2" charset="2"/>
              <a:buChar char="ü"/>
            </a:pPr>
            <a:r>
              <a:rPr lang="en-US" sz="1400" b="1" kern="100" dirty="0">
                <a:solidFill>
                  <a:schemeClr val="accent5">
                    <a:lumMod val="75000"/>
                  </a:schemeClr>
                </a:solidFill>
                <a:latin typeface="Bahnschrift" panose="020B0502040204020203" pitchFamily="34" charset="0"/>
              </a:rPr>
              <a:t>There is a need to purchase 5,615 laboratory kits</a:t>
            </a:r>
            <a:endParaRPr lang="ru-RU" sz="1400" b="1" kern="100" dirty="0">
              <a:solidFill>
                <a:schemeClr val="accent5">
                  <a:lumMod val="75000"/>
                </a:schemeClr>
              </a:solidFill>
              <a:latin typeface="Bahnschrift" panose="020B0502040204020203" pitchFamily="34" charset="0"/>
            </a:endParaRPr>
          </a:p>
        </p:txBody>
      </p:sp>
      <p:grpSp>
        <p:nvGrpSpPr>
          <p:cNvPr id="73" name="Group 1684">
            <a:extLst>
              <a:ext uri="{FF2B5EF4-FFF2-40B4-BE49-F238E27FC236}">
                <a16:creationId xmlns:a16="http://schemas.microsoft.com/office/drawing/2014/main" id="{FFDA6EA1-2AA5-4CF3-46CA-1C39C63B9750}"/>
              </a:ext>
            </a:extLst>
          </p:cNvPr>
          <p:cNvGrpSpPr/>
          <p:nvPr/>
        </p:nvGrpSpPr>
        <p:grpSpPr>
          <a:xfrm>
            <a:off x="6090310" y="1428578"/>
            <a:ext cx="653425" cy="680558"/>
            <a:chOff x="349250" y="4489450"/>
            <a:chExt cx="242888" cy="304800"/>
          </a:xfrm>
          <a:solidFill>
            <a:schemeClr val="accent5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74" name="Freeform 1072">
              <a:extLst>
                <a:ext uri="{FF2B5EF4-FFF2-40B4-BE49-F238E27FC236}">
                  <a16:creationId xmlns:a16="http://schemas.microsoft.com/office/drawing/2014/main" id="{A9C1B55B-B4D3-6D3F-F90B-BE94F8CD84E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9250" y="4489450"/>
              <a:ext cx="242888" cy="304800"/>
            </a:xfrm>
            <a:custGeom>
              <a:avLst/>
              <a:gdLst>
                <a:gd name="T0" fmla="*/ 391 w 2749"/>
                <a:gd name="T1" fmla="*/ 207 h 3459"/>
                <a:gd name="T2" fmla="*/ 324 w 2749"/>
                <a:gd name="T3" fmla="*/ 229 h 3459"/>
                <a:gd name="T4" fmla="*/ 268 w 2749"/>
                <a:gd name="T5" fmla="*/ 270 h 3459"/>
                <a:gd name="T6" fmla="*/ 227 w 2749"/>
                <a:gd name="T7" fmla="*/ 326 h 3459"/>
                <a:gd name="T8" fmla="*/ 205 w 2749"/>
                <a:gd name="T9" fmla="*/ 393 h 3459"/>
                <a:gd name="T10" fmla="*/ 202 w 2749"/>
                <a:gd name="T11" fmla="*/ 3032 h 3459"/>
                <a:gd name="T12" fmla="*/ 213 w 2749"/>
                <a:gd name="T13" fmla="*/ 3103 h 3459"/>
                <a:gd name="T14" fmla="*/ 245 w 2749"/>
                <a:gd name="T15" fmla="*/ 3165 h 3459"/>
                <a:gd name="T16" fmla="*/ 294 w 2749"/>
                <a:gd name="T17" fmla="*/ 3214 h 3459"/>
                <a:gd name="T18" fmla="*/ 356 w 2749"/>
                <a:gd name="T19" fmla="*/ 3246 h 3459"/>
                <a:gd name="T20" fmla="*/ 427 w 2749"/>
                <a:gd name="T21" fmla="*/ 3257 h 3459"/>
                <a:gd name="T22" fmla="*/ 2359 w 2749"/>
                <a:gd name="T23" fmla="*/ 3255 h 3459"/>
                <a:gd name="T24" fmla="*/ 2425 w 2749"/>
                <a:gd name="T25" fmla="*/ 3232 h 3459"/>
                <a:gd name="T26" fmla="*/ 2481 w 2749"/>
                <a:gd name="T27" fmla="*/ 3192 h 3459"/>
                <a:gd name="T28" fmla="*/ 2522 w 2749"/>
                <a:gd name="T29" fmla="*/ 3135 h 3459"/>
                <a:gd name="T30" fmla="*/ 2545 w 2749"/>
                <a:gd name="T31" fmla="*/ 3069 h 3459"/>
                <a:gd name="T32" fmla="*/ 2547 w 2749"/>
                <a:gd name="T33" fmla="*/ 958 h 3459"/>
                <a:gd name="T34" fmla="*/ 2137 w 2749"/>
                <a:gd name="T35" fmla="*/ 955 h 3459"/>
                <a:gd name="T36" fmla="*/ 2036 w 2749"/>
                <a:gd name="T37" fmla="*/ 930 h 3459"/>
                <a:gd name="T38" fmla="*/ 1946 w 2749"/>
                <a:gd name="T39" fmla="*/ 881 h 3459"/>
                <a:gd name="T40" fmla="*/ 1871 w 2749"/>
                <a:gd name="T41" fmla="*/ 815 h 3459"/>
                <a:gd name="T42" fmla="*/ 1813 w 2749"/>
                <a:gd name="T43" fmla="*/ 732 h 3459"/>
                <a:gd name="T44" fmla="*/ 1776 w 2749"/>
                <a:gd name="T45" fmla="*/ 636 h 3459"/>
                <a:gd name="T46" fmla="*/ 1763 w 2749"/>
                <a:gd name="T47" fmla="*/ 531 h 3459"/>
                <a:gd name="T48" fmla="*/ 427 w 2749"/>
                <a:gd name="T49" fmla="*/ 203 h 3459"/>
                <a:gd name="T50" fmla="*/ 1826 w 2749"/>
                <a:gd name="T51" fmla="*/ 0 h 3459"/>
                <a:gd name="T52" fmla="*/ 1876 w 2749"/>
                <a:gd name="T53" fmla="*/ 8 h 3459"/>
                <a:gd name="T54" fmla="*/ 1921 w 2749"/>
                <a:gd name="T55" fmla="*/ 26 h 3459"/>
                <a:gd name="T56" fmla="*/ 1961 w 2749"/>
                <a:gd name="T57" fmla="*/ 55 h 3459"/>
                <a:gd name="T58" fmla="*/ 2707 w 2749"/>
                <a:gd name="T59" fmla="*/ 776 h 3459"/>
                <a:gd name="T60" fmla="*/ 2733 w 2749"/>
                <a:gd name="T61" fmla="*/ 821 h 3459"/>
                <a:gd name="T62" fmla="*/ 2748 w 2749"/>
                <a:gd name="T63" fmla="*/ 871 h 3459"/>
                <a:gd name="T64" fmla="*/ 2749 w 2749"/>
                <a:gd name="T65" fmla="*/ 3031 h 3459"/>
                <a:gd name="T66" fmla="*/ 2736 w 2749"/>
                <a:gd name="T67" fmla="*/ 3136 h 3459"/>
                <a:gd name="T68" fmla="*/ 2699 w 2749"/>
                <a:gd name="T69" fmla="*/ 3232 h 3459"/>
                <a:gd name="T70" fmla="*/ 2641 w 2749"/>
                <a:gd name="T71" fmla="*/ 3315 h 3459"/>
                <a:gd name="T72" fmla="*/ 2566 w 2749"/>
                <a:gd name="T73" fmla="*/ 3383 h 3459"/>
                <a:gd name="T74" fmla="*/ 2476 w 2749"/>
                <a:gd name="T75" fmla="*/ 3430 h 3459"/>
                <a:gd name="T76" fmla="*/ 2375 w 2749"/>
                <a:gd name="T77" fmla="*/ 3455 h 3459"/>
                <a:gd name="T78" fmla="*/ 427 w 2749"/>
                <a:gd name="T79" fmla="*/ 3459 h 3459"/>
                <a:gd name="T80" fmla="*/ 322 w 2749"/>
                <a:gd name="T81" fmla="*/ 3446 h 3459"/>
                <a:gd name="T82" fmla="*/ 226 w 2749"/>
                <a:gd name="T83" fmla="*/ 3409 h 3459"/>
                <a:gd name="T84" fmla="*/ 144 w 2749"/>
                <a:gd name="T85" fmla="*/ 3351 h 3459"/>
                <a:gd name="T86" fmla="*/ 77 w 2749"/>
                <a:gd name="T87" fmla="*/ 3275 h 3459"/>
                <a:gd name="T88" fmla="*/ 29 w 2749"/>
                <a:gd name="T89" fmla="*/ 3186 h 3459"/>
                <a:gd name="T90" fmla="*/ 3 w 2749"/>
                <a:gd name="T91" fmla="*/ 3085 h 3459"/>
                <a:gd name="T92" fmla="*/ 0 w 2749"/>
                <a:gd name="T93" fmla="*/ 429 h 3459"/>
                <a:gd name="T94" fmla="*/ 14 w 2749"/>
                <a:gd name="T95" fmla="*/ 324 h 3459"/>
                <a:gd name="T96" fmla="*/ 50 w 2749"/>
                <a:gd name="T97" fmla="*/ 228 h 3459"/>
                <a:gd name="T98" fmla="*/ 108 w 2749"/>
                <a:gd name="T99" fmla="*/ 145 h 3459"/>
                <a:gd name="T100" fmla="*/ 183 w 2749"/>
                <a:gd name="T101" fmla="*/ 77 h 3459"/>
                <a:gd name="T102" fmla="*/ 273 w 2749"/>
                <a:gd name="T103" fmla="*/ 30 h 3459"/>
                <a:gd name="T104" fmla="*/ 373 w 2749"/>
                <a:gd name="T105" fmla="*/ 5 h 3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749" h="3459">
                  <a:moveTo>
                    <a:pt x="427" y="203"/>
                  </a:moveTo>
                  <a:lnTo>
                    <a:pt x="391" y="207"/>
                  </a:lnTo>
                  <a:lnTo>
                    <a:pt x="356" y="215"/>
                  </a:lnTo>
                  <a:lnTo>
                    <a:pt x="324" y="229"/>
                  </a:lnTo>
                  <a:lnTo>
                    <a:pt x="294" y="247"/>
                  </a:lnTo>
                  <a:lnTo>
                    <a:pt x="268" y="270"/>
                  </a:lnTo>
                  <a:lnTo>
                    <a:pt x="245" y="296"/>
                  </a:lnTo>
                  <a:lnTo>
                    <a:pt x="227" y="326"/>
                  </a:lnTo>
                  <a:lnTo>
                    <a:pt x="213" y="358"/>
                  </a:lnTo>
                  <a:lnTo>
                    <a:pt x="205" y="393"/>
                  </a:lnTo>
                  <a:lnTo>
                    <a:pt x="202" y="429"/>
                  </a:lnTo>
                  <a:lnTo>
                    <a:pt x="202" y="3032"/>
                  </a:lnTo>
                  <a:lnTo>
                    <a:pt x="205" y="3069"/>
                  </a:lnTo>
                  <a:lnTo>
                    <a:pt x="213" y="3103"/>
                  </a:lnTo>
                  <a:lnTo>
                    <a:pt x="227" y="3135"/>
                  </a:lnTo>
                  <a:lnTo>
                    <a:pt x="245" y="3165"/>
                  </a:lnTo>
                  <a:lnTo>
                    <a:pt x="268" y="3191"/>
                  </a:lnTo>
                  <a:lnTo>
                    <a:pt x="294" y="3214"/>
                  </a:lnTo>
                  <a:lnTo>
                    <a:pt x="324" y="3232"/>
                  </a:lnTo>
                  <a:lnTo>
                    <a:pt x="356" y="3246"/>
                  </a:lnTo>
                  <a:lnTo>
                    <a:pt x="391" y="3254"/>
                  </a:lnTo>
                  <a:lnTo>
                    <a:pt x="427" y="3257"/>
                  </a:lnTo>
                  <a:lnTo>
                    <a:pt x="2322" y="3257"/>
                  </a:lnTo>
                  <a:lnTo>
                    <a:pt x="2359" y="3255"/>
                  </a:lnTo>
                  <a:lnTo>
                    <a:pt x="2393" y="3246"/>
                  </a:lnTo>
                  <a:lnTo>
                    <a:pt x="2425" y="3232"/>
                  </a:lnTo>
                  <a:lnTo>
                    <a:pt x="2454" y="3214"/>
                  </a:lnTo>
                  <a:lnTo>
                    <a:pt x="2481" y="3192"/>
                  </a:lnTo>
                  <a:lnTo>
                    <a:pt x="2504" y="3166"/>
                  </a:lnTo>
                  <a:lnTo>
                    <a:pt x="2522" y="3135"/>
                  </a:lnTo>
                  <a:lnTo>
                    <a:pt x="2535" y="3104"/>
                  </a:lnTo>
                  <a:lnTo>
                    <a:pt x="2545" y="3069"/>
                  </a:lnTo>
                  <a:lnTo>
                    <a:pt x="2547" y="3032"/>
                  </a:lnTo>
                  <a:lnTo>
                    <a:pt x="2547" y="958"/>
                  </a:lnTo>
                  <a:lnTo>
                    <a:pt x="2190" y="958"/>
                  </a:lnTo>
                  <a:lnTo>
                    <a:pt x="2137" y="955"/>
                  </a:lnTo>
                  <a:lnTo>
                    <a:pt x="2085" y="946"/>
                  </a:lnTo>
                  <a:lnTo>
                    <a:pt x="2036" y="930"/>
                  </a:lnTo>
                  <a:lnTo>
                    <a:pt x="1989" y="908"/>
                  </a:lnTo>
                  <a:lnTo>
                    <a:pt x="1946" y="881"/>
                  </a:lnTo>
                  <a:lnTo>
                    <a:pt x="1906" y="850"/>
                  </a:lnTo>
                  <a:lnTo>
                    <a:pt x="1871" y="815"/>
                  </a:lnTo>
                  <a:lnTo>
                    <a:pt x="1840" y="775"/>
                  </a:lnTo>
                  <a:lnTo>
                    <a:pt x="1813" y="732"/>
                  </a:lnTo>
                  <a:lnTo>
                    <a:pt x="1792" y="686"/>
                  </a:lnTo>
                  <a:lnTo>
                    <a:pt x="1776" y="636"/>
                  </a:lnTo>
                  <a:lnTo>
                    <a:pt x="1767" y="585"/>
                  </a:lnTo>
                  <a:lnTo>
                    <a:pt x="1763" y="531"/>
                  </a:lnTo>
                  <a:lnTo>
                    <a:pt x="1763" y="203"/>
                  </a:lnTo>
                  <a:lnTo>
                    <a:pt x="427" y="203"/>
                  </a:lnTo>
                  <a:close/>
                  <a:moveTo>
                    <a:pt x="427" y="0"/>
                  </a:moveTo>
                  <a:lnTo>
                    <a:pt x="1826" y="0"/>
                  </a:lnTo>
                  <a:lnTo>
                    <a:pt x="1852" y="2"/>
                  </a:lnTo>
                  <a:lnTo>
                    <a:pt x="1876" y="8"/>
                  </a:lnTo>
                  <a:lnTo>
                    <a:pt x="1899" y="15"/>
                  </a:lnTo>
                  <a:lnTo>
                    <a:pt x="1921" y="26"/>
                  </a:lnTo>
                  <a:lnTo>
                    <a:pt x="1942" y="39"/>
                  </a:lnTo>
                  <a:lnTo>
                    <a:pt x="1961" y="55"/>
                  </a:lnTo>
                  <a:lnTo>
                    <a:pt x="2690" y="757"/>
                  </a:lnTo>
                  <a:lnTo>
                    <a:pt x="2707" y="776"/>
                  </a:lnTo>
                  <a:lnTo>
                    <a:pt x="2721" y="798"/>
                  </a:lnTo>
                  <a:lnTo>
                    <a:pt x="2733" y="821"/>
                  </a:lnTo>
                  <a:lnTo>
                    <a:pt x="2741" y="846"/>
                  </a:lnTo>
                  <a:lnTo>
                    <a:pt x="2748" y="871"/>
                  </a:lnTo>
                  <a:lnTo>
                    <a:pt x="2749" y="897"/>
                  </a:lnTo>
                  <a:lnTo>
                    <a:pt x="2749" y="3031"/>
                  </a:lnTo>
                  <a:lnTo>
                    <a:pt x="2746" y="3085"/>
                  </a:lnTo>
                  <a:lnTo>
                    <a:pt x="2736" y="3136"/>
                  </a:lnTo>
                  <a:lnTo>
                    <a:pt x="2720" y="3186"/>
                  </a:lnTo>
                  <a:lnTo>
                    <a:pt x="2699" y="3232"/>
                  </a:lnTo>
                  <a:lnTo>
                    <a:pt x="2673" y="3275"/>
                  </a:lnTo>
                  <a:lnTo>
                    <a:pt x="2641" y="3315"/>
                  </a:lnTo>
                  <a:lnTo>
                    <a:pt x="2606" y="3351"/>
                  </a:lnTo>
                  <a:lnTo>
                    <a:pt x="2566" y="3383"/>
                  </a:lnTo>
                  <a:lnTo>
                    <a:pt x="2523" y="3409"/>
                  </a:lnTo>
                  <a:lnTo>
                    <a:pt x="2476" y="3430"/>
                  </a:lnTo>
                  <a:lnTo>
                    <a:pt x="2427" y="3446"/>
                  </a:lnTo>
                  <a:lnTo>
                    <a:pt x="2375" y="3455"/>
                  </a:lnTo>
                  <a:lnTo>
                    <a:pt x="2322" y="3459"/>
                  </a:lnTo>
                  <a:lnTo>
                    <a:pt x="427" y="3459"/>
                  </a:lnTo>
                  <a:lnTo>
                    <a:pt x="373" y="3455"/>
                  </a:lnTo>
                  <a:lnTo>
                    <a:pt x="322" y="3446"/>
                  </a:lnTo>
                  <a:lnTo>
                    <a:pt x="273" y="3430"/>
                  </a:lnTo>
                  <a:lnTo>
                    <a:pt x="226" y="3409"/>
                  </a:lnTo>
                  <a:lnTo>
                    <a:pt x="183" y="3383"/>
                  </a:lnTo>
                  <a:lnTo>
                    <a:pt x="144" y="3351"/>
                  </a:lnTo>
                  <a:lnTo>
                    <a:pt x="108" y="3315"/>
                  </a:lnTo>
                  <a:lnTo>
                    <a:pt x="77" y="3275"/>
                  </a:lnTo>
                  <a:lnTo>
                    <a:pt x="50" y="3232"/>
                  </a:lnTo>
                  <a:lnTo>
                    <a:pt x="29" y="3186"/>
                  </a:lnTo>
                  <a:lnTo>
                    <a:pt x="14" y="3136"/>
                  </a:lnTo>
                  <a:lnTo>
                    <a:pt x="3" y="3085"/>
                  </a:lnTo>
                  <a:lnTo>
                    <a:pt x="0" y="3031"/>
                  </a:lnTo>
                  <a:lnTo>
                    <a:pt x="0" y="429"/>
                  </a:lnTo>
                  <a:lnTo>
                    <a:pt x="3" y="375"/>
                  </a:lnTo>
                  <a:lnTo>
                    <a:pt x="14" y="324"/>
                  </a:lnTo>
                  <a:lnTo>
                    <a:pt x="29" y="274"/>
                  </a:lnTo>
                  <a:lnTo>
                    <a:pt x="50" y="228"/>
                  </a:lnTo>
                  <a:lnTo>
                    <a:pt x="77" y="185"/>
                  </a:lnTo>
                  <a:lnTo>
                    <a:pt x="108" y="145"/>
                  </a:lnTo>
                  <a:lnTo>
                    <a:pt x="144" y="109"/>
                  </a:lnTo>
                  <a:lnTo>
                    <a:pt x="183" y="77"/>
                  </a:lnTo>
                  <a:lnTo>
                    <a:pt x="226" y="51"/>
                  </a:lnTo>
                  <a:lnTo>
                    <a:pt x="273" y="30"/>
                  </a:lnTo>
                  <a:lnTo>
                    <a:pt x="322" y="14"/>
                  </a:lnTo>
                  <a:lnTo>
                    <a:pt x="373" y="5"/>
                  </a:lnTo>
                  <a:lnTo>
                    <a:pt x="42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1" dirty="0"/>
            </a:p>
          </p:txBody>
        </p:sp>
        <p:sp>
          <p:nvSpPr>
            <p:cNvPr id="75" name="Freeform 1073">
              <a:extLst>
                <a:ext uri="{FF2B5EF4-FFF2-40B4-BE49-F238E27FC236}">
                  <a16:creationId xmlns:a16="http://schemas.microsoft.com/office/drawing/2014/main" id="{0D7FEC13-C171-7F7A-4338-48EFBAC4F76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350" y="4633913"/>
              <a:ext cx="168275" cy="17463"/>
            </a:xfrm>
            <a:custGeom>
              <a:avLst/>
              <a:gdLst>
                <a:gd name="T0" fmla="*/ 101 w 1898"/>
                <a:gd name="T1" fmla="*/ 0 h 202"/>
                <a:gd name="T2" fmla="*/ 1797 w 1898"/>
                <a:gd name="T3" fmla="*/ 0 h 202"/>
                <a:gd name="T4" fmla="*/ 1820 w 1898"/>
                <a:gd name="T5" fmla="*/ 2 h 202"/>
                <a:gd name="T6" fmla="*/ 1843 w 1898"/>
                <a:gd name="T7" fmla="*/ 10 h 202"/>
                <a:gd name="T8" fmla="*/ 1860 w 1898"/>
                <a:gd name="T9" fmla="*/ 22 h 202"/>
                <a:gd name="T10" fmla="*/ 1876 w 1898"/>
                <a:gd name="T11" fmla="*/ 38 h 202"/>
                <a:gd name="T12" fmla="*/ 1889 w 1898"/>
                <a:gd name="T13" fmla="*/ 57 h 202"/>
                <a:gd name="T14" fmla="*/ 1896 w 1898"/>
                <a:gd name="T15" fmla="*/ 78 h 202"/>
                <a:gd name="T16" fmla="*/ 1898 w 1898"/>
                <a:gd name="T17" fmla="*/ 100 h 202"/>
                <a:gd name="T18" fmla="*/ 1896 w 1898"/>
                <a:gd name="T19" fmla="*/ 124 h 202"/>
                <a:gd name="T20" fmla="*/ 1889 w 1898"/>
                <a:gd name="T21" fmla="*/ 145 h 202"/>
                <a:gd name="T22" fmla="*/ 1876 w 1898"/>
                <a:gd name="T23" fmla="*/ 164 h 202"/>
                <a:gd name="T24" fmla="*/ 1860 w 1898"/>
                <a:gd name="T25" fmla="*/ 180 h 202"/>
                <a:gd name="T26" fmla="*/ 1841 w 1898"/>
                <a:gd name="T27" fmla="*/ 192 h 202"/>
                <a:gd name="T28" fmla="*/ 1820 w 1898"/>
                <a:gd name="T29" fmla="*/ 199 h 202"/>
                <a:gd name="T30" fmla="*/ 1797 w 1898"/>
                <a:gd name="T31" fmla="*/ 202 h 202"/>
                <a:gd name="T32" fmla="*/ 101 w 1898"/>
                <a:gd name="T33" fmla="*/ 202 h 202"/>
                <a:gd name="T34" fmla="*/ 78 w 1898"/>
                <a:gd name="T35" fmla="*/ 199 h 202"/>
                <a:gd name="T36" fmla="*/ 57 w 1898"/>
                <a:gd name="T37" fmla="*/ 192 h 202"/>
                <a:gd name="T38" fmla="*/ 38 w 1898"/>
                <a:gd name="T39" fmla="*/ 179 h 202"/>
                <a:gd name="T40" fmla="*/ 22 w 1898"/>
                <a:gd name="T41" fmla="*/ 163 h 202"/>
                <a:gd name="T42" fmla="*/ 11 w 1898"/>
                <a:gd name="T43" fmla="*/ 145 h 202"/>
                <a:gd name="T44" fmla="*/ 3 w 1898"/>
                <a:gd name="T45" fmla="*/ 123 h 202"/>
                <a:gd name="T46" fmla="*/ 0 w 1898"/>
                <a:gd name="T47" fmla="*/ 100 h 202"/>
                <a:gd name="T48" fmla="*/ 3 w 1898"/>
                <a:gd name="T49" fmla="*/ 78 h 202"/>
                <a:gd name="T50" fmla="*/ 11 w 1898"/>
                <a:gd name="T51" fmla="*/ 57 h 202"/>
                <a:gd name="T52" fmla="*/ 22 w 1898"/>
                <a:gd name="T53" fmla="*/ 38 h 202"/>
                <a:gd name="T54" fmla="*/ 38 w 1898"/>
                <a:gd name="T55" fmla="*/ 22 h 202"/>
                <a:gd name="T56" fmla="*/ 57 w 1898"/>
                <a:gd name="T57" fmla="*/ 10 h 202"/>
                <a:gd name="T58" fmla="*/ 78 w 1898"/>
                <a:gd name="T59" fmla="*/ 2 h 202"/>
                <a:gd name="T60" fmla="*/ 101 w 1898"/>
                <a:gd name="T61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898" h="202">
                  <a:moveTo>
                    <a:pt x="101" y="0"/>
                  </a:moveTo>
                  <a:lnTo>
                    <a:pt x="1797" y="0"/>
                  </a:lnTo>
                  <a:lnTo>
                    <a:pt x="1820" y="2"/>
                  </a:lnTo>
                  <a:lnTo>
                    <a:pt x="1843" y="10"/>
                  </a:lnTo>
                  <a:lnTo>
                    <a:pt x="1860" y="22"/>
                  </a:lnTo>
                  <a:lnTo>
                    <a:pt x="1876" y="38"/>
                  </a:lnTo>
                  <a:lnTo>
                    <a:pt x="1889" y="57"/>
                  </a:lnTo>
                  <a:lnTo>
                    <a:pt x="1896" y="78"/>
                  </a:lnTo>
                  <a:lnTo>
                    <a:pt x="1898" y="100"/>
                  </a:lnTo>
                  <a:lnTo>
                    <a:pt x="1896" y="124"/>
                  </a:lnTo>
                  <a:lnTo>
                    <a:pt x="1889" y="145"/>
                  </a:lnTo>
                  <a:lnTo>
                    <a:pt x="1876" y="164"/>
                  </a:lnTo>
                  <a:lnTo>
                    <a:pt x="1860" y="180"/>
                  </a:lnTo>
                  <a:lnTo>
                    <a:pt x="1841" y="192"/>
                  </a:lnTo>
                  <a:lnTo>
                    <a:pt x="1820" y="199"/>
                  </a:lnTo>
                  <a:lnTo>
                    <a:pt x="1797" y="202"/>
                  </a:lnTo>
                  <a:lnTo>
                    <a:pt x="101" y="202"/>
                  </a:lnTo>
                  <a:lnTo>
                    <a:pt x="78" y="199"/>
                  </a:lnTo>
                  <a:lnTo>
                    <a:pt x="57" y="192"/>
                  </a:lnTo>
                  <a:lnTo>
                    <a:pt x="38" y="179"/>
                  </a:lnTo>
                  <a:lnTo>
                    <a:pt x="22" y="163"/>
                  </a:lnTo>
                  <a:lnTo>
                    <a:pt x="11" y="145"/>
                  </a:lnTo>
                  <a:lnTo>
                    <a:pt x="3" y="123"/>
                  </a:lnTo>
                  <a:lnTo>
                    <a:pt x="0" y="100"/>
                  </a:lnTo>
                  <a:lnTo>
                    <a:pt x="3" y="78"/>
                  </a:lnTo>
                  <a:lnTo>
                    <a:pt x="11" y="57"/>
                  </a:lnTo>
                  <a:lnTo>
                    <a:pt x="22" y="38"/>
                  </a:lnTo>
                  <a:lnTo>
                    <a:pt x="38" y="22"/>
                  </a:lnTo>
                  <a:lnTo>
                    <a:pt x="57" y="10"/>
                  </a:lnTo>
                  <a:lnTo>
                    <a:pt x="78" y="2"/>
                  </a:lnTo>
                  <a:lnTo>
                    <a:pt x="10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1" dirty="0"/>
            </a:p>
          </p:txBody>
        </p:sp>
        <p:sp>
          <p:nvSpPr>
            <p:cNvPr id="76" name="Freeform 1074">
              <a:extLst>
                <a:ext uri="{FF2B5EF4-FFF2-40B4-BE49-F238E27FC236}">
                  <a16:creationId xmlns:a16="http://schemas.microsoft.com/office/drawing/2014/main" id="{5DC3B19E-1F51-E336-F2A7-EA9CD7749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350" y="4668838"/>
              <a:ext cx="168275" cy="19050"/>
            </a:xfrm>
            <a:custGeom>
              <a:avLst/>
              <a:gdLst>
                <a:gd name="T0" fmla="*/ 101 w 1898"/>
                <a:gd name="T1" fmla="*/ 0 h 202"/>
                <a:gd name="T2" fmla="*/ 1797 w 1898"/>
                <a:gd name="T3" fmla="*/ 0 h 202"/>
                <a:gd name="T4" fmla="*/ 1820 w 1898"/>
                <a:gd name="T5" fmla="*/ 2 h 202"/>
                <a:gd name="T6" fmla="*/ 1841 w 1898"/>
                <a:gd name="T7" fmla="*/ 11 h 202"/>
                <a:gd name="T8" fmla="*/ 1860 w 1898"/>
                <a:gd name="T9" fmla="*/ 22 h 202"/>
                <a:gd name="T10" fmla="*/ 1876 w 1898"/>
                <a:gd name="T11" fmla="*/ 38 h 202"/>
                <a:gd name="T12" fmla="*/ 1888 w 1898"/>
                <a:gd name="T13" fmla="*/ 56 h 202"/>
                <a:gd name="T14" fmla="*/ 1896 w 1898"/>
                <a:gd name="T15" fmla="*/ 78 h 202"/>
                <a:gd name="T16" fmla="*/ 1898 w 1898"/>
                <a:gd name="T17" fmla="*/ 101 h 202"/>
                <a:gd name="T18" fmla="*/ 1896 w 1898"/>
                <a:gd name="T19" fmla="*/ 124 h 202"/>
                <a:gd name="T20" fmla="*/ 1889 w 1898"/>
                <a:gd name="T21" fmla="*/ 145 h 202"/>
                <a:gd name="T22" fmla="*/ 1876 w 1898"/>
                <a:gd name="T23" fmla="*/ 164 h 202"/>
                <a:gd name="T24" fmla="*/ 1860 w 1898"/>
                <a:gd name="T25" fmla="*/ 180 h 202"/>
                <a:gd name="T26" fmla="*/ 1841 w 1898"/>
                <a:gd name="T27" fmla="*/ 192 h 202"/>
                <a:gd name="T28" fmla="*/ 1820 w 1898"/>
                <a:gd name="T29" fmla="*/ 199 h 202"/>
                <a:gd name="T30" fmla="*/ 1797 w 1898"/>
                <a:gd name="T31" fmla="*/ 202 h 202"/>
                <a:gd name="T32" fmla="*/ 101 w 1898"/>
                <a:gd name="T33" fmla="*/ 202 h 202"/>
                <a:gd name="T34" fmla="*/ 78 w 1898"/>
                <a:gd name="T35" fmla="*/ 199 h 202"/>
                <a:gd name="T36" fmla="*/ 57 w 1898"/>
                <a:gd name="T37" fmla="*/ 192 h 202"/>
                <a:gd name="T38" fmla="*/ 38 w 1898"/>
                <a:gd name="T39" fmla="*/ 179 h 202"/>
                <a:gd name="T40" fmla="*/ 22 w 1898"/>
                <a:gd name="T41" fmla="*/ 163 h 202"/>
                <a:gd name="T42" fmla="*/ 11 w 1898"/>
                <a:gd name="T43" fmla="*/ 145 h 202"/>
                <a:gd name="T44" fmla="*/ 3 w 1898"/>
                <a:gd name="T45" fmla="*/ 124 h 202"/>
                <a:gd name="T46" fmla="*/ 0 w 1898"/>
                <a:gd name="T47" fmla="*/ 101 h 202"/>
                <a:gd name="T48" fmla="*/ 3 w 1898"/>
                <a:gd name="T49" fmla="*/ 78 h 202"/>
                <a:gd name="T50" fmla="*/ 11 w 1898"/>
                <a:gd name="T51" fmla="*/ 56 h 202"/>
                <a:gd name="T52" fmla="*/ 22 w 1898"/>
                <a:gd name="T53" fmla="*/ 38 h 202"/>
                <a:gd name="T54" fmla="*/ 38 w 1898"/>
                <a:gd name="T55" fmla="*/ 22 h 202"/>
                <a:gd name="T56" fmla="*/ 57 w 1898"/>
                <a:gd name="T57" fmla="*/ 11 h 202"/>
                <a:gd name="T58" fmla="*/ 78 w 1898"/>
                <a:gd name="T59" fmla="*/ 2 h 202"/>
                <a:gd name="T60" fmla="*/ 101 w 1898"/>
                <a:gd name="T61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898" h="202">
                  <a:moveTo>
                    <a:pt x="101" y="0"/>
                  </a:moveTo>
                  <a:lnTo>
                    <a:pt x="1797" y="0"/>
                  </a:lnTo>
                  <a:lnTo>
                    <a:pt x="1820" y="2"/>
                  </a:lnTo>
                  <a:lnTo>
                    <a:pt x="1841" y="11"/>
                  </a:lnTo>
                  <a:lnTo>
                    <a:pt x="1860" y="22"/>
                  </a:lnTo>
                  <a:lnTo>
                    <a:pt x="1876" y="38"/>
                  </a:lnTo>
                  <a:lnTo>
                    <a:pt x="1888" y="56"/>
                  </a:lnTo>
                  <a:lnTo>
                    <a:pt x="1896" y="78"/>
                  </a:lnTo>
                  <a:lnTo>
                    <a:pt x="1898" y="101"/>
                  </a:lnTo>
                  <a:lnTo>
                    <a:pt x="1896" y="124"/>
                  </a:lnTo>
                  <a:lnTo>
                    <a:pt x="1889" y="145"/>
                  </a:lnTo>
                  <a:lnTo>
                    <a:pt x="1876" y="164"/>
                  </a:lnTo>
                  <a:lnTo>
                    <a:pt x="1860" y="180"/>
                  </a:lnTo>
                  <a:lnTo>
                    <a:pt x="1841" y="192"/>
                  </a:lnTo>
                  <a:lnTo>
                    <a:pt x="1820" y="199"/>
                  </a:lnTo>
                  <a:lnTo>
                    <a:pt x="1797" y="202"/>
                  </a:lnTo>
                  <a:lnTo>
                    <a:pt x="101" y="202"/>
                  </a:lnTo>
                  <a:lnTo>
                    <a:pt x="78" y="199"/>
                  </a:lnTo>
                  <a:lnTo>
                    <a:pt x="57" y="192"/>
                  </a:lnTo>
                  <a:lnTo>
                    <a:pt x="38" y="179"/>
                  </a:lnTo>
                  <a:lnTo>
                    <a:pt x="22" y="163"/>
                  </a:lnTo>
                  <a:lnTo>
                    <a:pt x="11" y="145"/>
                  </a:lnTo>
                  <a:lnTo>
                    <a:pt x="3" y="124"/>
                  </a:lnTo>
                  <a:lnTo>
                    <a:pt x="0" y="101"/>
                  </a:lnTo>
                  <a:lnTo>
                    <a:pt x="3" y="78"/>
                  </a:lnTo>
                  <a:lnTo>
                    <a:pt x="11" y="56"/>
                  </a:lnTo>
                  <a:lnTo>
                    <a:pt x="22" y="38"/>
                  </a:lnTo>
                  <a:lnTo>
                    <a:pt x="38" y="22"/>
                  </a:lnTo>
                  <a:lnTo>
                    <a:pt x="57" y="11"/>
                  </a:lnTo>
                  <a:lnTo>
                    <a:pt x="78" y="2"/>
                  </a:lnTo>
                  <a:lnTo>
                    <a:pt x="10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1" dirty="0"/>
            </a:p>
          </p:txBody>
        </p:sp>
        <p:sp>
          <p:nvSpPr>
            <p:cNvPr id="77" name="Freeform 1075">
              <a:extLst>
                <a:ext uri="{FF2B5EF4-FFF2-40B4-BE49-F238E27FC236}">
                  <a16:creationId xmlns:a16="http://schemas.microsoft.com/office/drawing/2014/main" id="{10A53647-9338-17D7-7DCF-5AB87D7F990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350" y="4705350"/>
              <a:ext cx="168275" cy="17463"/>
            </a:xfrm>
            <a:custGeom>
              <a:avLst/>
              <a:gdLst>
                <a:gd name="T0" fmla="*/ 101 w 1898"/>
                <a:gd name="T1" fmla="*/ 0 h 202"/>
                <a:gd name="T2" fmla="*/ 1797 w 1898"/>
                <a:gd name="T3" fmla="*/ 0 h 202"/>
                <a:gd name="T4" fmla="*/ 1820 w 1898"/>
                <a:gd name="T5" fmla="*/ 2 h 202"/>
                <a:gd name="T6" fmla="*/ 1841 w 1898"/>
                <a:gd name="T7" fmla="*/ 11 h 202"/>
                <a:gd name="T8" fmla="*/ 1860 w 1898"/>
                <a:gd name="T9" fmla="*/ 22 h 202"/>
                <a:gd name="T10" fmla="*/ 1876 w 1898"/>
                <a:gd name="T11" fmla="*/ 38 h 202"/>
                <a:gd name="T12" fmla="*/ 1888 w 1898"/>
                <a:gd name="T13" fmla="*/ 57 h 202"/>
                <a:gd name="T14" fmla="*/ 1896 w 1898"/>
                <a:gd name="T15" fmla="*/ 78 h 202"/>
                <a:gd name="T16" fmla="*/ 1898 w 1898"/>
                <a:gd name="T17" fmla="*/ 101 h 202"/>
                <a:gd name="T18" fmla="*/ 1896 w 1898"/>
                <a:gd name="T19" fmla="*/ 125 h 202"/>
                <a:gd name="T20" fmla="*/ 1889 w 1898"/>
                <a:gd name="T21" fmla="*/ 146 h 202"/>
                <a:gd name="T22" fmla="*/ 1876 w 1898"/>
                <a:gd name="T23" fmla="*/ 165 h 202"/>
                <a:gd name="T24" fmla="*/ 1860 w 1898"/>
                <a:gd name="T25" fmla="*/ 180 h 202"/>
                <a:gd name="T26" fmla="*/ 1841 w 1898"/>
                <a:gd name="T27" fmla="*/ 192 h 202"/>
                <a:gd name="T28" fmla="*/ 1820 w 1898"/>
                <a:gd name="T29" fmla="*/ 199 h 202"/>
                <a:gd name="T30" fmla="*/ 1797 w 1898"/>
                <a:gd name="T31" fmla="*/ 202 h 202"/>
                <a:gd name="T32" fmla="*/ 101 w 1898"/>
                <a:gd name="T33" fmla="*/ 202 h 202"/>
                <a:gd name="T34" fmla="*/ 78 w 1898"/>
                <a:gd name="T35" fmla="*/ 199 h 202"/>
                <a:gd name="T36" fmla="*/ 57 w 1898"/>
                <a:gd name="T37" fmla="*/ 192 h 202"/>
                <a:gd name="T38" fmla="*/ 38 w 1898"/>
                <a:gd name="T39" fmla="*/ 179 h 202"/>
                <a:gd name="T40" fmla="*/ 22 w 1898"/>
                <a:gd name="T41" fmla="*/ 165 h 202"/>
                <a:gd name="T42" fmla="*/ 11 w 1898"/>
                <a:gd name="T43" fmla="*/ 146 h 202"/>
                <a:gd name="T44" fmla="*/ 3 w 1898"/>
                <a:gd name="T45" fmla="*/ 125 h 202"/>
                <a:gd name="T46" fmla="*/ 0 w 1898"/>
                <a:gd name="T47" fmla="*/ 101 h 202"/>
                <a:gd name="T48" fmla="*/ 3 w 1898"/>
                <a:gd name="T49" fmla="*/ 78 h 202"/>
                <a:gd name="T50" fmla="*/ 11 w 1898"/>
                <a:gd name="T51" fmla="*/ 57 h 202"/>
                <a:gd name="T52" fmla="*/ 22 w 1898"/>
                <a:gd name="T53" fmla="*/ 38 h 202"/>
                <a:gd name="T54" fmla="*/ 38 w 1898"/>
                <a:gd name="T55" fmla="*/ 22 h 202"/>
                <a:gd name="T56" fmla="*/ 57 w 1898"/>
                <a:gd name="T57" fmla="*/ 11 h 202"/>
                <a:gd name="T58" fmla="*/ 78 w 1898"/>
                <a:gd name="T59" fmla="*/ 2 h 202"/>
                <a:gd name="T60" fmla="*/ 101 w 1898"/>
                <a:gd name="T61" fmla="*/ 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898" h="202">
                  <a:moveTo>
                    <a:pt x="101" y="0"/>
                  </a:moveTo>
                  <a:lnTo>
                    <a:pt x="1797" y="0"/>
                  </a:lnTo>
                  <a:lnTo>
                    <a:pt x="1820" y="2"/>
                  </a:lnTo>
                  <a:lnTo>
                    <a:pt x="1841" y="11"/>
                  </a:lnTo>
                  <a:lnTo>
                    <a:pt x="1860" y="22"/>
                  </a:lnTo>
                  <a:lnTo>
                    <a:pt x="1876" y="38"/>
                  </a:lnTo>
                  <a:lnTo>
                    <a:pt x="1888" y="57"/>
                  </a:lnTo>
                  <a:lnTo>
                    <a:pt x="1896" y="78"/>
                  </a:lnTo>
                  <a:lnTo>
                    <a:pt x="1898" y="101"/>
                  </a:lnTo>
                  <a:lnTo>
                    <a:pt x="1896" y="125"/>
                  </a:lnTo>
                  <a:lnTo>
                    <a:pt x="1889" y="146"/>
                  </a:lnTo>
                  <a:lnTo>
                    <a:pt x="1876" y="165"/>
                  </a:lnTo>
                  <a:lnTo>
                    <a:pt x="1860" y="180"/>
                  </a:lnTo>
                  <a:lnTo>
                    <a:pt x="1841" y="192"/>
                  </a:lnTo>
                  <a:lnTo>
                    <a:pt x="1820" y="199"/>
                  </a:lnTo>
                  <a:lnTo>
                    <a:pt x="1797" y="202"/>
                  </a:lnTo>
                  <a:lnTo>
                    <a:pt x="101" y="202"/>
                  </a:lnTo>
                  <a:lnTo>
                    <a:pt x="78" y="199"/>
                  </a:lnTo>
                  <a:lnTo>
                    <a:pt x="57" y="192"/>
                  </a:lnTo>
                  <a:lnTo>
                    <a:pt x="38" y="179"/>
                  </a:lnTo>
                  <a:lnTo>
                    <a:pt x="22" y="165"/>
                  </a:lnTo>
                  <a:lnTo>
                    <a:pt x="11" y="146"/>
                  </a:lnTo>
                  <a:lnTo>
                    <a:pt x="3" y="125"/>
                  </a:lnTo>
                  <a:lnTo>
                    <a:pt x="0" y="101"/>
                  </a:lnTo>
                  <a:lnTo>
                    <a:pt x="3" y="78"/>
                  </a:lnTo>
                  <a:lnTo>
                    <a:pt x="11" y="57"/>
                  </a:lnTo>
                  <a:lnTo>
                    <a:pt x="22" y="38"/>
                  </a:lnTo>
                  <a:lnTo>
                    <a:pt x="38" y="22"/>
                  </a:lnTo>
                  <a:lnTo>
                    <a:pt x="57" y="11"/>
                  </a:lnTo>
                  <a:lnTo>
                    <a:pt x="78" y="2"/>
                  </a:lnTo>
                  <a:lnTo>
                    <a:pt x="10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1" dirty="0"/>
            </a:p>
          </p:txBody>
        </p:sp>
        <p:sp>
          <p:nvSpPr>
            <p:cNvPr id="78" name="Freeform 1076">
              <a:extLst>
                <a:ext uri="{FF2B5EF4-FFF2-40B4-BE49-F238E27FC236}">
                  <a16:creationId xmlns:a16="http://schemas.microsoft.com/office/drawing/2014/main" id="{07D26B31-FC9E-9893-6554-2BA6904CAB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350" y="4740275"/>
              <a:ext cx="100013" cy="17463"/>
            </a:xfrm>
            <a:custGeom>
              <a:avLst/>
              <a:gdLst>
                <a:gd name="T0" fmla="*/ 101 w 1148"/>
                <a:gd name="T1" fmla="*/ 0 h 203"/>
                <a:gd name="T2" fmla="*/ 1047 w 1148"/>
                <a:gd name="T3" fmla="*/ 0 h 203"/>
                <a:gd name="T4" fmla="*/ 1070 w 1148"/>
                <a:gd name="T5" fmla="*/ 4 h 203"/>
                <a:gd name="T6" fmla="*/ 1091 w 1148"/>
                <a:gd name="T7" fmla="*/ 11 h 203"/>
                <a:gd name="T8" fmla="*/ 1110 w 1148"/>
                <a:gd name="T9" fmla="*/ 24 h 203"/>
                <a:gd name="T10" fmla="*/ 1126 w 1148"/>
                <a:gd name="T11" fmla="*/ 38 h 203"/>
                <a:gd name="T12" fmla="*/ 1138 w 1148"/>
                <a:gd name="T13" fmla="*/ 57 h 203"/>
                <a:gd name="T14" fmla="*/ 1145 w 1148"/>
                <a:gd name="T15" fmla="*/ 78 h 203"/>
                <a:gd name="T16" fmla="*/ 1148 w 1148"/>
                <a:gd name="T17" fmla="*/ 102 h 203"/>
                <a:gd name="T18" fmla="*/ 1146 w 1148"/>
                <a:gd name="T19" fmla="*/ 125 h 203"/>
                <a:gd name="T20" fmla="*/ 1138 w 1148"/>
                <a:gd name="T21" fmla="*/ 146 h 203"/>
                <a:gd name="T22" fmla="*/ 1126 w 1148"/>
                <a:gd name="T23" fmla="*/ 165 h 203"/>
                <a:gd name="T24" fmla="*/ 1110 w 1148"/>
                <a:gd name="T25" fmla="*/ 180 h 203"/>
                <a:gd name="T26" fmla="*/ 1091 w 1148"/>
                <a:gd name="T27" fmla="*/ 192 h 203"/>
                <a:gd name="T28" fmla="*/ 1070 w 1148"/>
                <a:gd name="T29" fmla="*/ 200 h 203"/>
                <a:gd name="T30" fmla="*/ 1047 w 1148"/>
                <a:gd name="T31" fmla="*/ 203 h 203"/>
                <a:gd name="T32" fmla="*/ 101 w 1148"/>
                <a:gd name="T33" fmla="*/ 203 h 203"/>
                <a:gd name="T34" fmla="*/ 78 w 1148"/>
                <a:gd name="T35" fmla="*/ 200 h 203"/>
                <a:gd name="T36" fmla="*/ 57 w 1148"/>
                <a:gd name="T37" fmla="*/ 192 h 203"/>
                <a:gd name="T38" fmla="*/ 38 w 1148"/>
                <a:gd name="T39" fmla="*/ 180 h 203"/>
                <a:gd name="T40" fmla="*/ 22 w 1148"/>
                <a:gd name="T41" fmla="*/ 165 h 203"/>
                <a:gd name="T42" fmla="*/ 10 w 1148"/>
                <a:gd name="T43" fmla="*/ 146 h 203"/>
                <a:gd name="T44" fmla="*/ 3 w 1148"/>
                <a:gd name="T45" fmla="*/ 125 h 203"/>
                <a:gd name="T46" fmla="*/ 0 w 1148"/>
                <a:gd name="T47" fmla="*/ 102 h 203"/>
                <a:gd name="T48" fmla="*/ 3 w 1148"/>
                <a:gd name="T49" fmla="*/ 78 h 203"/>
                <a:gd name="T50" fmla="*/ 10 w 1148"/>
                <a:gd name="T51" fmla="*/ 57 h 203"/>
                <a:gd name="T52" fmla="*/ 22 w 1148"/>
                <a:gd name="T53" fmla="*/ 38 h 203"/>
                <a:gd name="T54" fmla="*/ 38 w 1148"/>
                <a:gd name="T55" fmla="*/ 23 h 203"/>
                <a:gd name="T56" fmla="*/ 57 w 1148"/>
                <a:gd name="T57" fmla="*/ 11 h 203"/>
                <a:gd name="T58" fmla="*/ 78 w 1148"/>
                <a:gd name="T59" fmla="*/ 4 h 203"/>
                <a:gd name="T60" fmla="*/ 101 w 1148"/>
                <a:gd name="T61" fmla="*/ 0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148" h="203">
                  <a:moveTo>
                    <a:pt x="101" y="0"/>
                  </a:moveTo>
                  <a:lnTo>
                    <a:pt x="1047" y="0"/>
                  </a:lnTo>
                  <a:lnTo>
                    <a:pt x="1070" y="4"/>
                  </a:lnTo>
                  <a:lnTo>
                    <a:pt x="1091" y="11"/>
                  </a:lnTo>
                  <a:lnTo>
                    <a:pt x="1110" y="24"/>
                  </a:lnTo>
                  <a:lnTo>
                    <a:pt x="1126" y="38"/>
                  </a:lnTo>
                  <a:lnTo>
                    <a:pt x="1138" y="57"/>
                  </a:lnTo>
                  <a:lnTo>
                    <a:pt x="1145" y="78"/>
                  </a:lnTo>
                  <a:lnTo>
                    <a:pt x="1148" y="102"/>
                  </a:lnTo>
                  <a:lnTo>
                    <a:pt x="1146" y="125"/>
                  </a:lnTo>
                  <a:lnTo>
                    <a:pt x="1138" y="146"/>
                  </a:lnTo>
                  <a:lnTo>
                    <a:pt x="1126" y="165"/>
                  </a:lnTo>
                  <a:lnTo>
                    <a:pt x="1110" y="180"/>
                  </a:lnTo>
                  <a:lnTo>
                    <a:pt x="1091" y="192"/>
                  </a:lnTo>
                  <a:lnTo>
                    <a:pt x="1070" y="200"/>
                  </a:lnTo>
                  <a:lnTo>
                    <a:pt x="1047" y="203"/>
                  </a:lnTo>
                  <a:lnTo>
                    <a:pt x="101" y="203"/>
                  </a:lnTo>
                  <a:lnTo>
                    <a:pt x="78" y="200"/>
                  </a:lnTo>
                  <a:lnTo>
                    <a:pt x="57" y="192"/>
                  </a:lnTo>
                  <a:lnTo>
                    <a:pt x="38" y="180"/>
                  </a:lnTo>
                  <a:lnTo>
                    <a:pt x="22" y="165"/>
                  </a:lnTo>
                  <a:lnTo>
                    <a:pt x="10" y="146"/>
                  </a:lnTo>
                  <a:lnTo>
                    <a:pt x="3" y="125"/>
                  </a:lnTo>
                  <a:lnTo>
                    <a:pt x="0" y="102"/>
                  </a:lnTo>
                  <a:lnTo>
                    <a:pt x="3" y="78"/>
                  </a:lnTo>
                  <a:lnTo>
                    <a:pt x="10" y="57"/>
                  </a:lnTo>
                  <a:lnTo>
                    <a:pt x="22" y="38"/>
                  </a:lnTo>
                  <a:lnTo>
                    <a:pt x="38" y="23"/>
                  </a:lnTo>
                  <a:lnTo>
                    <a:pt x="57" y="11"/>
                  </a:lnTo>
                  <a:lnTo>
                    <a:pt x="78" y="4"/>
                  </a:lnTo>
                  <a:lnTo>
                    <a:pt x="10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1" dirty="0"/>
            </a:p>
          </p:txBody>
        </p:sp>
        <p:sp>
          <p:nvSpPr>
            <p:cNvPr id="79" name="Freeform 1077">
              <a:extLst>
                <a:ext uri="{FF2B5EF4-FFF2-40B4-BE49-F238E27FC236}">
                  <a16:creationId xmlns:a16="http://schemas.microsoft.com/office/drawing/2014/main" id="{33FE621D-323F-9EFE-EDCE-4D71A91D4C0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463" y="4527550"/>
              <a:ext cx="55563" cy="87313"/>
            </a:xfrm>
            <a:custGeom>
              <a:avLst/>
              <a:gdLst>
                <a:gd name="T0" fmla="*/ 326 w 638"/>
                <a:gd name="T1" fmla="*/ 2 h 1001"/>
                <a:gd name="T2" fmla="*/ 361 w 638"/>
                <a:gd name="T3" fmla="*/ 12 h 1001"/>
                <a:gd name="T4" fmla="*/ 385 w 638"/>
                <a:gd name="T5" fmla="*/ 26 h 1001"/>
                <a:gd name="T6" fmla="*/ 400 w 638"/>
                <a:gd name="T7" fmla="*/ 37 h 1001"/>
                <a:gd name="T8" fmla="*/ 405 w 638"/>
                <a:gd name="T9" fmla="*/ 42 h 1001"/>
                <a:gd name="T10" fmla="*/ 458 w 638"/>
                <a:gd name="T11" fmla="*/ 46 h 1001"/>
                <a:gd name="T12" fmla="*/ 499 w 638"/>
                <a:gd name="T13" fmla="*/ 68 h 1001"/>
                <a:gd name="T14" fmla="*/ 529 w 638"/>
                <a:gd name="T15" fmla="*/ 104 h 1001"/>
                <a:gd name="T16" fmla="*/ 550 w 638"/>
                <a:gd name="T17" fmla="*/ 153 h 1001"/>
                <a:gd name="T18" fmla="*/ 563 w 638"/>
                <a:gd name="T19" fmla="*/ 212 h 1001"/>
                <a:gd name="T20" fmla="*/ 566 w 638"/>
                <a:gd name="T21" fmla="*/ 278 h 1001"/>
                <a:gd name="T22" fmla="*/ 563 w 638"/>
                <a:gd name="T23" fmla="*/ 350 h 1001"/>
                <a:gd name="T24" fmla="*/ 562 w 638"/>
                <a:gd name="T25" fmla="*/ 414 h 1001"/>
                <a:gd name="T26" fmla="*/ 570 w 638"/>
                <a:gd name="T27" fmla="*/ 463 h 1001"/>
                <a:gd name="T28" fmla="*/ 585 w 638"/>
                <a:gd name="T29" fmla="*/ 498 h 1001"/>
                <a:gd name="T30" fmla="*/ 604 w 638"/>
                <a:gd name="T31" fmla="*/ 523 h 1001"/>
                <a:gd name="T32" fmla="*/ 621 w 638"/>
                <a:gd name="T33" fmla="*/ 537 h 1001"/>
                <a:gd name="T34" fmla="*/ 634 w 638"/>
                <a:gd name="T35" fmla="*/ 545 h 1001"/>
                <a:gd name="T36" fmla="*/ 638 w 638"/>
                <a:gd name="T37" fmla="*/ 547 h 1001"/>
                <a:gd name="T38" fmla="*/ 598 w 638"/>
                <a:gd name="T39" fmla="*/ 576 h 1001"/>
                <a:gd name="T40" fmla="*/ 550 w 638"/>
                <a:gd name="T41" fmla="*/ 594 h 1001"/>
                <a:gd name="T42" fmla="*/ 504 w 638"/>
                <a:gd name="T43" fmla="*/ 604 h 1001"/>
                <a:gd name="T44" fmla="*/ 465 w 638"/>
                <a:gd name="T45" fmla="*/ 608 h 1001"/>
                <a:gd name="T46" fmla="*/ 443 w 638"/>
                <a:gd name="T47" fmla="*/ 608 h 1001"/>
                <a:gd name="T48" fmla="*/ 440 w 638"/>
                <a:gd name="T49" fmla="*/ 651 h 1001"/>
                <a:gd name="T50" fmla="*/ 321 w 638"/>
                <a:gd name="T51" fmla="*/ 1001 h 1001"/>
                <a:gd name="T52" fmla="*/ 202 w 638"/>
                <a:gd name="T53" fmla="*/ 610 h 1001"/>
                <a:gd name="T54" fmla="*/ 133 w 638"/>
                <a:gd name="T55" fmla="*/ 606 h 1001"/>
                <a:gd name="T56" fmla="*/ 80 w 638"/>
                <a:gd name="T57" fmla="*/ 594 h 1001"/>
                <a:gd name="T58" fmla="*/ 42 w 638"/>
                <a:gd name="T59" fmla="*/ 577 h 1001"/>
                <a:gd name="T60" fmla="*/ 18 w 638"/>
                <a:gd name="T61" fmla="*/ 561 h 1001"/>
                <a:gd name="T62" fmla="*/ 4 w 638"/>
                <a:gd name="T63" fmla="*/ 549 h 1001"/>
                <a:gd name="T64" fmla="*/ 0 w 638"/>
                <a:gd name="T65" fmla="*/ 545 h 1001"/>
                <a:gd name="T66" fmla="*/ 4 w 638"/>
                <a:gd name="T67" fmla="*/ 544 h 1001"/>
                <a:gd name="T68" fmla="*/ 14 w 638"/>
                <a:gd name="T69" fmla="*/ 540 h 1001"/>
                <a:gd name="T70" fmla="*/ 27 w 638"/>
                <a:gd name="T71" fmla="*/ 531 h 1001"/>
                <a:gd name="T72" fmla="*/ 44 w 638"/>
                <a:gd name="T73" fmla="*/ 514 h 1001"/>
                <a:gd name="T74" fmla="*/ 60 w 638"/>
                <a:gd name="T75" fmla="*/ 486 h 1001"/>
                <a:gd name="T76" fmla="*/ 73 w 638"/>
                <a:gd name="T77" fmla="*/ 444 h 1001"/>
                <a:gd name="T78" fmla="*/ 82 w 638"/>
                <a:gd name="T79" fmla="*/ 385 h 1001"/>
                <a:gd name="T80" fmla="*/ 83 w 638"/>
                <a:gd name="T81" fmla="*/ 307 h 1001"/>
                <a:gd name="T82" fmla="*/ 87 w 638"/>
                <a:gd name="T83" fmla="*/ 222 h 1001"/>
                <a:gd name="T84" fmla="*/ 100 w 638"/>
                <a:gd name="T85" fmla="*/ 156 h 1001"/>
                <a:gd name="T86" fmla="*/ 120 w 638"/>
                <a:gd name="T87" fmla="*/ 107 h 1001"/>
                <a:gd name="T88" fmla="*/ 144 w 638"/>
                <a:gd name="T89" fmla="*/ 71 h 1001"/>
                <a:gd name="T90" fmla="*/ 170 w 638"/>
                <a:gd name="T91" fmla="*/ 46 h 1001"/>
                <a:gd name="T92" fmla="*/ 197 w 638"/>
                <a:gd name="T93" fmla="*/ 29 h 1001"/>
                <a:gd name="T94" fmla="*/ 219 w 638"/>
                <a:gd name="T95" fmla="*/ 19 h 1001"/>
                <a:gd name="T96" fmla="*/ 256 w 638"/>
                <a:gd name="T97" fmla="*/ 7 h 1001"/>
                <a:gd name="T98" fmla="*/ 305 w 638"/>
                <a:gd name="T99" fmla="*/ 0 h 10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638" h="1001">
                  <a:moveTo>
                    <a:pt x="305" y="0"/>
                  </a:moveTo>
                  <a:lnTo>
                    <a:pt x="326" y="2"/>
                  </a:lnTo>
                  <a:lnTo>
                    <a:pt x="344" y="7"/>
                  </a:lnTo>
                  <a:lnTo>
                    <a:pt x="361" y="12"/>
                  </a:lnTo>
                  <a:lnTo>
                    <a:pt x="374" y="18"/>
                  </a:lnTo>
                  <a:lnTo>
                    <a:pt x="385" y="26"/>
                  </a:lnTo>
                  <a:lnTo>
                    <a:pt x="393" y="32"/>
                  </a:lnTo>
                  <a:lnTo>
                    <a:pt x="400" y="37"/>
                  </a:lnTo>
                  <a:lnTo>
                    <a:pt x="404" y="40"/>
                  </a:lnTo>
                  <a:lnTo>
                    <a:pt x="405" y="42"/>
                  </a:lnTo>
                  <a:lnTo>
                    <a:pt x="432" y="41"/>
                  </a:lnTo>
                  <a:lnTo>
                    <a:pt x="458" y="46"/>
                  </a:lnTo>
                  <a:lnTo>
                    <a:pt x="480" y="55"/>
                  </a:lnTo>
                  <a:lnTo>
                    <a:pt x="499" y="68"/>
                  </a:lnTo>
                  <a:lnTo>
                    <a:pt x="515" y="84"/>
                  </a:lnTo>
                  <a:lnTo>
                    <a:pt x="529" y="104"/>
                  </a:lnTo>
                  <a:lnTo>
                    <a:pt x="541" y="127"/>
                  </a:lnTo>
                  <a:lnTo>
                    <a:pt x="550" y="153"/>
                  </a:lnTo>
                  <a:lnTo>
                    <a:pt x="557" y="181"/>
                  </a:lnTo>
                  <a:lnTo>
                    <a:pt x="563" y="212"/>
                  </a:lnTo>
                  <a:lnTo>
                    <a:pt x="565" y="244"/>
                  </a:lnTo>
                  <a:lnTo>
                    <a:pt x="566" y="278"/>
                  </a:lnTo>
                  <a:lnTo>
                    <a:pt x="565" y="313"/>
                  </a:lnTo>
                  <a:lnTo>
                    <a:pt x="563" y="350"/>
                  </a:lnTo>
                  <a:lnTo>
                    <a:pt x="561" y="384"/>
                  </a:lnTo>
                  <a:lnTo>
                    <a:pt x="562" y="414"/>
                  </a:lnTo>
                  <a:lnTo>
                    <a:pt x="565" y="440"/>
                  </a:lnTo>
                  <a:lnTo>
                    <a:pt x="570" y="463"/>
                  </a:lnTo>
                  <a:lnTo>
                    <a:pt x="577" y="483"/>
                  </a:lnTo>
                  <a:lnTo>
                    <a:pt x="585" y="498"/>
                  </a:lnTo>
                  <a:lnTo>
                    <a:pt x="594" y="512"/>
                  </a:lnTo>
                  <a:lnTo>
                    <a:pt x="604" y="523"/>
                  </a:lnTo>
                  <a:lnTo>
                    <a:pt x="612" y="531"/>
                  </a:lnTo>
                  <a:lnTo>
                    <a:pt x="621" y="537"/>
                  </a:lnTo>
                  <a:lnTo>
                    <a:pt x="628" y="541"/>
                  </a:lnTo>
                  <a:lnTo>
                    <a:pt x="634" y="545"/>
                  </a:lnTo>
                  <a:lnTo>
                    <a:pt x="637" y="546"/>
                  </a:lnTo>
                  <a:lnTo>
                    <a:pt x="638" y="547"/>
                  </a:lnTo>
                  <a:lnTo>
                    <a:pt x="619" y="563"/>
                  </a:lnTo>
                  <a:lnTo>
                    <a:pt x="598" y="576"/>
                  </a:lnTo>
                  <a:lnTo>
                    <a:pt x="574" y="586"/>
                  </a:lnTo>
                  <a:lnTo>
                    <a:pt x="550" y="594"/>
                  </a:lnTo>
                  <a:lnTo>
                    <a:pt x="527" y="599"/>
                  </a:lnTo>
                  <a:lnTo>
                    <a:pt x="504" y="604"/>
                  </a:lnTo>
                  <a:lnTo>
                    <a:pt x="483" y="606"/>
                  </a:lnTo>
                  <a:lnTo>
                    <a:pt x="465" y="608"/>
                  </a:lnTo>
                  <a:lnTo>
                    <a:pt x="451" y="608"/>
                  </a:lnTo>
                  <a:lnTo>
                    <a:pt x="443" y="608"/>
                  </a:lnTo>
                  <a:lnTo>
                    <a:pt x="440" y="608"/>
                  </a:lnTo>
                  <a:lnTo>
                    <a:pt x="440" y="651"/>
                  </a:lnTo>
                  <a:lnTo>
                    <a:pt x="440" y="654"/>
                  </a:lnTo>
                  <a:lnTo>
                    <a:pt x="321" y="1001"/>
                  </a:lnTo>
                  <a:lnTo>
                    <a:pt x="202" y="654"/>
                  </a:lnTo>
                  <a:lnTo>
                    <a:pt x="202" y="610"/>
                  </a:lnTo>
                  <a:lnTo>
                    <a:pt x="165" y="609"/>
                  </a:lnTo>
                  <a:lnTo>
                    <a:pt x="133" y="606"/>
                  </a:lnTo>
                  <a:lnTo>
                    <a:pt x="104" y="600"/>
                  </a:lnTo>
                  <a:lnTo>
                    <a:pt x="80" y="594"/>
                  </a:lnTo>
                  <a:lnTo>
                    <a:pt x="60" y="586"/>
                  </a:lnTo>
                  <a:lnTo>
                    <a:pt x="42" y="577"/>
                  </a:lnTo>
                  <a:lnTo>
                    <a:pt x="29" y="570"/>
                  </a:lnTo>
                  <a:lnTo>
                    <a:pt x="18" y="561"/>
                  </a:lnTo>
                  <a:lnTo>
                    <a:pt x="10" y="555"/>
                  </a:lnTo>
                  <a:lnTo>
                    <a:pt x="4" y="549"/>
                  </a:lnTo>
                  <a:lnTo>
                    <a:pt x="1" y="546"/>
                  </a:lnTo>
                  <a:lnTo>
                    <a:pt x="0" y="545"/>
                  </a:lnTo>
                  <a:lnTo>
                    <a:pt x="1" y="545"/>
                  </a:lnTo>
                  <a:lnTo>
                    <a:pt x="4" y="544"/>
                  </a:lnTo>
                  <a:lnTo>
                    <a:pt x="9" y="543"/>
                  </a:lnTo>
                  <a:lnTo>
                    <a:pt x="14" y="540"/>
                  </a:lnTo>
                  <a:lnTo>
                    <a:pt x="20" y="536"/>
                  </a:lnTo>
                  <a:lnTo>
                    <a:pt x="27" y="531"/>
                  </a:lnTo>
                  <a:lnTo>
                    <a:pt x="36" y="524"/>
                  </a:lnTo>
                  <a:lnTo>
                    <a:pt x="44" y="514"/>
                  </a:lnTo>
                  <a:lnTo>
                    <a:pt x="52" y="501"/>
                  </a:lnTo>
                  <a:lnTo>
                    <a:pt x="60" y="486"/>
                  </a:lnTo>
                  <a:lnTo>
                    <a:pt x="66" y="467"/>
                  </a:lnTo>
                  <a:lnTo>
                    <a:pt x="73" y="444"/>
                  </a:lnTo>
                  <a:lnTo>
                    <a:pt x="78" y="416"/>
                  </a:lnTo>
                  <a:lnTo>
                    <a:pt x="82" y="385"/>
                  </a:lnTo>
                  <a:lnTo>
                    <a:pt x="83" y="348"/>
                  </a:lnTo>
                  <a:lnTo>
                    <a:pt x="83" y="307"/>
                  </a:lnTo>
                  <a:lnTo>
                    <a:pt x="84" y="261"/>
                  </a:lnTo>
                  <a:lnTo>
                    <a:pt x="87" y="222"/>
                  </a:lnTo>
                  <a:lnTo>
                    <a:pt x="93" y="187"/>
                  </a:lnTo>
                  <a:lnTo>
                    <a:pt x="100" y="156"/>
                  </a:lnTo>
                  <a:lnTo>
                    <a:pt x="109" y="130"/>
                  </a:lnTo>
                  <a:lnTo>
                    <a:pt x="120" y="107"/>
                  </a:lnTo>
                  <a:lnTo>
                    <a:pt x="132" y="87"/>
                  </a:lnTo>
                  <a:lnTo>
                    <a:pt x="144" y="71"/>
                  </a:lnTo>
                  <a:lnTo>
                    <a:pt x="158" y="57"/>
                  </a:lnTo>
                  <a:lnTo>
                    <a:pt x="170" y="46"/>
                  </a:lnTo>
                  <a:lnTo>
                    <a:pt x="184" y="36"/>
                  </a:lnTo>
                  <a:lnTo>
                    <a:pt x="197" y="29"/>
                  </a:lnTo>
                  <a:lnTo>
                    <a:pt x="208" y="24"/>
                  </a:lnTo>
                  <a:lnTo>
                    <a:pt x="219" y="19"/>
                  </a:lnTo>
                  <a:lnTo>
                    <a:pt x="227" y="15"/>
                  </a:lnTo>
                  <a:lnTo>
                    <a:pt x="256" y="7"/>
                  </a:lnTo>
                  <a:lnTo>
                    <a:pt x="282" y="1"/>
                  </a:lnTo>
                  <a:lnTo>
                    <a:pt x="30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1" dirty="0"/>
            </a:p>
          </p:txBody>
        </p:sp>
        <p:sp>
          <p:nvSpPr>
            <p:cNvPr id="80" name="Freeform 1078">
              <a:extLst>
                <a:ext uri="{FF2B5EF4-FFF2-40B4-BE49-F238E27FC236}">
                  <a16:creationId xmlns:a16="http://schemas.microsoft.com/office/drawing/2014/main" id="{15D5C055-94DC-EC04-C56E-553CC9022BD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350" y="4587875"/>
              <a:ext cx="77788" cy="30163"/>
            </a:xfrm>
            <a:custGeom>
              <a:avLst/>
              <a:gdLst>
                <a:gd name="T0" fmla="*/ 275 w 874"/>
                <a:gd name="T1" fmla="*/ 0 h 336"/>
                <a:gd name="T2" fmla="*/ 227 w 874"/>
                <a:gd name="T3" fmla="*/ 139 h 336"/>
                <a:gd name="T4" fmla="*/ 293 w 874"/>
                <a:gd name="T5" fmla="*/ 135 h 336"/>
                <a:gd name="T6" fmla="*/ 438 w 874"/>
                <a:gd name="T7" fmla="*/ 313 h 336"/>
                <a:gd name="T8" fmla="*/ 583 w 874"/>
                <a:gd name="T9" fmla="*/ 135 h 336"/>
                <a:gd name="T10" fmla="*/ 649 w 874"/>
                <a:gd name="T11" fmla="*/ 139 h 336"/>
                <a:gd name="T12" fmla="*/ 602 w 874"/>
                <a:gd name="T13" fmla="*/ 0 h 336"/>
                <a:gd name="T14" fmla="*/ 627 w 874"/>
                <a:gd name="T15" fmla="*/ 13 h 336"/>
                <a:gd name="T16" fmla="*/ 776 w 874"/>
                <a:gd name="T17" fmla="*/ 87 h 336"/>
                <a:gd name="T18" fmla="*/ 799 w 874"/>
                <a:gd name="T19" fmla="*/ 101 h 336"/>
                <a:gd name="T20" fmla="*/ 817 w 874"/>
                <a:gd name="T21" fmla="*/ 118 h 336"/>
                <a:gd name="T22" fmla="*/ 832 w 874"/>
                <a:gd name="T23" fmla="*/ 138 h 336"/>
                <a:gd name="T24" fmla="*/ 844 w 874"/>
                <a:gd name="T25" fmla="*/ 161 h 336"/>
                <a:gd name="T26" fmla="*/ 851 w 874"/>
                <a:gd name="T27" fmla="*/ 186 h 336"/>
                <a:gd name="T28" fmla="*/ 874 w 874"/>
                <a:gd name="T29" fmla="*/ 318 h 336"/>
                <a:gd name="T30" fmla="*/ 873 w 874"/>
                <a:gd name="T31" fmla="*/ 327 h 336"/>
                <a:gd name="T32" fmla="*/ 868 w 874"/>
                <a:gd name="T33" fmla="*/ 334 h 336"/>
                <a:gd name="T34" fmla="*/ 859 w 874"/>
                <a:gd name="T35" fmla="*/ 336 h 336"/>
                <a:gd name="T36" fmla="*/ 15 w 874"/>
                <a:gd name="T37" fmla="*/ 336 h 336"/>
                <a:gd name="T38" fmla="*/ 7 w 874"/>
                <a:gd name="T39" fmla="*/ 334 h 336"/>
                <a:gd name="T40" fmla="*/ 0 w 874"/>
                <a:gd name="T41" fmla="*/ 327 h 336"/>
                <a:gd name="T42" fmla="*/ 0 w 874"/>
                <a:gd name="T43" fmla="*/ 318 h 336"/>
                <a:gd name="T44" fmla="*/ 25 w 874"/>
                <a:gd name="T45" fmla="*/ 186 h 336"/>
                <a:gd name="T46" fmla="*/ 31 w 874"/>
                <a:gd name="T47" fmla="*/ 161 h 336"/>
                <a:gd name="T48" fmla="*/ 43 w 874"/>
                <a:gd name="T49" fmla="*/ 138 h 336"/>
                <a:gd name="T50" fmla="*/ 58 w 874"/>
                <a:gd name="T51" fmla="*/ 118 h 336"/>
                <a:gd name="T52" fmla="*/ 77 w 874"/>
                <a:gd name="T53" fmla="*/ 101 h 336"/>
                <a:gd name="T54" fmla="*/ 99 w 874"/>
                <a:gd name="T55" fmla="*/ 87 h 336"/>
                <a:gd name="T56" fmla="*/ 244 w 874"/>
                <a:gd name="T57" fmla="*/ 15 h 336"/>
                <a:gd name="T58" fmla="*/ 275 w 874"/>
                <a:gd name="T5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74" h="336">
                  <a:moveTo>
                    <a:pt x="275" y="0"/>
                  </a:moveTo>
                  <a:lnTo>
                    <a:pt x="227" y="139"/>
                  </a:lnTo>
                  <a:lnTo>
                    <a:pt x="293" y="135"/>
                  </a:lnTo>
                  <a:lnTo>
                    <a:pt x="438" y="313"/>
                  </a:lnTo>
                  <a:lnTo>
                    <a:pt x="583" y="135"/>
                  </a:lnTo>
                  <a:lnTo>
                    <a:pt x="649" y="139"/>
                  </a:lnTo>
                  <a:lnTo>
                    <a:pt x="602" y="0"/>
                  </a:lnTo>
                  <a:lnTo>
                    <a:pt x="627" y="13"/>
                  </a:lnTo>
                  <a:lnTo>
                    <a:pt x="776" y="87"/>
                  </a:lnTo>
                  <a:lnTo>
                    <a:pt x="799" y="101"/>
                  </a:lnTo>
                  <a:lnTo>
                    <a:pt x="817" y="118"/>
                  </a:lnTo>
                  <a:lnTo>
                    <a:pt x="832" y="138"/>
                  </a:lnTo>
                  <a:lnTo>
                    <a:pt x="844" y="161"/>
                  </a:lnTo>
                  <a:lnTo>
                    <a:pt x="851" y="186"/>
                  </a:lnTo>
                  <a:lnTo>
                    <a:pt x="874" y="318"/>
                  </a:lnTo>
                  <a:lnTo>
                    <a:pt x="873" y="327"/>
                  </a:lnTo>
                  <a:lnTo>
                    <a:pt x="868" y="334"/>
                  </a:lnTo>
                  <a:lnTo>
                    <a:pt x="859" y="336"/>
                  </a:lnTo>
                  <a:lnTo>
                    <a:pt x="15" y="336"/>
                  </a:lnTo>
                  <a:lnTo>
                    <a:pt x="7" y="334"/>
                  </a:lnTo>
                  <a:lnTo>
                    <a:pt x="0" y="327"/>
                  </a:lnTo>
                  <a:lnTo>
                    <a:pt x="0" y="318"/>
                  </a:lnTo>
                  <a:lnTo>
                    <a:pt x="25" y="186"/>
                  </a:lnTo>
                  <a:lnTo>
                    <a:pt x="31" y="161"/>
                  </a:lnTo>
                  <a:lnTo>
                    <a:pt x="43" y="138"/>
                  </a:lnTo>
                  <a:lnTo>
                    <a:pt x="58" y="118"/>
                  </a:lnTo>
                  <a:lnTo>
                    <a:pt x="77" y="101"/>
                  </a:lnTo>
                  <a:lnTo>
                    <a:pt x="99" y="87"/>
                  </a:lnTo>
                  <a:lnTo>
                    <a:pt x="244" y="15"/>
                  </a:lnTo>
                  <a:lnTo>
                    <a:pt x="27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351" dirty="0"/>
            </a:p>
          </p:txBody>
        </p:sp>
      </p:grpSp>
      <p:sp>
        <p:nvSpPr>
          <p:cNvPr id="81" name="Freeform 1287">
            <a:extLst>
              <a:ext uri="{FF2B5EF4-FFF2-40B4-BE49-F238E27FC236}">
                <a16:creationId xmlns:a16="http://schemas.microsoft.com/office/drawing/2014/main" id="{B16924B0-0492-F451-71F5-2F52C6BF18D5}"/>
              </a:ext>
            </a:extLst>
          </p:cNvPr>
          <p:cNvSpPr>
            <a:spLocks noEditPoints="1"/>
          </p:cNvSpPr>
          <p:nvPr/>
        </p:nvSpPr>
        <p:spPr bwMode="auto">
          <a:xfrm>
            <a:off x="6090310" y="3097300"/>
            <a:ext cx="653425" cy="527664"/>
          </a:xfrm>
          <a:custGeom>
            <a:avLst/>
            <a:gdLst>
              <a:gd name="T0" fmla="*/ 2767 w 4656"/>
              <a:gd name="T1" fmla="*/ 2796 h 5464"/>
              <a:gd name="T2" fmla="*/ 2820 w 4656"/>
              <a:gd name="T3" fmla="*/ 2886 h 5464"/>
              <a:gd name="T4" fmla="*/ 2933 w 4656"/>
              <a:gd name="T5" fmla="*/ 3071 h 5464"/>
              <a:gd name="T6" fmla="*/ 3089 w 4656"/>
              <a:gd name="T7" fmla="*/ 3328 h 5464"/>
              <a:gd name="T8" fmla="*/ 3271 w 4656"/>
              <a:gd name="T9" fmla="*/ 3628 h 5464"/>
              <a:gd name="T10" fmla="*/ 3464 w 4656"/>
              <a:gd name="T11" fmla="*/ 3945 h 5464"/>
              <a:gd name="T12" fmla="*/ 3650 w 4656"/>
              <a:gd name="T13" fmla="*/ 4254 h 5464"/>
              <a:gd name="T14" fmla="*/ 3814 w 4656"/>
              <a:gd name="T15" fmla="*/ 4524 h 5464"/>
              <a:gd name="T16" fmla="*/ 3940 w 4656"/>
              <a:gd name="T17" fmla="*/ 4733 h 5464"/>
              <a:gd name="T18" fmla="*/ 4011 w 4656"/>
              <a:gd name="T19" fmla="*/ 4849 h 5464"/>
              <a:gd name="T20" fmla="*/ 3999 w 4656"/>
              <a:gd name="T21" fmla="*/ 4867 h 5464"/>
              <a:gd name="T22" fmla="*/ 3900 w 4656"/>
              <a:gd name="T23" fmla="*/ 4867 h 5464"/>
              <a:gd name="T24" fmla="*/ 3633 w 4656"/>
              <a:gd name="T25" fmla="*/ 4867 h 5464"/>
              <a:gd name="T26" fmla="*/ 3241 w 4656"/>
              <a:gd name="T27" fmla="*/ 4867 h 5464"/>
              <a:gd name="T28" fmla="*/ 2767 w 4656"/>
              <a:gd name="T29" fmla="*/ 4867 h 5464"/>
              <a:gd name="T30" fmla="*/ 2256 w 4656"/>
              <a:gd name="T31" fmla="*/ 4867 h 5464"/>
              <a:gd name="T32" fmla="*/ 1749 w 4656"/>
              <a:gd name="T33" fmla="*/ 4867 h 5464"/>
              <a:gd name="T34" fmla="*/ 1291 w 4656"/>
              <a:gd name="T35" fmla="*/ 4867 h 5464"/>
              <a:gd name="T36" fmla="*/ 926 w 4656"/>
              <a:gd name="T37" fmla="*/ 4867 h 5464"/>
              <a:gd name="T38" fmla="*/ 695 w 4656"/>
              <a:gd name="T39" fmla="*/ 4865 h 5464"/>
              <a:gd name="T40" fmla="*/ 639 w 4656"/>
              <a:gd name="T41" fmla="*/ 4862 h 5464"/>
              <a:gd name="T42" fmla="*/ 694 w 4656"/>
              <a:gd name="T43" fmla="*/ 4771 h 5464"/>
              <a:gd name="T44" fmla="*/ 808 w 4656"/>
              <a:gd name="T45" fmla="*/ 4584 h 5464"/>
              <a:gd name="T46" fmla="*/ 964 w 4656"/>
              <a:gd name="T47" fmla="*/ 4326 h 5464"/>
              <a:gd name="T48" fmla="*/ 1147 w 4656"/>
              <a:gd name="T49" fmla="*/ 4025 h 5464"/>
              <a:gd name="T50" fmla="*/ 1339 w 4656"/>
              <a:gd name="T51" fmla="*/ 3708 h 5464"/>
              <a:gd name="T52" fmla="*/ 1525 w 4656"/>
              <a:gd name="T53" fmla="*/ 3400 h 5464"/>
              <a:gd name="T54" fmla="*/ 1689 w 4656"/>
              <a:gd name="T55" fmla="*/ 3129 h 5464"/>
              <a:gd name="T56" fmla="*/ 1813 w 4656"/>
              <a:gd name="T57" fmla="*/ 2924 h 5464"/>
              <a:gd name="T58" fmla="*/ 1885 w 4656"/>
              <a:gd name="T59" fmla="*/ 2808 h 5464"/>
              <a:gd name="T60" fmla="*/ 1637 w 4656"/>
              <a:gd name="T61" fmla="*/ 252 h 5464"/>
              <a:gd name="T62" fmla="*/ 374 w 4656"/>
              <a:gd name="T63" fmla="*/ 4822 h 5464"/>
              <a:gd name="T64" fmla="*/ 342 w 4656"/>
              <a:gd name="T65" fmla="*/ 4978 h 5464"/>
              <a:gd name="T66" fmla="*/ 388 w 4656"/>
              <a:gd name="T67" fmla="*/ 5059 h 5464"/>
              <a:gd name="T68" fmla="*/ 538 w 4656"/>
              <a:gd name="T69" fmla="*/ 5114 h 5464"/>
              <a:gd name="T70" fmla="*/ 4064 w 4656"/>
              <a:gd name="T71" fmla="*/ 5121 h 5464"/>
              <a:gd name="T72" fmla="*/ 4243 w 4656"/>
              <a:gd name="T73" fmla="*/ 5076 h 5464"/>
              <a:gd name="T74" fmla="*/ 4310 w 4656"/>
              <a:gd name="T75" fmla="*/ 5005 h 5464"/>
              <a:gd name="T76" fmla="*/ 4301 w 4656"/>
              <a:gd name="T77" fmla="*/ 4869 h 5464"/>
              <a:gd name="T78" fmla="*/ 3021 w 4656"/>
              <a:gd name="T79" fmla="*/ 2720 h 5464"/>
              <a:gd name="T80" fmla="*/ 1637 w 4656"/>
              <a:gd name="T81" fmla="*/ 252 h 5464"/>
              <a:gd name="T82" fmla="*/ 3361 w 4656"/>
              <a:gd name="T83" fmla="*/ 470 h 5464"/>
              <a:gd name="T84" fmla="*/ 4602 w 4656"/>
              <a:gd name="T85" fmla="*/ 4695 h 5464"/>
              <a:gd name="T86" fmla="*/ 4656 w 4656"/>
              <a:gd name="T87" fmla="*/ 4983 h 5464"/>
              <a:gd name="T88" fmla="*/ 4583 w 4656"/>
              <a:gd name="T89" fmla="*/ 5219 h 5464"/>
              <a:gd name="T90" fmla="*/ 4391 w 4656"/>
              <a:gd name="T91" fmla="*/ 5383 h 5464"/>
              <a:gd name="T92" fmla="*/ 4091 w 4656"/>
              <a:gd name="T93" fmla="*/ 5461 h 5464"/>
              <a:gd name="T94" fmla="*/ 483 w 4656"/>
              <a:gd name="T95" fmla="*/ 5451 h 5464"/>
              <a:gd name="T96" fmla="*/ 208 w 4656"/>
              <a:gd name="T97" fmla="*/ 5350 h 5464"/>
              <a:gd name="T98" fmla="*/ 43 w 4656"/>
              <a:gd name="T99" fmla="*/ 5166 h 5464"/>
              <a:gd name="T100" fmla="*/ 2 w 4656"/>
              <a:gd name="T101" fmla="*/ 4915 h 5464"/>
              <a:gd name="T102" fmla="*/ 92 w 4656"/>
              <a:gd name="T103" fmla="*/ 4618 h 5464"/>
              <a:gd name="T104" fmla="*/ 1045 w 4656"/>
              <a:gd name="T105" fmla="*/ 470 h 54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656" h="5464">
                <a:moveTo>
                  <a:pt x="1893" y="2076"/>
                </a:moveTo>
                <a:lnTo>
                  <a:pt x="2764" y="2076"/>
                </a:lnTo>
                <a:lnTo>
                  <a:pt x="2764" y="2791"/>
                </a:lnTo>
                <a:lnTo>
                  <a:pt x="2767" y="2796"/>
                </a:lnTo>
                <a:lnTo>
                  <a:pt x="2774" y="2808"/>
                </a:lnTo>
                <a:lnTo>
                  <a:pt x="2785" y="2826"/>
                </a:lnTo>
                <a:lnTo>
                  <a:pt x="2800" y="2852"/>
                </a:lnTo>
                <a:lnTo>
                  <a:pt x="2820" y="2886"/>
                </a:lnTo>
                <a:lnTo>
                  <a:pt x="2843" y="2924"/>
                </a:lnTo>
                <a:lnTo>
                  <a:pt x="2872" y="2968"/>
                </a:lnTo>
                <a:lnTo>
                  <a:pt x="2901" y="3017"/>
                </a:lnTo>
                <a:lnTo>
                  <a:pt x="2933" y="3071"/>
                </a:lnTo>
                <a:lnTo>
                  <a:pt x="2969" y="3129"/>
                </a:lnTo>
                <a:lnTo>
                  <a:pt x="3008" y="3192"/>
                </a:lnTo>
                <a:lnTo>
                  <a:pt x="3047" y="3259"/>
                </a:lnTo>
                <a:lnTo>
                  <a:pt x="3089" y="3328"/>
                </a:lnTo>
                <a:lnTo>
                  <a:pt x="3134" y="3400"/>
                </a:lnTo>
                <a:lnTo>
                  <a:pt x="3178" y="3474"/>
                </a:lnTo>
                <a:lnTo>
                  <a:pt x="3225" y="3550"/>
                </a:lnTo>
                <a:lnTo>
                  <a:pt x="3271" y="3628"/>
                </a:lnTo>
                <a:lnTo>
                  <a:pt x="3319" y="3708"/>
                </a:lnTo>
                <a:lnTo>
                  <a:pt x="3368" y="3788"/>
                </a:lnTo>
                <a:lnTo>
                  <a:pt x="3416" y="3867"/>
                </a:lnTo>
                <a:lnTo>
                  <a:pt x="3464" y="3945"/>
                </a:lnTo>
                <a:lnTo>
                  <a:pt x="3512" y="4025"/>
                </a:lnTo>
                <a:lnTo>
                  <a:pt x="3558" y="4103"/>
                </a:lnTo>
                <a:lnTo>
                  <a:pt x="3605" y="4179"/>
                </a:lnTo>
                <a:lnTo>
                  <a:pt x="3650" y="4254"/>
                </a:lnTo>
                <a:lnTo>
                  <a:pt x="3694" y="4325"/>
                </a:lnTo>
                <a:lnTo>
                  <a:pt x="3736" y="4394"/>
                </a:lnTo>
                <a:lnTo>
                  <a:pt x="3776" y="4461"/>
                </a:lnTo>
                <a:lnTo>
                  <a:pt x="3814" y="4524"/>
                </a:lnTo>
                <a:lnTo>
                  <a:pt x="3850" y="4584"/>
                </a:lnTo>
                <a:lnTo>
                  <a:pt x="3883" y="4638"/>
                </a:lnTo>
                <a:lnTo>
                  <a:pt x="3913" y="4688"/>
                </a:lnTo>
                <a:lnTo>
                  <a:pt x="3940" y="4733"/>
                </a:lnTo>
                <a:lnTo>
                  <a:pt x="3963" y="4771"/>
                </a:lnTo>
                <a:lnTo>
                  <a:pt x="3983" y="4804"/>
                </a:lnTo>
                <a:lnTo>
                  <a:pt x="3999" y="4831"/>
                </a:lnTo>
                <a:lnTo>
                  <a:pt x="4011" y="4849"/>
                </a:lnTo>
                <a:lnTo>
                  <a:pt x="4018" y="4862"/>
                </a:lnTo>
                <a:lnTo>
                  <a:pt x="4021" y="4865"/>
                </a:lnTo>
                <a:lnTo>
                  <a:pt x="4011" y="4867"/>
                </a:lnTo>
                <a:lnTo>
                  <a:pt x="3999" y="4867"/>
                </a:lnTo>
                <a:lnTo>
                  <a:pt x="3993" y="4867"/>
                </a:lnTo>
                <a:lnTo>
                  <a:pt x="3975" y="4867"/>
                </a:lnTo>
                <a:lnTo>
                  <a:pt x="3943" y="4867"/>
                </a:lnTo>
                <a:lnTo>
                  <a:pt x="3900" y="4867"/>
                </a:lnTo>
                <a:lnTo>
                  <a:pt x="3849" y="4867"/>
                </a:lnTo>
                <a:lnTo>
                  <a:pt x="3786" y="4867"/>
                </a:lnTo>
                <a:lnTo>
                  <a:pt x="3714" y="4867"/>
                </a:lnTo>
                <a:lnTo>
                  <a:pt x="3633" y="4867"/>
                </a:lnTo>
                <a:lnTo>
                  <a:pt x="3545" y="4867"/>
                </a:lnTo>
                <a:lnTo>
                  <a:pt x="3450" y="4867"/>
                </a:lnTo>
                <a:lnTo>
                  <a:pt x="3349" y="4867"/>
                </a:lnTo>
                <a:lnTo>
                  <a:pt x="3241" y="4867"/>
                </a:lnTo>
                <a:lnTo>
                  <a:pt x="3129" y="4867"/>
                </a:lnTo>
                <a:lnTo>
                  <a:pt x="3013" y="4867"/>
                </a:lnTo>
                <a:lnTo>
                  <a:pt x="2891" y="4867"/>
                </a:lnTo>
                <a:lnTo>
                  <a:pt x="2767" y="4867"/>
                </a:lnTo>
                <a:lnTo>
                  <a:pt x="2641" y="4867"/>
                </a:lnTo>
                <a:lnTo>
                  <a:pt x="2513" y="4867"/>
                </a:lnTo>
                <a:lnTo>
                  <a:pt x="2386" y="4867"/>
                </a:lnTo>
                <a:lnTo>
                  <a:pt x="2256" y="4867"/>
                </a:lnTo>
                <a:lnTo>
                  <a:pt x="2127" y="4867"/>
                </a:lnTo>
                <a:lnTo>
                  <a:pt x="1999" y="4867"/>
                </a:lnTo>
                <a:lnTo>
                  <a:pt x="1873" y="4867"/>
                </a:lnTo>
                <a:lnTo>
                  <a:pt x="1749" y="4867"/>
                </a:lnTo>
                <a:lnTo>
                  <a:pt x="1629" y="4867"/>
                </a:lnTo>
                <a:lnTo>
                  <a:pt x="1511" y="4867"/>
                </a:lnTo>
                <a:lnTo>
                  <a:pt x="1399" y="4867"/>
                </a:lnTo>
                <a:lnTo>
                  <a:pt x="1291" y="4867"/>
                </a:lnTo>
                <a:lnTo>
                  <a:pt x="1190" y="4867"/>
                </a:lnTo>
                <a:lnTo>
                  <a:pt x="1093" y="4867"/>
                </a:lnTo>
                <a:lnTo>
                  <a:pt x="1006" y="4867"/>
                </a:lnTo>
                <a:lnTo>
                  <a:pt x="926" y="4867"/>
                </a:lnTo>
                <a:lnTo>
                  <a:pt x="853" y="4867"/>
                </a:lnTo>
                <a:lnTo>
                  <a:pt x="790" y="4867"/>
                </a:lnTo>
                <a:lnTo>
                  <a:pt x="737" y="4865"/>
                </a:lnTo>
                <a:lnTo>
                  <a:pt x="695" y="4865"/>
                </a:lnTo>
                <a:lnTo>
                  <a:pt x="664" y="4865"/>
                </a:lnTo>
                <a:lnTo>
                  <a:pt x="644" y="4865"/>
                </a:lnTo>
                <a:lnTo>
                  <a:pt x="637" y="4865"/>
                </a:lnTo>
                <a:lnTo>
                  <a:pt x="639" y="4862"/>
                </a:lnTo>
                <a:lnTo>
                  <a:pt x="647" y="4849"/>
                </a:lnTo>
                <a:lnTo>
                  <a:pt x="659" y="4831"/>
                </a:lnTo>
                <a:lnTo>
                  <a:pt x="674" y="4804"/>
                </a:lnTo>
                <a:lnTo>
                  <a:pt x="694" y="4771"/>
                </a:lnTo>
                <a:lnTo>
                  <a:pt x="719" y="4733"/>
                </a:lnTo>
                <a:lnTo>
                  <a:pt x="745" y="4688"/>
                </a:lnTo>
                <a:lnTo>
                  <a:pt x="775" y="4638"/>
                </a:lnTo>
                <a:lnTo>
                  <a:pt x="808" y="4584"/>
                </a:lnTo>
                <a:lnTo>
                  <a:pt x="843" y="4524"/>
                </a:lnTo>
                <a:lnTo>
                  <a:pt x="881" y="4461"/>
                </a:lnTo>
                <a:lnTo>
                  <a:pt x="923" y="4394"/>
                </a:lnTo>
                <a:lnTo>
                  <a:pt x="964" y="4326"/>
                </a:lnTo>
                <a:lnTo>
                  <a:pt x="1007" y="4254"/>
                </a:lnTo>
                <a:lnTo>
                  <a:pt x="1054" y="4179"/>
                </a:lnTo>
                <a:lnTo>
                  <a:pt x="1098" y="4103"/>
                </a:lnTo>
                <a:lnTo>
                  <a:pt x="1147" y="4025"/>
                </a:lnTo>
                <a:lnTo>
                  <a:pt x="1195" y="3947"/>
                </a:lnTo>
                <a:lnTo>
                  <a:pt x="1243" y="3867"/>
                </a:lnTo>
                <a:lnTo>
                  <a:pt x="1291" y="3788"/>
                </a:lnTo>
                <a:lnTo>
                  <a:pt x="1339" y="3708"/>
                </a:lnTo>
                <a:lnTo>
                  <a:pt x="1387" y="3628"/>
                </a:lnTo>
                <a:lnTo>
                  <a:pt x="1433" y="3550"/>
                </a:lnTo>
                <a:lnTo>
                  <a:pt x="1480" y="3474"/>
                </a:lnTo>
                <a:lnTo>
                  <a:pt x="1525" y="3400"/>
                </a:lnTo>
                <a:lnTo>
                  <a:pt x="1568" y="3328"/>
                </a:lnTo>
                <a:lnTo>
                  <a:pt x="1611" y="3259"/>
                </a:lnTo>
                <a:lnTo>
                  <a:pt x="1651" y="3192"/>
                </a:lnTo>
                <a:lnTo>
                  <a:pt x="1689" y="3129"/>
                </a:lnTo>
                <a:lnTo>
                  <a:pt x="1724" y="3071"/>
                </a:lnTo>
                <a:lnTo>
                  <a:pt x="1757" y="3017"/>
                </a:lnTo>
                <a:lnTo>
                  <a:pt x="1787" y="2968"/>
                </a:lnTo>
                <a:lnTo>
                  <a:pt x="1813" y="2924"/>
                </a:lnTo>
                <a:lnTo>
                  <a:pt x="1837" y="2886"/>
                </a:lnTo>
                <a:lnTo>
                  <a:pt x="1856" y="2852"/>
                </a:lnTo>
                <a:lnTo>
                  <a:pt x="1873" y="2826"/>
                </a:lnTo>
                <a:lnTo>
                  <a:pt x="1885" y="2808"/>
                </a:lnTo>
                <a:lnTo>
                  <a:pt x="1891" y="2796"/>
                </a:lnTo>
                <a:lnTo>
                  <a:pt x="1893" y="2791"/>
                </a:lnTo>
                <a:lnTo>
                  <a:pt x="1893" y="2076"/>
                </a:lnTo>
                <a:close/>
                <a:moveTo>
                  <a:pt x="1637" y="252"/>
                </a:moveTo>
                <a:lnTo>
                  <a:pt x="1637" y="2720"/>
                </a:lnTo>
                <a:lnTo>
                  <a:pt x="428" y="4715"/>
                </a:lnTo>
                <a:lnTo>
                  <a:pt x="397" y="4771"/>
                </a:lnTo>
                <a:lnTo>
                  <a:pt x="374" y="4822"/>
                </a:lnTo>
                <a:lnTo>
                  <a:pt x="357" y="4869"/>
                </a:lnTo>
                <a:lnTo>
                  <a:pt x="347" y="4912"/>
                </a:lnTo>
                <a:lnTo>
                  <a:pt x="342" y="4948"/>
                </a:lnTo>
                <a:lnTo>
                  <a:pt x="342" y="4978"/>
                </a:lnTo>
                <a:lnTo>
                  <a:pt x="347" y="5005"/>
                </a:lnTo>
                <a:lnTo>
                  <a:pt x="355" y="5025"/>
                </a:lnTo>
                <a:lnTo>
                  <a:pt x="369" y="5041"/>
                </a:lnTo>
                <a:lnTo>
                  <a:pt x="388" y="5059"/>
                </a:lnTo>
                <a:lnTo>
                  <a:pt x="415" y="5076"/>
                </a:lnTo>
                <a:lnTo>
                  <a:pt x="448" y="5091"/>
                </a:lnTo>
                <a:lnTo>
                  <a:pt x="490" y="5104"/>
                </a:lnTo>
                <a:lnTo>
                  <a:pt x="538" y="5114"/>
                </a:lnTo>
                <a:lnTo>
                  <a:pt x="594" y="5121"/>
                </a:lnTo>
                <a:lnTo>
                  <a:pt x="659" y="5122"/>
                </a:lnTo>
                <a:lnTo>
                  <a:pt x="3999" y="5122"/>
                </a:lnTo>
                <a:lnTo>
                  <a:pt x="4064" y="5121"/>
                </a:lnTo>
                <a:lnTo>
                  <a:pt x="4121" y="5114"/>
                </a:lnTo>
                <a:lnTo>
                  <a:pt x="4169" y="5104"/>
                </a:lnTo>
                <a:lnTo>
                  <a:pt x="4210" y="5091"/>
                </a:lnTo>
                <a:lnTo>
                  <a:pt x="4243" y="5076"/>
                </a:lnTo>
                <a:lnTo>
                  <a:pt x="4270" y="5059"/>
                </a:lnTo>
                <a:lnTo>
                  <a:pt x="4290" y="5041"/>
                </a:lnTo>
                <a:lnTo>
                  <a:pt x="4303" y="5025"/>
                </a:lnTo>
                <a:lnTo>
                  <a:pt x="4310" y="5005"/>
                </a:lnTo>
                <a:lnTo>
                  <a:pt x="4315" y="4978"/>
                </a:lnTo>
                <a:lnTo>
                  <a:pt x="4316" y="4948"/>
                </a:lnTo>
                <a:lnTo>
                  <a:pt x="4311" y="4912"/>
                </a:lnTo>
                <a:lnTo>
                  <a:pt x="4301" y="4869"/>
                </a:lnTo>
                <a:lnTo>
                  <a:pt x="4285" y="4822"/>
                </a:lnTo>
                <a:lnTo>
                  <a:pt x="4262" y="4771"/>
                </a:lnTo>
                <a:lnTo>
                  <a:pt x="4230" y="4715"/>
                </a:lnTo>
                <a:lnTo>
                  <a:pt x="3021" y="2720"/>
                </a:lnTo>
                <a:lnTo>
                  <a:pt x="3021" y="1819"/>
                </a:lnTo>
                <a:lnTo>
                  <a:pt x="3019" y="1819"/>
                </a:lnTo>
                <a:lnTo>
                  <a:pt x="3019" y="252"/>
                </a:lnTo>
                <a:lnTo>
                  <a:pt x="1637" y="252"/>
                </a:lnTo>
                <a:close/>
                <a:moveTo>
                  <a:pt x="1045" y="0"/>
                </a:moveTo>
                <a:lnTo>
                  <a:pt x="3600" y="0"/>
                </a:lnTo>
                <a:lnTo>
                  <a:pt x="3600" y="470"/>
                </a:lnTo>
                <a:lnTo>
                  <a:pt x="3361" y="470"/>
                </a:lnTo>
                <a:lnTo>
                  <a:pt x="3361" y="2625"/>
                </a:lnTo>
                <a:lnTo>
                  <a:pt x="4522" y="4537"/>
                </a:lnTo>
                <a:lnTo>
                  <a:pt x="4565" y="4618"/>
                </a:lnTo>
                <a:lnTo>
                  <a:pt x="4602" y="4695"/>
                </a:lnTo>
                <a:lnTo>
                  <a:pt x="4628" y="4771"/>
                </a:lnTo>
                <a:lnTo>
                  <a:pt x="4646" y="4844"/>
                </a:lnTo>
                <a:lnTo>
                  <a:pt x="4655" y="4915"/>
                </a:lnTo>
                <a:lnTo>
                  <a:pt x="4656" y="4983"/>
                </a:lnTo>
                <a:lnTo>
                  <a:pt x="4650" y="5046"/>
                </a:lnTo>
                <a:lnTo>
                  <a:pt x="4636" y="5107"/>
                </a:lnTo>
                <a:lnTo>
                  <a:pt x="4613" y="5166"/>
                </a:lnTo>
                <a:lnTo>
                  <a:pt x="4583" y="5219"/>
                </a:lnTo>
                <a:lnTo>
                  <a:pt x="4547" y="5267"/>
                </a:lnTo>
                <a:lnTo>
                  <a:pt x="4502" y="5310"/>
                </a:lnTo>
                <a:lnTo>
                  <a:pt x="4451" y="5350"/>
                </a:lnTo>
                <a:lnTo>
                  <a:pt x="4391" y="5383"/>
                </a:lnTo>
                <a:lnTo>
                  <a:pt x="4326" y="5411"/>
                </a:lnTo>
                <a:lnTo>
                  <a:pt x="4253" y="5434"/>
                </a:lnTo>
                <a:lnTo>
                  <a:pt x="4175" y="5451"/>
                </a:lnTo>
                <a:lnTo>
                  <a:pt x="4091" y="5461"/>
                </a:lnTo>
                <a:lnTo>
                  <a:pt x="3999" y="5464"/>
                </a:lnTo>
                <a:lnTo>
                  <a:pt x="659" y="5464"/>
                </a:lnTo>
                <a:lnTo>
                  <a:pt x="568" y="5461"/>
                </a:lnTo>
                <a:lnTo>
                  <a:pt x="483" y="5451"/>
                </a:lnTo>
                <a:lnTo>
                  <a:pt x="403" y="5434"/>
                </a:lnTo>
                <a:lnTo>
                  <a:pt x="332" y="5411"/>
                </a:lnTo>
                <a:lnTo>
                  <a:pt x="266" y="5383"/>
                </a:lnTo>
                <a:lnTo>
                  <a:pt x="208" y="5350"/>
                </a:lnTo>
                <a:lnTo>
                  <a:pt x="156" y="5310"/>
                </a:lnTo>
                <a:lnTo>
                  <a:pt x="111" y="5267"/>
                </a:lnTo>
                <a:lnTo>
                  <a:pt x="73" y="5219"/>
                </a:lnTo>
                <a:lnTo>
                  <a:pt x="43" y="5166"/>
                </a:lnTo>
                <a:lnTo>
                  <a:pt x="22" y="5107"/>
                </a:lnTo>
                <a:lnTo>
                  <a:pt x="7" y="5046"/>
                </a:lnTo>
                <a:lnTo>
                  <a:pt x="0" y="4983"/>
                </a:lnTo>
                <a:lnTo>
                  <a:pt x="2" y="4915"/>
                </a:lnTo>
                <a:lnTo>
                  <a:pt x="12" y="4844"/>
                </a:lnTo>
                <a:lnTo>
                  <a:pt x="30" y="4771"/>
                </a:lnTo>
                <a:lnTo>
                  <a:pt x="57" y="4695"/>
                </a:lnTo>
                <a:lnTo>
                  <a:pt x="92" y="4618"/>
                </a:lnTo>
                <a:lnTo>
                  <a:pt x="136" y="4537"/>
                </a:lnTo>
                <a:lnTo>
                  <a:pt x="1296" y="2625"/>
                </a:lnTo>
                <a:lnTo>
                  <a:pt x="1296" y="470"/>
                </a:lnTo>
                <a:lnTo>
                  <a:pt x="1045" y="470"/>
                </a:lnTo>
                <a:lnTo>
                  <a:pt x="1045" y="0"/>
                </a:lnTo>
                <a:close/>
              </a:path>
            </a:pathLst>
          </a:custGeom>
          <a:solidFill>
            <a:schemeClr val="accent5"/>
          </a:solidFill>
          <a:ln w="0">
            <a:noFill/>
            <a:prstDash val="solid"/>
            <a:round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800">
              <a:latin typeface="Bahnschrift" panose="020B0502040204020203" pitchFamily="34" charset="0"/>
            </a:endParaRPr>
          </a:p>
        </p:txBody>
      </p:sp>
      <p:sp>
        <p:nvSpPr>
          <p:cNvPr id="82" name="Подзаголовок 2">
            <a:extLst>
              <a:ext uri="{FF2B5EF4-FFF2-40B4-BE49-F238E27FC236}">
                <a16:creationId xmlns:a16="http://schemas.microsoft.com/office/drawing/2014/main" id="{0BA71EC5-60DB-EE6D-C102-808F401D5D54}"/>
              </a:ext>
            </a:extLst>
          </p:cNvPr>
          <p:cNvSpPr txBox="1">
            <a:spLocks/>
          </p:cNvSpPr>
          <p:nvPr/>
        </p:nvSpPr>
        <p:spPr>
          <a:xfrm>
            <a:off x="1179035" y="4988304"/>
            <a:ext cx="4374720" cy="1303082"/>
          </a:xfrm>
          <a:prstGeom prst="rect">
            <a:avLst/>
          </a:prstGeom>
          <a:solidFill>
            <a:srgbClr val="3499FF">
              <a:alpha val="14000"/>
            </a:srgbClr>
          </a:solidFill>
          <a:ln>
            <a:noFill/>
          </a:ln>
        </p:spPr>
        <p:txBody>
          <a:bodyPr wrap="square" anchor="ctr" anchorCtr="0">
            <a:noAutofit/>
          </a:bodyPr>
          <a:lstStyle>
            <a:defPPr>
              <a:defRPr lang="en-US"/>
            </a:defPPr>
            <a:lvl1pPr>
              <a:lnSpc>
                <a:spcPct val="107000"/>
              </a:lnSpc>
              <a:spcAft>
                <a:spcPts val="800"/>
              </a:spcAft>
              <a:defRPr sz="800" kern="100">
                <a:latin typeface="+mj-lt"/>
              </a:defRPr>
            </a:lvl1pPr>
            <a:lvl2pPr marL="3429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/>
            </a:lvl2pPr>
            <a:lvl3pPr marL="6858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/>
            </a:lvl3pPr>
            <a:lvl4pPr marL="10287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4pPr>
            <a:lvl5pPr marL="13716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5pPr>
            <a:lvl6pPr marL="17145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6pPr>
            <a:lvl7pPr marL="20574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7pPr>
            <a:lvl8pPr marL="24003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8pPr>
            <a:lvl9pPr marL="2743200" indent="0" algn="ctr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/>
            </a:lvl9pPr>
          </a:lstStyle>
          <a:p>
            <a:pPr algn="just"/>
            <a:r>
              <a:rPr lang="en-US" sz="1600" b="1" kern="1200" dirty="0">
                <a:latin typeface="Bahnschrift" panose="020B0502040204020203" pitchFamily="34" charset="0"/>
              </a:rPr>
              <a:t>The draft order the state standard of the Republic of Uzbekistan "State educational standard of higher education, classification of higher education directions and specialties" was developed</a:t>
            </a:r>
            <a:endParaRPr lang="ru-RU" sz="1600" b="1" kern="1200" dirty="0">
              <a:latin typeface="Bahnschrift" panose="020B0502040204020203" pitchFamily="34" charset="0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2675375" y="152351"/>
            <a:ext cx="7965538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kern="100" dirty="0">
                <a:solidFill>
                  <a:schemeClr val="bg1"/>
                </a:solidFill>
                <a:latin typeface="Bahnschrift" panose="020B0502040204020203" pitchFamily="34" charset="0"/>
              </a:rPr>
              <a:t>IMPROVING THE EDUCATIONAL PROCESS AND DOCUMENTS</a:t>
            </a:r>
            <a:endParaRPr lang="ru-RU" kern="100" dirty="0">
              <a:solidFill>
                <a:schemeClr val="bg1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890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93F873B6-D59B-4C86-8CD7-210126BB078F}"/>
              </a:ext>
            </a:extLst>
          </p:cNvPr>
          <p:cNvSpPr/>
          <p:nvPr/>
        </p:nvSpPr>
        <p:spPr>
          <a:xfrm>
            <a:off x="1932058" y="772924"/>
            <a:ext cx="10259857" cy="4571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6624"/>
            <a:endParaRPr lang="ru-RU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8" name="Блок-схема: ручной ввод 7">
            <a:extLst>
              <a:ext uri="{FF2B5EF4-FFF2-40B4-BE49-F238E27FC236}">
                <a16:creationId xmlns:a16="http://schemas.microsoft.com/office/drawing/2014/main" id="{B807694F-37CA-4EB0-BC2D-F38B3F7DC8D0}"/>
              </a:ext>
            </a:extLst>
          </p:cNvPr>
          <p:cNvSpPr/>
          <p:nvPr/>
        </p:nvSpPr>
        <p:spPr>
          <a:xfrm rot="5400000" flipH="1">
            <a:off x="807589" y="-807458"/>
            <a:ext cx="818594" cy="2433604"/>
          </a:xfrm>
          <a:prstGeom prst="flowChartManualInput">
            <a:avLst/>
          </a:prstGeom>
          <a:solidFill>
            <a:srgbClr val="3FC7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6624"/>
            <a:endParaRPr lang="ru-RU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9" name="Блок-схема: ручной ввод 8">
            <a:extLst>
              <a:ext uri="{FF2B5EF4-FFF2-40B4-BE49-F238E27FC236}">
                <a16:creationId xmlns:a16="http://schemas.microsoft.com/office/drawing/2014/main" id="{201073C4-8123-44BA-BF77-52624EBEE9E7}"/>
              </a:ext>
            </a:extLst>
          </p:cNvPr>
          <p:cNvSpPr/>
          <p:nvPr/>
        </p:nvSpPr>
        <p:spPr>
          <a:xfrm rot="5400000" flipH="1">
            <a:off x="840099" y="-666967"/>
            <a:ext cx="682141" cy="2152622"/>
          </a:xfrm>
          <a:prstGeom prst="flowChartManualInput">
            <a:avLst/>
          </a:prstGeom>
          <a:solidFill>
            <a:srgbClr val="3FC793">
              <a:alpha val="73000"/>
            </a:srgb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6624"/>
            <a:endParaRPr lang="ru-RU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7E767E71-1962-4F73-BD94-4B6F2FA793A7}"/>
              </a:ext>
            </a:extLst>
          </p:cNvPr>
          <p:cNvSpPr/>
          <p:nvPr/>
        </p:nvSpPr>
        <p:spPr>
          <a:xfrm>
            <a:off x="2152155" y="772924"/>
            <a:ext cx="9719865" cy="457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6624"/>
            <a:endParaRPr lang="ru-RU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D69B1EB0-989B-45A6-9E9B-0E090D40C119}"/>
              </a:ext>
            </a:extLst>
          </p:cNvPr>
          <p:cNvSpPr/>
          <p:nvPr/>
        </p:nvSpPr>
        <p:spPr>
          <a:xfrm>
            <a:off x="1762181" y="279741"/>
            <a:ext cx="975221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46624"/>
            <a:r>
              <a:rPr lang="en-US" sz="2000" b="1" dirty="0">
                <a:solidFill>
                  <a:srgbClr val="163B68"/>
                </a:solidFill>
              </a:rPr>
              <a:t>PRIORITY GOALS:  2030 HE </a:t>
            </a:r>
            <a:r>
              <a:rPr lang="en-US" sz="2000" b="1" dirty="0">
                <a:solidFill>
                  <a:srgbClr val="163B68"/>
                </a:solidFill>
                <a:latin typeface="Calibri" panose="020F0502020204030204"/>
              </a:rPr>
              <a:t>DEVELOPMENT </a:t>
            </a:r>
            <a:r>
              <a:rPr lang="en-US" sz="2000" b="1" dirty="0">
                <a:solidFill>
                  <a:srgbClr val="163B68"/>
                </a:solidFill>
              </a:rPr>
              <a:t>CONCEPT</a:t>
            </a:r>
            <a:endParaRPr lang="ru-RU" sz="2000" b="1" dirty="0">
              <a:solidFill>
                <a:srgbClr val="163B68"/>
              </a:solidFill>
              <a:latin typeface="Calibri" panose="020F0502020204030204"/>
            </a:endParaRP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7AC3B918-BE3F-4680-B8B5-7F47422BD2A4}"/>
              </a:ext>
            </a:extLst>
          </p:cNvPr>
          <p:cNvSpPr/>
          <p:nvPr/>
        </p:nvSpPr>
        <p:spPr>
          <a:xfrm>
            <a:off x="764183" y="139348"/>
            <a:ext cx="18000" cy="5399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46624"/>
            <a:endParaRPr lang="ru-RU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id="{389FF66E-6761-7DBA-64E8-ACEFB53F026F}"/>
              </a:ext>
            </a:extLst>
          </p:cNvPr>
          <p:cNvSpPr txBox="1"/>
          <p:nvPr/>
        </p:nvSpPr>
        <p:spPr>
          <a:xfrm>
            <a:off x="1003301" y="1777702"/>
            <a:ext cx="9321800" cy="3652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just"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Expansion of access to HE (support to vulnerable groups of population)</a:t>
            </a:r>
          </a:p>
          <a:p>
            <a:pPr marL="685800" indent="-685800" algn="just"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Enrollment rate – 40 % (Target by 2026 – 50%)</a:t>
            </a:r>
          </a:p>
          <a:p>
            <a:pPr marL="685800" indent="-685800" algn="just"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New models of Quality Assurance (University driven quality self-assessment)</a:t>
            </a:r>
          </a:p>
          <a:p>
            <a:pPr marL="685800" indent="-685800" algn="just"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Ensuring the academic independence of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HEI </a:t>
            </a:r>
            <a:endParaRPr lang="ru-RU" sz="20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-685800" algn="just"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Research-intensive universities with a focus on the transfer of technologies</a:t>
            </a:r>
            <a:endParaRPr lang="ru-RU" sz="20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-685800" algn="just"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Internationalization agenda (Education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hub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Central Asia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20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-685800" algn="just"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Ensuring financial sustainability of HEI through financial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autonomy</a:t>
            </a:r>
            <a:endParaRPr lang="ru-RU" sz="20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-685800" algn="just"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Implementation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the "University </a:t>
            </a:r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4.0" 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concept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32D011DC-4403-4949-809C-2CB6B84A61CF}"/>
              </a:ext>
            </a:extLst>
          </p:cNvPr>
          <p:cNvSpPr txBox="1"/>
          <p:nvPr/>
        </p:nvSpPr>
        <p:spPr>
          <a:xfrm>
            <a:off x="739652" y="136263"/>
            <a:ext cx="1330226" cy="553998"/>
          </a:xfrm>
          <a:prstGeom prst="rect">
            <a:avLst/>
          </a:prstGeom>
          <a:solidFill>
            <a:srgbClr val="3FC793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defTabSz="146624"/>
            <a:r>
              <a:rPr lang="en-US" sz="1000" b="1" dirty="0">
                <a:solidFill>
                  <a:prstClr val="white"/>
                </a:solidFill>
                <a:latin typeface="Bahnschrift" panose="020B0502040204020203" pitchFamily="34" charset="0"/>
              </a:rPr>
              <a:t>Ministry of Higher Education, Science and Innovations </a:t>
            </a:r>
          </a:p>
        </p:txBody>
      </p:sp>
      <p:pic>
        <p:nvPicPr>
          <p:cNvPr id="147" name="Picture 2" descr="Герб Узбекистана — Википедия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03" y="113407"/>
            <a:ext cx="534365" cy="562420"/>
          </a:xfrm>
          <a:prstGeom prst="rect">
            <a:avLst/>
          </a:prstGeom>
          <a:solidFill>
            <a:srgbClr val="3FC793"/>
          </a:solidFill>
          <a:extLst/>
        </p:spPr>
      </p:pic>
    </p:spTree>
    <p:extLst>
      <p:ext uri="{BB962C8B-B14F-4D97-AF65-F5344CB8AC3E}">
        <p14:creationId xmlns:p14="http://schemas.microsoft.com/office/powerpoint/2010/main" val="327741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552194" y="2267711"/>
            <a:ext cx="9012555" cy="518159"/>
            <a:chOff x="1552194" y="2267711"/>
            <a:chExt cx="9012555" cy="518159"/>
          </a:xfrm>
        </p:grpSpPr>
        <p:sp>
          <p:nvSpPr>
            <p:cNvPr id="3" name="object 3"/>
            <p:cNvSpPr/>
            <p:nvPr/>
          </p:nvSpPr>
          <p:spPr>
            <a:xfrm>
              <a:off x="1571244" y="2528315"/>
              <a:ext cx="8974455" cy="0"/>
            </a:xfrm>
            <a:custGeom>
              <a:avLst/>
              <a:gdLst/>
              <a:ahLst/>
              <a:cxnLst/>
              <a:rect l="l" t="t" r="r" b="b"/>
              <a:pathLst>
                <a:path w="8974455">
                  <a:moveTo>
                    <a:pt x="0" y="0"/>
                  </a:moveTo>
                  <a:lnTo>
                    <a:pt x="8974201" y="0"/>
                  </a:lnTo>
                </a:path>
              </a:pathLst>
            </a:custGeom>
            <a:ln w="38100">
              <a:solidFill>
                <a:srgbClr val="FFC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2846832" y="2267711"/>
              <a:ext cx="649605" cy="518159"/>
            </a:xfrm>
            <a:custGeom>
              <a:avLst/>
              <a:gdLst/>
              <a:ahLst/>
              <a:cxnLst/>
              <a:rect l="l" t="t" r="r" b="b"/>
              <a:pathLst>
                <a:path w="649604" h="518160">
                  <a:moveTo>
                    <a:pt x="324612" y="0"/>
                  </a:moveTo>
                  <a:lnTo>
                    <a:pt x="271947" y="3389"/>
                  </a:lnTo>
                  <a:lnTo>
                    <a:pt x="221991" y="13203"/>
                  </a:lnTo>
                  <a:lnTo>
                    <a:pt x="175413" y="28909"/>
                  </a:lnTo>
                  <a:lnTo>
                    <a:pt x="132880" y="49975"/>
                  </a:lnTo>
                  <a:lnTo>
                    <a:pt x="95059" y="75866"/>
                  </a:lnTo>
                  <a:lnTo>
                    <a:pt x="62618" y="106052"/>
                  </a:lnTo>
                  <a:lnTo>
                    <a:pt x="36223" y="139998"/>
                  </a:lnTo>
                  <a:lnTo>
                    <a:pt x="16544" y="177174"/>
                  </a:lnTo>
                  <a:lnTo>
                    <a:pt x="4247" y="217045"/>
                  </a:lnTo>
                  <a:lnTo>
                    <a:pt x="0" y="259079"/>
                  </a:lnTo>
                  <a:lnTo>
                    <a:pt x="4247" y="301114"/>
                  </a:lnTo>
                  <a:lnTo>
                    <a:pt x="16544" y="340985"/>
                  </a:lnTo>
                  <a:lnTo>
                    <a:pt x="36223" y="378161"/>
                  </a:lnTo>
                  <a:lnTo>
                    <a:pt x="62618" y="412107"/>
                  </a:lnTo>
                  <a:lnTo>
                    <a:pt x="95059" y="442293"/>
                  </a:lnTo>
                  <a:lnTo>
                    <a:pt x="132880" y="468184"/>
                  </a:lnTo>
                  <a:lnTo>
                    <a:pt x="175413" y="489250"/>
                  </a:lnTo>
                  <a:lnTo>
                    <a:pt x="221991" y="504956"/>
                  </a:lnTo>
                  <a:lnTo>
                    <a:pt x="271947" y="514770"/>
                  </a:lnTo>
                  <a:lnTo>
                    <a:pt x="324612" y="518160"/>
                  </a:lnTo>
                  <a:lnTo>
                    <a:pt x="377276" y="514770"/>
                  </a:lnTo>
                  <a:lnTo>
                    <a:pt x="427232" y="504956"/>
                  </a:lnTo>
                  <a:lnTo>
                    <a:pt x="473810" y="489250"/>
                  </a:lnTo>
                  <a:lnTo>
                    <a:pt x="516343" y="468184"/>
                  </a:lnTo>
                  <a:lnTo>
                    <a:pt x="554164" y="442293"/>
                  </a:lnTo>
                  <a:lnTo>
                    <a:pt x="586605" y="412107"/>
                  </a:lnTo>
                  <a:lnTo>
                    <a:pt x="613000" y="378161"/>
                  </a:lnTo>
                  <a:lnTo>
                    <a:pt x="632679" y="340985"/>
                  </a:lnTo>
                  <a:lnTo>
                    <a:pt x="644976" y="301114"/>
                  </a:lnTo>
                  <a:lnTo>
                    <a:pt x="649223" y="259079"/>
                  </a:lnTo>
                  <a:lnTo>
                    <a:pt x="644976" y="217045"/>
                  </a:lnTo>
                  <a:lnTo>
                    <a:pt x="632679" y="177174"/>
                  </a:lnTo>
                  <a:lnTo>
                    <a:pt x="613000" y="139998"/>
                  </a:lnTo>
                  <a:lnTo>
                    <a:pt x="586605" y="106052"/>
                  </a:lnTo>
                  <a:lnTo>
                    <a:pt x="554164" y="75866"/>
                  </a:lnTo>
                  <a:lnTo>
                    <a:pt x="516343" y="49975"/>
                  </a:lnTo>
                  <a:lnTo>
                    <a:pt x="473810" y="28909"/>
                  </a:lnTo>
                  <a:lnTo>
                    <a:pt x="427232" y="13203"/>
                  </a:lnTo>
                  <a:lnTo>
                    <a:pt x="377276" y="3389"/>
                  </a:lnTo>
                  <a:lnTo>
                    <a:pt x="324612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2094992" y="4048125"/>
            <a:ext cx="25742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Arial"/>
                <a:cs typeface="Arial"/>
              </a:rPr>
              <a:t>“On</a:t>
            </a:r>
            <a:r>
              <a:rPr sz="1200" b="1" spc="-5" dirty="0">
                <a:latin typeface="Arial"/>
                <a:cs typeface="Arial"/>
              </a:rPr>
              <a:t> science</a:t>
            </a:r>
            <a:r>
              <a:rPr sz="1200" b="1" spc="-3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and </a:t>
            </a:r>
            <a:r>
              <a:rPr sz="1200" b="1" dirty="0">
                <a:latin typeface="Arial"/>
                <a:cs typeface="Arial"/>
              </a:rPr>
              <a:t>scientific</a:t>
            </a:r>
            <a:r>
              <a:rPr sz="1200" b="1" spc="-3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activity”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33092" y="4440682"/>
            <a:ext cx="17526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Arial"/>
                <a:cs typeface="Arial"/>
              </a:rPr>
              <a:t>“On</a:t>
            </a:r>
            <a:r>
              <a:rPr sz="1200" b="1" spc="-10" dirty="0">
                <a:latin typeface="Arial"/>
                <a:cs typeface="Arial"/>
              </a:rPr>
              <a:t> innovative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activity”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135885" y="2937129"/>
            <a:ext cx="2000885" cy="6648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-2540" algn="ctr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Arial MT"/>
                <a:cs typeface="Arial MT"/>
              </a:rPr>
              <a:t>Resolutions</a:t>
            </a:r>
            <a:r>
              <a:rPr sz="1400" spc="3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of</a:t>
            </a:r>
            <a:r>
              <a:rPr sz="1400" spc="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the </a:t>
            </a:r>
            <a:r>
              <a:rPr sz="1400" spc="-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President</a:t>
            </a:r>
            <a:r>
              <a:rPr sz="1400" spc="1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of the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Republic </a:t>
            </a:r>
            <a:r>
              <a:rPr sz="1400" spc="-37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of</a:t>
            </a:r>
            <a:r>
              <a:rPr sz="1400" spc="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Uzbekistan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31617" y="2372055"/>
            <a:ext cx="28194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28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800600" y="2267711"/>
            <a:ext cx="649605" cy="518159"/>
          </a:xfrm>
          <a:custGeom>
            <a:avLst/>
            <a:gdLst/>
            <a:ahLst/>
            <a:cxnLst/>
            <a:rect l="l" t="t" r="r" b="b"/>
            <a:pathLst>
              <a:path w="649604" h="518160">
                <a:moveTo>
                  <a:pt x="324612" y="0"/>
                </a:moveTo>
                <a:lnTo>
                  <a:pt x="271947" y="3389"/>
                </a:lnTo>
                <a:lnTo>
                  <a:pt x="221991" y="13203"/>
                </a:lnTo>
                <a:lnTo>
                  <a:pt x="175413" y="28909"/>
                </a:lnTo>
                <a:lnTo>
                  <a:pt x="132880" y="49975"/>
                </a:lnTo>
                <a:lnTo>
                  <a:pt x="95059" y="75866"/>
                </a:lnTo>
                <a:lnTo>
                  <a:pt x="62618" y="106052"/>
                </a:lnTo>
                <a:lnTo>
                  <a:pt x="36223" y="139998"/>
                </a:lnTo>
                <a:lnTo>
                  <a:pt x="16544" y="177174"/>
                </a:lnTo>
                <a:lnTo>
                  <a:pt x="4247" y="217045"/>
                </a:lnTo>
                <a:lnTo>
                  <a:pt x="0" y="259079"/>
                </a:lnTo>
                <a:lnTo>
                  <a:pt x="4247" y="301114"/>
                </a:lnTo>
                <a:lnTo>
                  <a:pt x="16544" y="340985"/>
                </a:lnTo>
                <a:lnTo>
                  <a:pt x="36223" y="378161"/>
                </a:lnTo>
                <a:lnTo>
                  <a:pt x="62618" y="412107"/>
                </a:lnTo>
                <a:lnTo>
                  <a:pt x="95059" y="442293"/>
                </a:lnTo>
                <a:lnTo>
                  <a:pt x="132880" y="468184"/>
                </a:lnTo>
                <a:lnTo>
                  <a:pt x="175413" y="489250"/>
                </a:lnTo>
                <a:lnTo>
                  <a:pt x="221991" y="504956"/>
                </a:lnTo>
                <a:lnTo>
                  <a:pt x="271947" y="514770"/>
                </a:lnTo>
                <a:lnTo>
                  <a:pt x="324612" y="518160"/>
                </a:lnTo>
                <a:lnTo>
                  <a:pt x="377276" y="514770"/>
                </a:lnTo>
                <a:lnTo>
                  <a:pt x="427232" y="504956"/>
                </a:lnTo>
                <a:lnTo>
                  <a:pt x="473810" y="489250"/>
                </a:lnTo>
                <a:lnTo>
                  <a:pt x="516343" y="468184"/>
                </a:lnTo>
                <a:lnTo>
                  <a:pt x="554164" y="442293"/>
                </a:lnTo>
                <a:lnTo>
                  <a:pt x="586605" y="412107"/>
                </a:lnTo>
                <a:lnTo>
                  <a:pt x="613000" y="378161"/>
                </a:lnTo>
                <a:lnTo>
                  <a:pt x="632679" y="340985"/>
                </a:lnTo>
                <a:lnTo>
                  <a:pt x="644976" y="301114"/>
                </a:lnTo>
                <a:lnTo>
                  <a:pt x="649224" y="259079"/>
                </a:lnTo>
                <a:lnTo>
                  <a:pt x="644976" y="217045"/>
                </a:lnTo>
                <a:lnTo>
                  <a:pt x="632679" y="177174"/>
                </a:lnTo>
                <a:lnTo>
                  <a:pt x="613000" y="139998"/>
                </a:lnTo>
                <a:lnTo>
                  <a:pt x="586605" y="106052"/>
                </a:lnTo>
                <a:lnTo>
                  <a:pt x="554164" y="75866"/>
                </a:lnTo>
                <a:lnTo>
                  <a:pt x="516343" y="49975"/>
                </a:lnTo>
                <a:lnTo>
                  <a:pt x="473810" y="28909"/>
                </a:lnTo>
                <a:lnTo>
                  <a:pt x="427232" y="13203"/>
                </a:lnTo>
                <a:lnTo>
                  <a:pt x="377276" y="3389"/>
                </a:lnTo>
                <a:lnTo>
                  <a:pt x="324612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049392" y="2372055"/>
            <a:ext cx="15303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6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230115" y="2930398"/>
            <a:ext cx="1970405" cy="6648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Arial MT"/>
                <a:cs typeface="Arial MT"/>
              </a:rPr>
              <a:t>Decrees</a:t>
            </a:r>
            <a:r>
              <a:rPr sz="1400" spc="1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of</a:t>
            </a:r>
            <a:r>
              <a:rPr sz="1400" spc="-30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the President </a:t>
            </a:r>
            <a:r>
              <a:rPr sz="1400" spc="-370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of</a:t>
            </a:r>
            <a:r>
              <a:rPr sz="1400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the</a:t>
            </a:r>
            <a:r>
              <a:rPr sz="1400" spc="-1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Republic</a:t>
            </a:r>
            <a:r>
              <a:rPr sz="1400" spc="3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of </a:t>
            </a:r>
            <a:r>
              <a:rPr sz="1400" spc="-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Uzbekistan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70446" y="2937129"/>
            <a:ext cx="1583690" cy="45148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82550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Arial MT"/>
                <a:cs typeface="Arial MT"/>
              </a:rPr>
              <a:t>Resolutions</a:t>
            </a:r>
            <a:r>
              <a:rPr sz="1400" spc="20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of</a:t>
            </a:r>
            <a:r>
              <a:rPr sz="1400" spc="-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the</a:t>
            </a:r>
            <a:endParaRPr sz="140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sz="1400" spc="-10" dirty="0">
                <a:latin typeface="Arial MT"/>
                <a:cs typeface="Arial MT"/>
              </a:rPr>
              <a:t>Cabinet</a:t>
            </a:r>
            <a:r>
              <a:rPr sz="1400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of</a:t>
            </a:r>
            <a:r>
              <a:rPr sz="1400" spc="-40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Ministers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726935" y="2267711"/>
            <a:ext cx="649605" cy="518159"/>
          </a:xfrm>
          <a:custGeom>
            <a:avLst/>
            <a:gdLst/>
            <a:ahLst/>
            <a:cxnLst/>
            <a:rect l="l" t="t" r="r" b="b"/>
            <a:pathLst>
              <a:path w="649604" h="518160">
                <a:moveTo>
                  <a:pt x="324612" y="0"/>
                </a:moveTo>
                <a:lnTo>
                  <a:pt x="271947" y="3389"/>
                </a:lnTo>
                <a:lnTo>
                  <a:pt x="221991" y="13203"/>
                </a:lnTo>
                <a:lnTo>
                  <a:pt x="175413" y="28909"/>
                </a:lnTo>
                <a:lnTo>
                  <a:pt x="132880" y="49975"/>
                </a:lnTo>
                <a:lnTo>
                  <a:pt x="95059" y="75866"/>
                </a:lnTo>
                <a:lnTo>
                  <a:pt x="62618" y="106052"/>
                </a:lnTo>
                <a:lnTo>
                  <a:pt x="36223" y="139998"/>
                </a:lnTo>
                <a:lnTo>
                  <a:pt x="16544" y="177174"/>
                </a:lnTo>
                <a:lnTo>
                  <a:pt x="4247" y="217045"/>
                </a:lnTo>
                <a:lnTo>
                  <a:pt x="0" y="259079"/>
                </a:lnTo>
                <a:lnTo>
                  <a:pt x="4247" y="301114"/>
                </a:lnTo>
                <a:lnTo>
                  <a:pt x="16544" y="340985"/>
                </a:lnTo>
                <a:lnTo>
                  <a:pt x="36223" y="378161"/>
                </a:lnTo>
                <a:lnTo>
                  <a:pt x="62618" y="412107"/>
                </a:lnTo>
                <a:lnTo>
                  <a:pt x="95059" y="442293"/>
                </a:lnTo>
                <a:lnTo>
                  <a:pt x="132880" y="468184"/>
                </a:lnTo>
                <a:lnTo>
                  <a:pt x="175413" y="489250"/>
                </a:lnTo>
                <a:lnTo>
                  <a:pt x="221991" y="504956"/>
                </a:lnTo>
                <a:lnTo>
                  <a:pt x="271947" y="514770"/>
                </a:lnTo>
                <a:lnTo>
                  <a:pt x="324612" y="518160"/>
                </a:lnTo>
                <a:lnTo>
                  <a:pt x="377276" y="514770"/>
                </a:lnTo>
                <a:lnTo>
                  <a:pt x="427232" y="504956"/>
                </a:lnTo>
                <a:lnTo>
                  <a:pt x="473810" y="489250"/>
                </a:lnTo>
                <a:lnTo>
                  <a:pt x="516343" y="468184"/>
                </a:lnTo>
                <a:lnTo>
                  <a:pt x="554164" y="442293"/>
                </a:lnTo>
                <a:lnTo>
                  <a:pt x="586605" y="412107"/>
                </a:lnTo>
                <a:lnTo>
                  <a:pt x="613000" y="378161"/>
                </a:lnTo>
                <a:lnTo>
                  <a:pt x="632679" y="340985"/>
                </a:lnTo>
                <a:lnTo>
                  <a:pt x="644976" y="301114"/>
                </a:lnTo>
                <a:lnTo>
                  <a:pt x="649224" y="259079"/>
                </a:lnTo>
                <a:lnTo>
                  <a:pt x="644976" y="217045"/>
                </a:lnTo>
                <a:lnTo>
                  <a:pt x="632679" y="177174"/>
                </a:lnTo>
                <a:lnTo>
                  <a:pt x="613000" y="139998"/>
                </a:lnTo>
                <a:lnTo>
                  <a:pt x="586605" y="106052"/>
                </a:lnTo>
                <a:lnTo>
                  <a:pt x="554164" y="75866"/>
                </a:lnTo>
                <a:lnTo>
                  <a:pt x="516343" y="49975"/>
                </a:lnTo>
                <a:lnTo>
                  <a:pt x="473810" y="28909"/>
                </a:lnTo>
                <a:lnTo>
                  <a:pt x="427232" y="13203"/>
                </a:lnTo>
                <a:lnTo>
                  <a:pt x="377276" y="3389"/>
                </a:lnTo>
                <a:lnTo>
                  <a:pt x="324612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6911720" y="2372055"/>
            <a:ext cx="28194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38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662416" y="2267711"/>
            <a:ext cx="646430" cy="518159"/>
          </a:xfrm>
          <a:custGeom>
            <a:avLst/>
            <a:gdLst/>
            <a:ahLst/>
            <a:cxnLst/>
            <a:rect l="l" t="t" r="r" b="b"/>
            <a:pathLst>
              <a:path w="646429" h="518160">
                <a:moveTo>
                  <a:pt x="323087" y="0"/>
                </a:moveTo>
                <a:lnTo>
                  <a:pt x="270681" y="3389"/>
                </a:lnTo>
                <a:lnTo>
                  <a:pt x="220967" y="13203"/>
                </a:lnTo>
                <a:lnTo>
                  <a:pt x="174611" y="28909"/>
                </a:lnTo>
                <a:lnTo>
                  <a:pt x="132277" y="49975"/>
                </a:lnTo>
                <a:lnTo>
                  <a:pt x="94630" y="75866"/>
                </a:lnTo>
                <a:lnTo>
                  <a:pt x="62337" y="106052"/>
                </a:lnTo>
                <a:lnTo>
                  <a:pt x="36062" y="139998"/>
                </a:lnTo>
                <a:lnTo>
                  <a:pt x="16471" y="177174"/>
                </a:lnTo>
                <a:lnTo>
                  <a:pt x="4228" y="217045"/>
                </a:lnTo>
                <a:lnTo>
                  <a:pt x="0" y="259079"/>
                </a:lnTo>
                <a:lnTo>
                  <a:pt x="4228" y="301114"/>
                </a:lnTo>
                <a:lnTo>
                  <a:pt x="16471" y="340985"/>
                </a:lnTo>
                <a:lnTo>
                  <a:pt x="36062" y="378161"/>
                </a:lnTo>
                <a:lnTo>
                  <a:pt x="62337" y="412107"/>
                </a:lnTo>
                <a:lnTo>
                  <a:pt x="94630" y="442293"/>
                </a:lnTo>
                <a:lnTo>
                  <a:pt x="132277" y="468184"/>
                </a:lnTo>
                <a:lnTo>
                  <a:pt x="174611" y="489250"/>
                </a:lnTo>
                <a:lnTo>
                  <a:pt x="220967" y="504956"/>
                </a:lnTo>
                <a:lnTo>
                  <a:pt x="270681" y="514770"/>
                </a:lnTo>
                <a:lnTo>
                  <a:pt x="323087" y="518160"/>
                </a:lnTo>
                <a:lnTo>
                  <a:pt x="375494" y="514770"/>
                </a:lnTo>
                <a:lnTo>
                  <a:pt x="425208" y="504956"/>
                </a:lnTo>
                <a:lnTo>
                  <a:pt x="471564" y="489250"/>
                </a:lnTo>
                <a:lnTo>
                  <a:pt x="513898" y="468184"/>
                </a:lnTo>
                <a:lnTo>
                  <a:pt x="551545" y="442293"/>
                </a:lnTo>
                <a:lnTo>
                  <a:pt x="583838" y="412107"/>
                </a:lnTo>
                <a:lnTo>
                  <a:pt x="610113" y="378161"/>
                </a:lnTo>
                <a:lnTo>
                  <a:pt x="629704" y="340985"/>
                </a:lnTo>
                <a:lnTo>
                  <a:pt x="641947" y="301114"/>
                </a:lnTo>
                <a:lnTo>
                  <a:pt x="646176" y="259079"/>
                </a:lnTo>
                <a:lnTo>
                  <a:pt x="641947" y="217045"/>
                </a:lnTo>
                <a:lnTo>
                  <a:pt x="629704" y="177174"/>
                </a:lnTo>
                <a:lnTo>
                  <a:pt x="610113" y="139998"/>
                </a:lnTo>
                <a:lnTo>
                  <a:pt x="583838" y="106052"/>
                </a:lnTo>
                <a:lnTo>
                  <a:pt x="551545" y="75866"/>
                </a:lnTo>
                <a:lnTo>
                  <a:pt x="513898" y="49975"/>
                </a:lnTo>
                <a:lnTo>
                  <a:pt x="471564" y="28909"/>
                </a:lnTo>
                <a:lnTo>
                  <a:pt x="425208" y="13203"/>
                </a:lnTo>
                <a:lnTo>
                  <a:pt x="375494" y="3389"/>
                </a:lnTo>
                <a:lnTo>
                  <a:pt x="323087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8847201" y="2372055"/>
            <a:ext cx="28257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5" dirty="0">
                <a:solidFill>
                  <a:srgbClr val="FFFFFF"/>
                </a:solidFill>
                <a:latin typeface="Arial"/>
                <a:cs typeface="Arial"/>
              </a:rPr>
              <a:t>12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184642" y="2937129"/>
            <a:ext cx="1583690" cy="45148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90"/>
              </a:spcBef>
            </a:pPr>
            <a:r>
              <a:rPr sz="1400" spc="-15" dirty="0">
                <a:latin typeface="Arial MT"/>
                <a:cs typeface="Arial MT"/>
              </a:rPr>
              <a:t>Orders</a:t>
            </a:r>
            <a:r>
              <a:rPr sz="1400" spc="1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of</a:t>
            </a:r>
            <a:r>
              <a:rPr sz="1400" spc="-30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the</a:t>
            </a:r>
            <a:endParaRPr sz="140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</a:pPr>
            <a:r>
              <a:rPr sz="1400" spc="-10" dirty="0">
                <a:latin typeface="Arial MT"/>
                <a:cs typeface="Arial MT"/>
              </a:rPr>
              <a:t>Cabinet</a:t>
            </a:r>
            <a:r>
              <a:rPr sz="1400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of</a:t>
            </a:r>
            <a:r>
              <a:rPr sz="1400" spc="-3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Ministers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322065" y="1267714"/>
            <a:ext cx="55499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 MT"/>
                <a:cs typeface="Arial MT"/>
              </a:rPr>
              <a:t>A</a:t>
            </a:r>
            <a:r>
              <a:rPr sz="1800" spc="-9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total</a:t>
            </a:r>
            <a:r>
              <a:rPr sz="1800" spc="-3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of</a:t>
            </a:r>
            <a:r>
              <a:rPr sz="1800" spc="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88</a:t>
            </a:r>
            <a:r>
              <a:rPr sz="1800" spc="-1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regulatory</a:t>
            </a:r>
            <a:r>
              <a:rPr sz="1800" spc="-5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legal</a:t>
            </a:r>
            <a:r>
              <a:rPr sz="1800" spc="-30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documents</a:t>
            </a:r>
            <a:r>
              <a:rPr sz="1800" spc="-50" dirty="0">
                <a:latin typeface="Arial MT"/>
                <a:cs typeface="Arial MT"/>
              </a:rPr>
              <a:t> </a:t>
            </a:r>
            <a:r>
              <a:rPr sz="1800" spc="-10" dirty="0">
                <a:latin typeface="Arial MT"/>
                <a:cs typeface="Arial MT"/>
              </a:rPr>
              <a:t>were</a:t>
            </a:r>
            <a:r>
              <a:rPr sz="1800" spc="15" dirty="0">
                <a:latin typeface="Arial MT"/>
                <a:cs typeface="Arial MT"/>
              </a:rPr>
              <a:t> </a:t>
            </a:r>
            <a:r>
              <a:rPr sz="1800" dirty="0">
                <a:latin typeface="Arial MT"/>
                <a:cs typeface="Arial MT"/>
              </a:rPr>
              <a:t>adopted: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415848" y="2937129"/>
            <a:ext cx="1668145" cy="45148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1400" spc="-20" dirty="0">
                <a:latin typeface="Arial MT"/>
                <a:cs typeface="Arial MT"/>
              </a:rPr>
              <a:t>Laws</a:t>
            </a:r>
            <a:r>
              <a:rPr sz="1400" spc="20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of</a:t>
            </a:r>
            <a:r>
              <a:rPr sz="1400" spc="-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the</a:t>
            </a:r>
            <a:r>
              <a:rPr sz="1400" spc="-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Republic</a:t>
            </a:r>
            <a:endParaRPr sz="1400">
              <a:latin typeface="Arial MT"/>
              <a:cs typeface="Arial MT"/>
            </a:endParaRPr>
          </a:p>
          <a:p>
            <a:pPr marL="1270" algn="ctr">
              <a:lnSpc>
                <a:spcPct val="100000"/>
              </a:lnSpc>
            </a:pPr>
            <a:r>
              <a:rPr sz="1400" spc="-10" dirty="0">
                <a:latin typeface="Arial MT"/>
                <a:cs typeface="Arial MT"/>
              </a:rPr>
              <a:t>of</a:t>
            </a:r>
            <a:r>
              <a:rPr sz="1400" spc="-20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Uzbekistan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920496" y="2267711"/>
            <a:ext cx="649605" cy="518159"/>
          </a:xfrm>
          <a:custGeom>
            <a:avLst/>
            <a:gdLst/>
            <a:ahLst/>
            <a:cxnLst/>
            <a:rect l="l" t="t" r="r" b="b"/>
            <a:pathLst>
              <a:path w="649605" h="518160">
                <a:moveTo>
                  <a:pt x="324612" y="0"/>
                </a:moveTo>
                <a:lnTo>
                  <a:pt x="271959" y="3389"/>
                </a:lnTo>
                <a:lnTo>
                  <a:pt x="222011" y="13203"/>
                </a:lnTo>
                <a:lnTo>
                  <a:pt x="175436" y="28909"/>
                </a:lnTo>
                <a:lnTo>
                  <a:pt x="132902" y="49975"/>
                </a:lnTo>
                <a:lnTo>
                  <a:pt x="95078" y="75866"/>
                </a:lnTo>
                <a:lnTo>
                  <a:pt x="62632" y="106052"/>
                </a:lnTo>
                <a:lnTo>
                  <a:pt x="36233" y="139998"/>
                </a:lnTo>
                <a:lnTo>
                  <a:pt x="16549" y="177174"/>
                </a:lnTo>
                <a:lnTo>
                  <a:pt x="4248" y="217045"/>
                </a:lnTo>
                <a:lnTo>
                  <a:pt x="0" y="259079"/>
                </a:lnTo>
                <a:lnTo>
                  <a:pt x="4248" y="301114"/>
                </a:lnTo>
                <a:lnTo>
                  <a:pt x="16549" y="340985"/>
                </a:lnTo>
                <a:lnTo>
                  <a:pt x="36233" y="378161"/>
                </a:lnTo>
                <a:lnTo>
                  <a:pt x="62632" y="412107"/>
                </a:lnTo>
                <a:lnTo>
                  <a:pt x="95078" y="442293"/>
                </a:lnTo>
                <a:lnTo>
                  <a:pt x="132902" y="468184"/>
                </a:lnTo>
                <a:lnTo>
                  <a:pt x="175436" y="489250"/>
                </a:lnTo>
                <a:lnTo>
                  <a:pt x="222011" y="504956"/>
                </a:lnTo>
                <a:lnTo>
                  <a:pt x="271959" y="514770"/>
                </a:lnTo>
                <a:lnTo>
                  <a:pt x="324612" y="518160"/>
                </a:lnTo>
                <a:lnTo>
                  <a:pt x="377276" y="514770"/>
                </a:lnTo>
                <a:lnTo>
                  <a:pt x="427232" y="504956"/>
                </a:lnTo>
                <a:lnTo>
                  <a:pt x="473810" y="489250"/>
                </a:lnTo>
                <a:lnTo>
                  <a:pt x="516343" y="468184"/>
                </a:lnTo>
                <a:lnTo>
                  <a:pt x="554164" y="442293"/>
                </a:lnTo>
                <a:lnTo>
                  <a:pt x="586605" y="412107"/>
                </a:lnTo>
                <a:lnTo>
                  <a:pt x="613000" y="378161"/>
                </a:lnTo>
                <a:lnTo>
                  <a:pt x="632679" y="340985"/>
                </a:lnTo>
                <a:lnTo>
                  <a:pt x="644976" y="301114"/>
                </a:lnTo>
                <a:lnTo>
                  <a:pt x="649223" y="259079"/>
                </a:lnTo>
                <a:lnTo>
                  <a:pt x="644976" y="217045"/>
                </a:lnTo>
                <a:lnTo>
                  <a:pt x="632679" y="177174"/>
                </a:lnTo>
                <a:lnTo>
                  <a:pt x="613000" y="139998"/>
                </a:lnTo>
                <a:lnTo>
                  <a:pt x="586605" y="106052"/>
                </a:lnTo>
                <a:lnTo>
                  <a:pt x="554164" y="75866"/>
                </a:lnTo>
                <a:lnTo>
                  <a:pt x="516343" y="49975"/>
                </a:lnTo>
                <a:lnTo>
                  <a:pt x="473810" y="28909"/>
                </a:lnTo>
                <a:lnTo>
                  <a:pt x="427232" y="13203"/>
                </a:lnTo>
                <a:lnTo>
                  <a:pt x="377276" y="3389"/>
                </a:lnTo>
                <a:lnTo>
                  <a:pt x="324612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169009" y="2372055"/>
            <a:ext cx="15303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240155" y="3429000"/>
            <a:ext cx="812165" cy="1156335"/>
          </a:xfrm>
          <a:custGeom>
            <a:avLst/>
            <a:gdLst/>
            <a:ahLst/>
            <a:cxnLst/>
            <a:rect l="l" t="t" r="r" b="b"/>
            <a:pathLst>
              <a:path w="812164" h="1156335">
                <a:moveTo>
                  <a:pt x="812165" y="1118108"/>
                </a:moveTo>
                <a:lnTo>
                  <a:pt x="793115" y="1108583"/>
                </a:lnTo>
                <a:lnTo>
                  <a:pt x="735965" y="1080008"/>
                </a:lnTo>
                <a:lnTo>
                  <a:pt x="735965" y="1108583"/>
                </a:lnTo>
                <a:lnTo>
                  <a:pt x="19050" y="1108583"/>
                </a:lnTo>
                <a:lnTo>
                  <a:pt x="19050" y="735203"/>
                </a:lnTo>
                <a:lnTo>
                  <a:pt x="697865" y="735203"/>
                </a:lnTo>
                <a:lnTo>
                  <a:pt x="697865" y="763778"/>
                </a:lnTo>
                <a:lnTo>
                  <a:pt x="755015" y="735203"/>
                </a:lnTo>
                <a:lnTo>
                  <a:pt x="774065" y="725678"/>
                </a:lnTo>
                <a:lnTo>
                  <a:pt x="755015" y="716153"/>
                </a:lnTo>
                <a:lnTo>
                  <a:pt x="697865" y="687578"/>
                </a:lnTo>
                <a:lnTo>
                  <a:pt x="697865" y="716153"/>
                </a:lnTo>
                <a:lnTo>
                  <a:pt x="19050" y="716153"/>
                </a:lnTo>
                <a:lnTo>
                  <a:pt x="19050" y="0"/>
                </a:lnTo>
                <a:lnTo>
                  <a:pt x="0" y="0"/>
                </a:lnTo>
                <a:lnTo>
                  <a:pt x="0" y="735203"/>
                </a:lnTo>
                <a:lnTo>
                  <a:pt x="0" y="1127633"/>
                </a:lnTo>
                <a:lnTo>
                  <a:pt x="735965" y="1127633"/>
                </a:lnTo>
                <a:lnTo>
                  <a:pt x="735965" y="1156208"/>
                </a:lnTo>
                <a:lnTo>
                  <a:pt x="793115" y="1127633"/>
                </a:lnTo>
                <a:lnTo>
                  <a:pt x="812165" y="1118108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4726304" y="5584342"/>
            <a:ext cx="4874260" cy="51498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00" b="1" spc="-5" dirty="0">
                <a:solidFill>
                  <a:srgbClr val="00559D"/>
                </a:solidFill>
                <a:latin typeface="Arial"/>
                <a:cs typeface="Arial"/>
              </a:rPr>
              <a:t>The</a:t>
            </a:r>
            <a:r>
              <a:rPr sz="1600" b="1" spc="5" dirty="0">
                <a:solidFill>
                  <a:srgbClr val="00559D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559D"/>
                </a:solidFill>
                <a:latin typeface="Arial"/>
                <a:cs typeface="Arial"/>
              </a:rPr>
              <a:t>strategy</a:t>
            </a:r>
            <a:r>
              <a:rPr sz="1600" b="1" spc="5" dirty="0">
                <a:solidFill>
                  <a:srgbClr val="00559D"/>
                </a:solidFill>
                <a:latin typeface="Arial"/>
                <a:cs typeface="Arial"/>
              </a:rPr>
              <a:t> of</a:t>
            </a:r>
            <a:r>
              <a:rPr sz="1600" b="1" dirty="0">
                <a:solidFill>
                  <a:srgbClr val="00559D"/>
                </a:solidFill>
                <a:latin typeface="Arial"/>
                <a:cs typeface="Arial"/>
              </a:rPr>
              <a:t> Innovative</a:t>
            </a:r>
            <a:r>
              <a:rPr sz="1600" b="1" spc="-40" dirty="0">
                <a:solidFill>
                  <a:srgbClr val="00559D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559D"/>
                </a:solidFill>
                <a:latin typeface="Arial"/>
                <a:cs typeface="Arial"/>
              </a:rPr>
              <a:t>development</a:t>
            </a:r>
            <a:r>
              <a:rPr sz="1600" b="1" spc="-45" dirty="0">
                <a:solidFill>
                  <a:srgbClr val="00559D"/>
                </a:solidFill>
                <a:latin typeface="Arial"/>
                <a:cs typeface="Arial"/>
              </a:rPr>
              <a:t> </a:t>
            </a:r>
            <a:r>
              <a:rPr sz="1600" b="1" spc="5" dirty="0">
                <a:solidFill>
                  <a:srgbClr val="00559D"/>
                </a:solidFill>
                <a:latin typeface="Arial"/>
                <a:cs typeface="Arial"/>
              </a:rPr>
              <a:t>of</a:t>
            </a:r>
            <a:r>
              <a:rPr sz="1600" b="1" dirty="0">
                <a:solidFill>
                  <a:srgbClr val="00559D"/>
                </a:solidFill>
                <a:latin typeface="Arial"/>
                <a:cs typeface="Arial"/>
              </a:rPr>
              <a:t> the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b="1" dirty="0">
                <a:solidFill>
                  <a:srgbClr val="00559D"/>
                </a:solidFill>
                <a:latin typeface="Arial"/>
                <a:cs typeface="Arial"/>
              </a:rPr>
              <a:t>Republic</a:t>
            </a:r>
            <a:r>
              <a:rPr sz="1600" b="1" spc="-45" dirty="0">
                <a:solidFill>
                  <a:srgbClr val="00559D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559D"/>
                </a:solidFill>
                <a:latin typeface="Arial"/>
                <a:cs typeface="Arial"/>
              </a:rPr>
              <a:t>of</a:t>
            </a:r>
            <a:r>
              <a:rPr sz="1600" b="1" spc="10" dirty="0">
                <a:solidFill>
                  <a:srgbClr val="00559D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559D"/>
                </a:solidFill>
                <a:latin typeface="Arial"/>
                <a:cs typeface="Arial"/>
              </a:rPr>
              <a:t>Uzbekistan</a:t>
            </a:r>
            <a:r>
              <a:rPr sz="1600" b="1" spc="-35" dirty="0">
                <a:solidFill>
                  <a:srgbClr val="00559D"/>
                </a:solidFill>
                <a:latin typeface="Arial"/>
                <a:cs typeface="Arial"/>
              </a:rPr>
              <a:t> </a:t>
            </a:r>
            <a:r>
              <a:rPr sz="1600" b="1" spc="5" dirty="0">
                <a:solidFill>
                  <a:srgbClr val="00559D"/>
                </a:solidFill>
                <a:latin typeface="Arial"/>
                <a:cs typeface="Arial"/>
              </a:rPr>
              <a:t>in</a:t>
            </a:r>
            <a:r>
              <a:rPr sz="1600" b="1" spc="-5" dirty="0">
                <a:solidFill>
                  <a:srgbClr val="00559D"/>
                </a:solidFill>
                <a:latin typeface="Arial"/>
                <a:cs typeface="Arial"/>
              </a:rPr>
              <a:t> </a:t>
            </a:r>
            <a:r>
              <a:rPr sz="1600" b="1" spc="-10" dirty="0">
                <a:solidFill>
                  <a:srgbClr val="00559D"/>
                </a:solidFill>
                <a:latin typeface="Arial"/>
                <a:cs typeface="Arial"/>
              </a:rPr>
              <a:t>2022-2026</a:t>
            </a:r>
            <a:r>
              <a:rPr sz="1600" b="1" spc="5" dirty="0">
                <a:solidFill>
                  <a:srgbClr val="00559D"/>
                </a:solidFill>
                <a:latin typeface="Arial"/>
                <a:cs typeface="Arial"/>
              </a:rPr>
              <a:t> was</a:t>
            </a:r>
            <a:r>
              <a:rPr sz="1600" b="1" spc="-15" dirty="0">
                <a:solidFill>
                  <a:srgbClr val="00559D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559D"/>
                </a:solidFill>
                <a:latin typeface="Arial"/>
                <a:cs typeface="Arial"/>
              </a:rPr>
              <a:t>adopted.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0441305" y="2937129"/>
            <a:ext cx="979169" cy="6648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latin typeface="Arial MT"/>
                <a:cs typeface="Arial MT"/>
              </a:rPr>
              <a:t>Draft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of</a:t>
            </a:r>
            <a:r>
              <a:rPr sz="1400" spc="-25" dirty="0">
                <a:latin typeface="Arial MT"/>
                <a:cs typeface="Arial MT"/>
              </a:rPr>
              <a:t> </a:t>
            </a:r>
            <a:r>
              <a:rPr sz="1400" spc="-15" dirty="0">
                <a:latin typeface="Arial MT"/>
                <a:cs typeface="Arial MT"/>
              </a:rPr>
              <a:t>new </a:t>
            </a:r>
            <a:r>
              <a:rPr sz="1400" spc="-37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normative </a:t>
            </a:r>
            <a:r>
              <a:rPr sz="1400" spc="-5" dirty="0">
                <a:latin typeface="Arial MT"/>
                <a:cs typeface="Arial MT"/>
              </a:rPr>
              <a:t> </a:t>
            </a:r>
            <a:r>
              <a:rPr sz="1400" spc="-10" dirty="0">
                <a:latin typeface="Arial MT"/>
                <a:cs typeface="Arial MT"/>
              </a:rPr>
              <a:t>documents</a:t>
            </a:r>
            <a:endParaRPr sz="1400">
              <a:latin typeface="Arial MT"/>
              <a:cs typeface="Arial MT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0543031" y="2221992"/>
            <a:ext cx="649605" cy="612775"/>
          </a:xfrm>
          <a:custGeom>
            <a:avLst/>
            <a:gdLst/>
            <a:ahLst/>
            <a:cxnLst/>
            <a:rect l="l" t="t" r="r" b="b"/>
            <a:pathLst>
              <a:path w="649604" h="612775">
                <a:moveTo>
                  <a:pt x="324612" y="0"/>
                </a:moveTo>
                <a:lnTo>
                  <a:pt x="276632" y="3321"/>
                </a:lnTo>
                <a:lnTo>
                  <a:pt x="230843" y="12970"/>
                </a:lnTo>
                <a:lnTo>
                  <a:pt x="187743" y="28472"/>
                </a:lnTo>
                <a:lnTo>
                  <a:pt x="147837" y="49354"/>
                </a:lnTo>
                <a:lnTo>
                  <a:pt x="111624" y="75140"/>
                </a:lnTo>
                <a:lnTo>
                  <a:pt x="79606" y="105358"/>
                </a:lnTo>
                <a:lnTo>
                  <a:pt x="52285" y="139533"/>
                </a:lnTo>
                <a:lnTo>
                  <a:pt x="30162" y="177191"/>
                </a:lnTo>
                <a:lnTo>
                  <a:pt x="13740" y="217858"/>
                </a:lnTo>
                <a:lnTo>
                  <a:pt x="3518" y="261060"/>
                </a:lnTo>
                <a:lnTo>
                  <a:pt x="0" y="306324"/>
                </a:lnTo>
                <a:lnTo>
                  <a:pt x="3518" y="351587"/>
                </a:lnTo>
                <a:lnTo>
                  <a:pt x="13740" y="394789"/>
                </a:lnTo>
                <a:lnTo>
                  <a:pt x="30162" y="435456"/>
                </a:lnTo>
                <a:lnTo>
                  <a:pt x="52285" y="473114"/>
                </a:lnTo>
                <a:lnTo>
                  <a:pt x="79606" y="507289"/>
                </a:lnTo>
                <a:lnTo>
                  <a:pt x="111624" y="537507"/>
                </a:lnTo>
                <a:lnTo>
                  <a:pt x="147837" y="563293"/>
                </a:lnTo>
                <a:lnTo>
                  <a:pt x="187743" y="584175"/>
                </a:lnTo>
                <a:lnTo>
                  <a:pt x="230843" y="599677"/>
                </a:lnTo>
                <a:lnTo>
                  <a:pt x="276632" y="609326"/>
                </a:lnTo>
                <a:lnTo>
                  <a:pt x="324612" y="612648"/>
                </a:lnTo>
                <a:lnTo>
                  <a:pt x="372591" y="609326"/>
                </a:lnTo>
                <a:lnTo>
                  <a:pt x="418380" y="599677"/>
                </a:lnTo>
                <a:lnTo>
                  <a:pt x="461480" y="584175"/>
                </a:lnTo>
                <a:lnTo>
                  <a:pt x="501386" y="563293"/>
                </a:lnTo>
                <a:lnTo>
                  <a:pt x="537599" y="537507"/>
                </a:lnTo>
                <a:lnTo>
                  <a:pt x="569617" y="507289"/>
                </a:lnTo>
                <a:lnTo>
                  <a:pt x="596938" y="473114"/>
                </a:lnTo>
                <a:lnTo>
                  <a:pt x="619061" y="435456"/>
                </a:lnTo>
                <a:lnTo>
                  <a:pt x="635483" y="394789"/>
                </a:lnTo>
                <a:lnTo>
                  <a:pt x="645705" y="351587"/>
                </a:lnTo>
                <a:lnTo>
                  <a:pt x="649224" y="306324"/>
                </a:lnTo>
                <a:lnTo>
                  <a:pt x="645705" y="261060"/>
                </a:lnTo>
                <a:lnTo>
                  <a:pt x="635483" y="217858"/>
                </a:lnTo>
                <a:lnTo>
                  <a:pt x="619061" y="177191"/>
                </a:lnTo>
                <a:lnTo>
                  <a:pt x="596938" y="139533"/>
                </a:lnTo>
                <a:lnTo>
                  <a:pt x="569617" y="105358"/>
                </a:lnTo>
                <a:lnTo>
                  <a:pt x="537599" y="75140"/>
                </a:lnTo>
                <a:lnTo>
                  <a:pt x="501386" y="49354"/>
                </a:lnTo>
                <a:lnTo>
                  <a:pt x="461480" y="28472"/>
                </a:lnTo>
                <a:lnTo>
                  <a:pt x="418380" y="12970"/>
                </a:lnTo>
                <a:lnTo>
                  <a:pt x="372591" y="3321"/>
                </a:lnTo>
                <a:lnTo>
                  <a:pt x="324612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10793730" y="2372055"/>
            <a:ext cx="15303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010268" y="4048125"/>
            <a:ext cx="9842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Arial"/>
                <a:cs typeface="Arial"/>
              </a:rPr>
              <a:t>Start-up</a:t>
            </a:r>
            <a:r>
              <a:rPr sz="1200" b="1" spc="-5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laws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878193" y="4440682"/>
            <a:ext cx="31191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88265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Arial"/>
                <a:cs typeface="Arial"/>
              </a:rPr>
              <a:t>“Strategy</a:t>
            </a:r>
            <a:r>
              <a:rPr sz="1200" b="1" spc="-35" dirty="0">
                <a:latin typeface="Arial"/>
                <a:cs typeface="Arial"/>
              </a:rPr>
              <a:t> </a:t>
            </a:r>
            <a:r>
              <a:rPr sz="1200" b="1" spc="5" dirty="0">
                <a:latin typeface="Arial"/>
                <a:cs typeface="Arial"/>
              </a:rPr>
              <a:t>for</a:t>
            </a:r>
            <a:r>
              <a:rPr sz="1200" b="1" spc="-5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the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development</a:t>
            </a:r>
            <a:r>
              <a:rPr sz="1200" b="1" spc="-15" dirty="0">
                <a:latin typeface="Arial"/>
                <a:cs typeface="Arial"/>
              </a:rPr>
              <a:t> </a:t>
            </a:r>
            <a:r>
              <a:rPr sz="1200" b="1" spc="5" dirty="0">
                <a:latin typeface="Arial"/>
                <a:cs typeface="Arial"/>
              </a:rPr>
              <a:t>of</a:t>
            </a:r>
            <a:r>
              <a:rPr sz="1200" b="1" spc="-3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artificial </a:t>
            </a:r>
            <a:r>
              <a:rPr sz="1200" b="1" spc="-31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intelligence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in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the</a:t>
            </a:r>
            <a:r>
              <a:rPr sz="1200" b="1" spc="3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Republic</a:t>
            </a:r>
            <a:r>
              <a:rPr sz="1200" b="1" spc="-1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of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Uzbekistan”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0035540" y="3645407"/>
            <a:ext cx="903605" cy="995044"/>
          </a:xfrm>
          <a:custGeom>
            <a:avLst/>
            <a:gdLst/>
            <a:ahLst/>
            <a:cxnLst/>
            <a:rect l="l" t="t" r="r" b="b"/>
            <a:pathLst>
              <a:path w="903604" h="995045">
                <a:moveTo>
                  <a:pt x="903478" y="0"/>
                </a:moveTo>
                <a:lnTo>
                  <a:pt x="884428" y="0"/>
                </a:lnTo>
                <a:lnTo>
                  <a:pt x="884428" y="487934"/>
                </a:lnTo>
                <a:lnTo>
                  <a:pt x="114300" y="487934"/>
                </a:lnTo>
                <a:lnTo>
                  <a:pt x="114300" y="472186"/>
                </a:lnTo>
                <a:lnTo>
                  <a:pt x="82804" y="487934"/>
                </a:lnTo>
                <a:lnTo>
                  <a:pt x="28575" y="487934"/>
                </a:lnTo>
                <a:lnTo>
                  <a:pt x="28575" y="918718"/>
                </a:lnTo>
                <a:lnTo>
                  <a:pt x="0" y="918718"/>
                </a:lnTo>
                <a:lnTo>
                  <a:pt x="38100" y="994918"/>
                </a:lnTo>
                <a:lnTo>
                  <a:pt x="69850" y="931418"/>
                </a:lnTo>
                <a:lnTo>
                  <a:pt x="76200" y="918718"/>
                </a:lnTo>
                <a:lnTo>
                  <a:pt x="47625" y="918718"/>
                </a:lnTo>
                <a:lnTo>
                  <a:pt x="47625" y="515048"/>
                </a:lnTo>
                <a:lnTo>
                  <a:pt x="114300" y="548386"/>
                </a:lnTo>
                <a:lnTo>
                  <a:pt x="114300" y="519811"/>
                </a:lnTo>
                <a:lnTo>
                  <a:pt x="903478" y="519811"/>
                </a:lnTo>
                <a:lnTo>
                  <a:pt x="903478" y="510286"/>
                </a:lnTo>
                <a:lnTo>
                  <a:pt x="903478" y="506984"/>
                </a:lnTo>
                <a:lnTo>
                  <a:pt x="903478" y="500761"/>
                </a:lnTo>
                <a:lnTo>
                  <a:pt x="903478" y="487934"/>
                </a:lnTo>
                <a:lnTo>
                  <a:pt x="903478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0" y="-9032"/>
            <a:ext cx="12296520" cy="1075351"/>
          </a:xfrm>
          <a:custGeom>
            <a:avLst/>
            <a:gdLst/>
            <a:ahLst/>
            <a:cxnLst/>
            <a:rect l="l" t="t" r="r" b="b"/>
            <a:pathLst>
              <a:path w="12192000" h="850900">
                <a:moveTo>
                  <a:pt x="0" y="850391"/>
                </a:moveTo>
                <a:lnTo>
                  <a:pt x="12192000" y="850391"/>
                </a:lnTo>
                <a:lnTo>
                  <a:pt x="12192000" y="0"/>
                </a:lnTo>
                <a:lnTo>
                  <a:pt x="0" y="0"/>
                </a:lnTo>
                <a:lnTo>
                  <a:pt x="0" y="850391"/>
                </a:lnTo>
                <a:close/>
              </a:path>
            </a:pathLst>
          </a:custGeom>
          <a:solidFill>
            <a:srgbClr val="3FC7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>
            <a:spLocks noGrp="1"/>
          </p:cNvSpPr>
          <p:nvPr>
            <p:ph type="title"/>
          </p:nvPr>
        </p:nvSpPr>
        <p:spPr>
          <a:xfrm>
            <a:off x="1445895" y="192363"/>
            <a:ext cx="9300210" cy="8739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Improvement</a:t>
            </a:r>
            <a:r>
              <a:rPr sz="2800" b="1" spc="15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2800" b="1" spc="-5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sz="2800" b="1" spc="-15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2800" b="1" spc="-5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2800" b="1" spc="-5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regulatory</a:t>
            </a:r>
            <a:r>
              <a:rPr sz="2800" b="1" spc="35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2800" b="1" spc="-5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legal</a:t>
            </a:r>
            <a:r>
              <a:rPr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2800" b="1" spc="-1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base</a:t>
            </a:r>
            <a:r>
              <a:rPr sz="2800" b="1" spc="15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2800" b="1" spc="-5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sz="2800" b="1" spc="15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2800" b="1" spc="-1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science</a:t>
            </a:r>
            <a:r>
              <a:rPr sz="2800" b="1" spc="1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2800" b="1" spc="-5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</a:t>
            </a:r>
            <a:r>
              <a:rPr sz="2800" b="1" spc="25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innovative</a:t>
            </a:r>
            <a:r>
              <a:rPr sz="2800" b="1" spc="-3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sz="2800" b="1" spc="-5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activities</a:t>
            </a:r>
          </a:p>
        </p:txBody>
      </p:sp>
      <p:pic>
        <p:nvPicPr>
          <p:cNvPr id="32" name="object 3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67635" y="5269991"/>
            <a:ext cx="1779531" cy="1090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7916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4000" y="3389376"/>
            <a:ext cx="2828925" cy="487680"/>
          </a:xfrm>
          <a:custGeom>
            <a:avLst/>
            <a:gdLst/>
            <a:ahLst/>
            <a:cxnLst/>
            <a:rect l="l" t="t" r="r" b="b"/>
            <a:pathLst>
              <a:path w="2828925" h="487679">
                <a:moveTo>
                  <a:pt x="0" y="487680"/>
                </a:moveTo>
                <a:lnTo>
                  <a:pt x="2828544" y="487680"/>
                </a:lnTo>
                <a:lnTo>
                  <a:pt x="2828544" y="0"/>
                </a:lnTo>
                <a:lnTo>
                  <a:pt x="0" y="0"/>
                </a:lnTo>
                <a:lnTo>
                  <a:pt x="0" y="487680"/>
                </a:lnTo>
                <a:close/>
              </a:path>
            </a:pathLst>
          </a:custGeom>
          <a:ln w="19050">
            <a:solidFill>
              <a:srgbClr val="FFC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6147815" y="1344167"/>
            <a:ext cx="2828925" cy="512445"/>
          </a:xfrm>
          <a:custGeom>
            <a:avLst/>
            <a:gdLst/>
            <a:ahLst/>
            <a:cxnLst/>
            <a:rect l="l" t="t" r="r" b="b"/>
            <a:pathLst>
              <a:path w="2828925" h="512444">
                <a:moveTo>
                  <a:pt x="0" y="512063"/>
                </a:moveTo>
                <a:lnTo>
                  <a:pt x="2828543" y="512063"/>
                </a:lnTo>
                <a:lnTo>
                  <a:pt x="2828543" y="0"/>
                </a:lnTo>
                <a:lnTo>
                  <a:pt x="0" y="0"/>
                </a:lnTo>
                <a:lnTo>
                  <a:pt x="0" y="512063"/>
                </a:lnTo>
                <a:close/>
              </a:path>
            </a:pathLst>
          </a:custGeom>
          <a:ln w="19049">
            <a:solidFill>
              <a:srgbClr val="FFC000"/>
            </a:solidFill>
            <a:prstDash val="sys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413753" y="1399794"/>
            <a:ext cx="1777364" cy="3905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0"/>
              </a:spcBef>
            </a:pP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Formation</a:t>
            </a:r>
            <a:r>
              <a:rPr sz="800" b="1" spc="50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of</a:t>
            </a:r>
            <a:r>
              <a:rPr sz="800" b="1" spc="10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2F3342"/>
                </a:solidFill>
                <a:latin typeface="Arial"/>
                <a:cs typeface="Arial"/>
              </a:rPr>
              <a:t>creativity,</a:t>
            </a:r>
            <a:r>
              <a:rPr sz="800" b="1" spc="55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innovation </a:t>
            </a:r>
            <a:r>
              <a:rPr sz="800" b="1" spc="-5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entrepreneurship</a:t>
            </a:r>
            <a:r>
              <a:rPr sz="800" b="1" spc="90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and</a:t>
            </a:r>
            <a:r>
              <a:rPr sz="800" b="1" spc="25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rationalization </a:t>
            </a:r>
            <a:r>
              <a:rPr sz="800" b="1" spc="-204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abilities</a:t>
            </a:r>
            <a:r>
              <a:rPr sz="800" b="1" spc="75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in</a:t>
            </a:r>
            <a:r>
              <a:rPr sz="800" b="1" spc="10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2F3342"/>
                </a:solidFill>
                <a:latin typeface="Arial"/>
                <a:cs typeface="Arial"/>
              </a:rPr>
              <a:t>youth</a:t>
            </a:r>
            <a:endParaRPr sz="800">
              <a:latin typeface="Arial"/>
              <a:cs typeface="Arial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61831" y="1185672"/>
            <a:ext cx="539496" cy="74676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67639" y="4258055"/>
            <a:ext cx="5565775" cy="277495"/>
          </a:xfrm>
          <a:prstGeom prst="rect">
            <a:avLst/>
          </a:prstGeom>
          <a:solidFill>
            <a:srgbClr val="E7E6E6"/>
          </a:solidFill>
        </p:spPr>
        <p:txBody>
          <a:bodyPr vert="horz" wrap="square" lIns="0" tIns="3937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10"/>
              </a:spcBef>
            </a:pPr>
            <a:r>
              <a:rPr sz="1200" b="1" spc="-20" dirty="0">
                <a:latin typeface="Calibri"/>
                <a:cs typeface="Calibri"/>
              </a:rPr>
              <a:t>TARGET</a:t>
            </a:r>
            <a:r>
              <a:rPr sz="1200" b="1" spc="20" dirty="0">
                <a:latin typeface="Calibri"/>
                <a:cs typeface="Calibri"/>
              </a:rPr>
              <a:t> </a:t>
            </a:r>
            <a:r>
              <a:rPr sz="1200" b="1" spc="-20" dirty="0">
                <a:latin typeface="Calibri"/>
                <a:cs typeface="Calibri"/>
              </a:rPr>
              <a:t>INDICATORS</a:t>
            </a:r>
            <a:r>
              <a:rPr sz="1200" b="1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to</a:t>
            </a:r>
            <a:r>
              <a:rPr sz="1200" b="1" spc="1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be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implemented</a:t>
            </a:r>
            <a:r>
              <a:rPr sz="1200" b="1" spc="1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by</a:t>
            </a:r>
            <a:r>
              <a:rPr sz="1200" b="1" spc="-5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2030: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27064" y="792480"/>
            <a:ext cx="5702935" cy="277495"/>
          </a:xfrm>
          <a:prstGeom prst="rect">
            <a:avLst/>
          </a:prstGeom>
          <a:solidFill>
            <a:srgbClr val="E7E6E6"/>
          </a:solidFill>
        </p:spPr>
        <p:txBody>
          <a:bodyPr vert="horz" wrap="square" lIns="0" tIns="368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90"/>
              </a:spcBef>
            </a:pPr>
            <a:r>
              <a:rPr sz="1200" b="1" spc="-10" dirty="0">
                <a:latin typeface="Calibri"/>
                <a:cs typeface="Calibri"/>
              </a:rPr>
              <a:t>Expected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Results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22504" y="725423"/>
            <a:ext cx="5636260" cy="539750"/>
          </a:xfrm>
          <a:custGeom>
            <a:avLst/>
            <a:gdLst/>
            <a:ahLst/>
            <a:cxnLst/>
            <a:rect l="l" t="t" r="r" b="b"/>
            <a:pathLst>
              <a:path w="5636260" h="539750">
                <a:moveTo>
                  <a:pt x="5635752" y="0"/>
                </a:moveTo>
                <a:lnTo>
                  <a:pt x="0" y="0"/>
                </a:lnTo>
                <a:lnTo>
                  <a:pt x="0" y="539496"/>
                </a:lnTo>
                <a:lnTo>
                  <a:pt x="5635752" y="539496"/>
                </a:lnTo>
                <a:lnTo>
                  <a:pt x="5635752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02919" y="801115"/>
            <a:ext cx="919480" cy="3613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15570" marR="5080" indent="-116205">
              <a:lnSpc>
                <a:spcPct val="100000"/>
              </a:lnSpc>
              <a:spcBef>
                <a:spcPts val="105"/>
              </a:spcBef>
            </a:pPr>
            <a:r>
              <a:rPr sz="1100" b="1" spc="-15" dirty="0">
                <a:latin typeface="Arial"/>
                <a:cs typeface="Arial"/>
              </a:rPr>
              <a:t>Main </a:t>
            </a:r>
            <a:r>
              <a:rPr sz="1100" b="1" spc="-5" dirty="0">
                <a:latin typeface="Arial"/>
                <a:cs typeface="Arial"/>
              </a:rPr>
              <a:t>purpose </a:t>
            </a:r>
            <a:r>
              <a:rPr sz="1100" b="1" spc="-30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of</a:t>
            </a:r>
            <a:r>
              <a:rPr sz="1100" b="1" spc="-25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strategy</a:t>
            </a:r>
            <a:endParaRPr sz="11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648967" y="847344"/>
            <a:ext cx="216535" cy="365760"/>
          </a:xfrm>
          <a:custGeom>
            <a:avLst/>
            <a:gdLst/>
            <a:ahLst/>
            <a:cxnLst/>
            <a:rect l="l" t="t" r="r" b="b"/>
            <a:pathLst>
              <a:path w="216535" h="365759">
                <a:moveTo>
                  <a:pt x="108204" y="0"/>
                </a:moveTo>
                <a:lnTo>
                  <a:pt x="0" y="0"/>
                </a:lnTo>
                <a:lnTo>
                  <a:pt x="108204" y="182879"/>
                </a:lnTo>
                <a:lnTo>
                  <a:pt x="0" y="365759"/>
                </a:lnTo>
                <a:lnTo>
                  <a:pt x="108204" y="365759"/>
                </a:lnTo>
                <a:lnTo>
                  <a:pt x="216407" y="182879"/>
                </a:lnTo>
                <a:lnTo>
                  <a:pt x="108204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066544" y="801370"/>
            <a:ext cx="3585210" cy="3619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indent="405130">
              <a:lnSpc>
                <a:spcPct val="100000"/>
              </a:lnSpc>
              <a:spcBef>
                <a:spcPts val="105"/>
              </a:spcBef>
            </a:pPr>
            <a:r>
              <a:rPr sz="1100" b="1" spc="-5" dirty="0">
                <a:latin typeface="Arial"/>
                <a:cs typeface="Arial"/>
              </a:rPr>
              <a:t>Development </a:t>
            </a:r>
            <a:r>
              <a:rPr sz="1100" b="1" dirty="0">
                <a:latin typeface="Arial"/>
                <a:cs typeface="Arial"/>
              </a:rPr>
              <a:t>of </a:t>
            </a:r>
            <a:r>
              <a:rPr sz="1100" b="1" spc="-5" dirty="0">
                <a:latin typeface="Arial"/>
                <a:cs typeface="Arial"/>
              </a:rPr>
              <a:t>the continuous (cyclical) </a:t>
            </a:r>
            <a:r>
              <a:rPr sz="1100" b="1" dirty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innovation</a:t>
            </a:r>
            <a:r>
              <a:rPr sz="1100" b="1" spc="5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ecosystem</a:t>
            </a:r>
            <a:r>
              <a:rPr sz="1100" b="1" spc="-30" dirty="0">
                <a:latin typeface="Arial"/>
                <a:cs typeface="Arial"/>
              </a:rPr>
              <a:t> </a:t>
            </a:r>
            <a:r>
              <a:rPr sz="1100" b="1" spc="-5" dirty="0">
                <a:latin typeface="Arial"/>
                <a:cs typeface="Arial"/>
              </a:rPr>
              <a:t>"Innovation-capital-innovation"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0" y="0"/>
            <a:ext cx="12192000" cy="591820"/>
          </a:xfrm>
          <a:custGeom>
            <a:avLst/>
            <a:gdLst/>
            <a:ahLst/>
            <a:cxnLst/>
            <a:rect l="l" t="t" r="r" b="b"/>
            <a:pathLst>
              <a:path w="12192000" h="591820">
                <a:moveTo>
                  <a:pt x="12192000" y="0"/>
                </a:moveTo>
                <a:lnTo>
                  <a:pt x="0" y="0"/>
                </a:lnTo>
                <a:lnTo>
                  <a:pt x="0" y="591312"/>
                </a:lnTo>
                <a:lnTo>
                  <a:pt x="12192000" y="591312"/>
                </a:lnTo>
                <a:lnTo>
                  <a:pt x="12192000" y="0"/>
                </a:lnTo>
                <a:close/>
              </a:path>
            </a:pathLst>
          </a:custGeom>
          <a:solidFill>
            <a:srgbClr val="3FC7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1904164" y="124653"/>
            <a:ext cx="953262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project of innovative development strategy of the Republic of Uzbekistan until 2030</a:t>
            </a:r>
          </a:p>
        </p:txBody>
      </p:sp>
      <p:sp>
        <p:nvSpPr>
          <p:cNvPr id="16" name="object 16"/>
          <p:cNvSpPr/>
          <p:nvPr/>
        </p:nvSpPr>
        <p:spPr>
          <a:xfrm>
            <a:off x="3029711" y="6233159"/>
            <a:ext cx="2484120" cy="433070"/>
          </a:xfrm>
          <a:custGeom>
            <a:avLst/>
            <a:gdLst/>
            <a:ahLst/>
            <a:cxnLst/>
            <a:rect l="l" t="t" r="r" b="b"/>
            <a:pathLst>
              <a:path w="2484120" h="433070">
                <a:moveTo>
                  <a:pt x="2411984" y="0"/>
                </a:moveTo>
                <a:lnTo>
                  <a:pt x="72136" y="0"/>
                </a:lnTo>
                <a:lnTo>
                  <a:pt x="44041" y="5668"/>
                </a:lnTo>
                <a:lnTo>
                  <a:pt x="21113" y="21128"/>
                </a:lnTo>
                <a:lnTo>
                  <a:pt x="5663" y="44057"/>
                </a:lnTo>
                <a:lnTo>
                  <a:pt x="0" y="72135"/>
                </a:lnTo>
                <a:lnTo>
                  <a:pt x="0" y="360679"/>
                </a:lnTo>
                <a:lnTo>
                  <a:pt x="5663" y="388758"/>
                </a:lnTo>
                <a:lnTo>
                  <a:pt x="21113" y="411687"/>
                </a:lnTo>
                <a:lnTo>
                  <a:pt x="44041" y="427147"/>
                </a:lnTo>
                <a:lnTo>
                  <a:pt x="72136" y="432815"/>
                </a:lnTo>
                <a:lnTo>
                  <a:pt x="2411984" y="432815"/>
                </a:lnTo>
                <a:lnTo>
                  <a:pt x="2440078" y="427147"/>
                </a:lnTo>
                <a:lnTo>
                  <a:pt x="2463006" y="411687"/>
                </a:lnTo>
                <a:lnTo>
                  <a:pt x="2478456" y="388758"/>
                </a:lnTo>
                <a:lnTo>
                  <a:pt x="2484120" y="360679"/>
                </a:lnTo>
                <a:lnTo>
                  <a:pt x="2484120" y="72135"/>
                </a:lnTo>
                <a:lnTo>
                  <a:pt x="2478456" y="44057"/>
                </a:lnTo>
                <a:lnTo>
                  <a:pt x="2463006" y="21128"/>
                </a:lnTo>
                <a:lnTo>
                  <a:pt x="2440078" y="5668"/>
                </a:lnTo>
                <a:lnTo>
                  <a:pt x="2411984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106927" y="6257340"/>
            <a:ext cx="2155190" cy="287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8419" marR="5080" indent="-45720">
              <a:lnSpc>
                <a:spcPct val="107500"/>
              </a:lnSpc>
              <a:spcBef>
                <a:spcPts val="100"/>
              </a:spcBef>
            </a:pPr>
            <a:r>
              <a:rPr sz="800" b="1" spc="-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volume</a:t>
            </a:r>
            <a:r>
              <a:rPr sz="8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8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FFFFFF"/>
                </a:solidFill>
                <a:latin typeface="Arial"/>
                <a:cs typeface="Arial"/>
              </a:rPr>
              <a:t>private</a:t>
            </a:r>
            <a:r>
              <a:rPr sz="8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sector</a:t>
            </a:r>
            <a:r>
              <a:rPr sz="800" b="1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investments</a:t>
            </a:r>
            <a:r>
              <a:rPr sz="800" b="1" spc="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800" b="1" spc="-2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development</a:t>
            </a:r>
            <a:r>
              <a:rPr sz="800" b="1" spc="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8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5" dirty="0">
                <a:solidFill>
                  <a:srgbClr val="FFFFFF"/>
                </a:solidFill>
                <a:latin typeface="Arial"/>
                <a:cs typeface="Arial"/>
              </a:rPr>
              <a:t>research</a:t>
            </a:r>
            <a:r>
              <a:rPr sz="800" b="1" spc="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(billion</a:t>
            </a:r>
            <a:r>
              <a:rPr sz="800" b="1" spc="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5" dirty="0">
                <a:solidFill>
                  <a:srgbClr val="FFFFFF"/>
                </a:solidFill>
                <a:latin typeface="Arial"/>
                <a:cs typeface="Arial"/>
              </a:rPr>
              <a:t>soums)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5239511" y="6202679"/>
            <a:ext cx="509270" cy="553085"/>
            <a:chOff x="5239511" y="6202679"/>
            <a:chExt cx="509270" cy="553085"/>
          </a:xfrm>
        </p:grpSpPr>
        <p:sp>
          <p:nvSpPr>
            <p:cNvPr id="19" name="object 19"/>
            <p:cNvSpPr/>
            <p:nvPr/>
          </p:nvSpPr>
          <p:spPr>
            <a:xfrm>
              <a:off x="5239511" y="6202679"/>
              <a:ext cx="509270" cy="490855"/>
            </a:xfrm>
            <a:custGeom>
              <a:avLst/>
              <a:gdLst/>
              <a:ahLst/>
              <a:cxnLst/>
              <a:rect l="l" t="t" r="r" b="b"/>
              <a:pathLst>
                <a:path w="509270" h="490854">
                  <a:moveTo>
                    <a:pt x="254508" y="0"/>
                  </a:moveTo>
                  <a:lnTo>
                    <a:pt x="208752" y="3953"/>
                  </a:lnTo>
                  <a:lnTo>
                    <a:pt x="165690" y="15350"/>
                  </a:lnTo>
                  <a:lnTo>
                    <a:pt x="126040" y="33499"/>
                  </a:lnTo>
                  <a:lnTo>
                    <a:pt x="90520" y="57707"/>
                  </a:lnTo>
                  <a:lnTo>
                    <a:pt x="59847" y="87279"/>
                  </a:lnTo>
                  <a:lnTo>
                    <a:pt x="34741" y="121524"/>
                  </a:lnTo>
                  <a:lnTo>
                    <a:pt x="15919" y="159749"/>
                  </a:lnTo>
                  <a:lnTo>
                    <a:pt x="4099" y="201259"/>
                  </a:lnTo>
                  <a:lnTo>
                    <a:pt x="0" y="245364"/>
                  </a:lnTo>
                  <a:lnTo>
                    <a:pt x="4099" y="289468"/>
                  </a:lnTo>
                  <a:lnTo>
                    <a:pt x="15919" y="330978"/>
                  </a:lnTo>
                  <a:lnTo>
                    <a:pt x="34741" y="369203"/>
                  </a:lnTo>
                  <a:lnTo>
                    <a:pt x="59847" y="403448"/>
                  </a:lnTo>
                  <a:lnTo>
                    <a:pt x="90520" y="433020"/>
                  </a:lnTo>
                  <a:lnTo>
                    <a:pt x="126040" y="457228"/>
                  </a:lnTo>
                  <a:lnTo>
                    <a:pt x="165690" y="475377"/>
                  </a:lnTo>
                  <a:lnTo>
                    <a:pt x="208752" y="486774"/>
                  </a:lnTo>
                  <a:lnTo>
                    <a:pt x="254508" y="490728"/>
                  </a:lnTo>
                  <a:lnTo>
                    <a:pt x="300263" y="486774"/>
                  </a:lnTo>
                  <a:lnTo>
                    <a:pt x="343325" y="475377"/>
                  </a:lnTo>
                  <a:lnTo>
                    <a:pt x="382975" y="457228"/>
                  </a:lnTo>
                  <a:lnTo>
                    <a:pt x="418495" y="433020"/>
                  </a:lnTo>
                  <a:lnTo>
                    <a:pt x="449168" y="403448"/>
                  </a:lnTo>
                  <a:lnTo>
                    <a:pt x="474274" y="369203"/>
                  </a:lnTo>
                  <a:lnTo>
                    <a:pt x="493096" y="330978"/>
                  </a:lnTo>
                  <a:lnTo>
                    <a:pt x="504916" y="289468"/>
                  </a:lnTo>
                  <a:lnTo>
                    <a:pt x="509015" y="245364"/>
                  </a:lnTo>
                  <a:lnTo>
                    <a:pt x="504916" y="201259"/>
                  </a:lnTo>
                  <a:lnTo>
                    <a:pt x="493096" y="159749"/>
                  </a:lnTo>
                  <a:lnTo>
                    <a:pt x="474274" y="121524"/>
                  </a:lnTo>
                  <a:lnTo>
                    <a:pt x="449168" y="87279"/>
                  </a:lnTo>
                  <a:lnTo>
                    <a:pt x="418495" y="57707"/>
                  </a:lnTo>
                  <a:lnTo>
                    <a:pt x="382975" y="33499"/>
                  </a:lnTo>
                  <a:lnTo>
                    <a:pt x="343325" y="15350"/>
                  </a:lnTo>
                  <a:lnTo>
                    <a:pt x="300263" y="3953"/>
                  </a:lnTo>
                  <a:lnTo>
                    <a:pt x="254508" y="0"/>
                  </a:lnTo>
                  <a:close/>
                </a:path>
              </a:pathLst>
            </a:custGeom>
            <a:solidFill>
              <a:srgbClr val="1F38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300471" y="6211823"/>
              <a:ext cx="381762" cy="348246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257799" y="6406893"/>
              <a:ext cx="467118" cy="348246"/>
            </a:xfrm>
            <a:prstGeom prst="rect">
              <a:avLst/>
            </a:prstGeom>
          </p:spPr>
        </p:pic>
      </p:grpSp>
      <p:sp>
        <p:nvSpPr>
          <p:cNvPr id="22" name="object 22"/>
          <p:cNvSpPr txBox="1"/>
          <p:nvPr/>
        </p:nvSpPr>
        <p:spPr>
          <a:xfrm>
            <a:off x="5344159" y="6236942"/>
            <a:ext cx="281940" cy="41529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55244">
              <a:lnSpc>
                <a:spcPct val="100000"/>
              </a:lnSpc>
              <a:spcBef>
                <a:spcPts val="190"/>
              </a:spcBef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28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150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3041904" y="5190744"/>
            <a:ext cx="2484120" cy="1286510"/>
            <a:chOff x="3041904" y="5190744"/>
            <a:chExt cx="2484120" cy="1286510"/>
          </a:xfrm>
        </p:grpSpPr>
        <p:sp>
          <p:nvSpPr>
            <p:cNvPr id="24" name="object 24"/>
            <p:cNvSpPr/>
            <p:nvPr/>
          </p:nvSpPr>
          <p:spPr>
            <a:xfrm>
              <a:off x="5452872" y="6431280"/>
              <a:ext cx="70485" cy="45720"/>
            </a:xfrm>
            <a:custGeom>
              <a:avLst/>
              <a:gdLst/>
              <a:ahLst/>
              <a:cxnLst/>
              <a:rect l="l" t="t" r="r" b="b"/>
              <a:pathLst>
                <a:path w="70485" h="45720">
                  <a:moveTo>
                    <a:pt x="70103" y="0"/>
                  </a:moveTo>
                  <a:lnTo>
                    <a:pt x="35051" y="22860"/>
                  </a:lnTo>
                  <a:lnTo>
                    <a:pt x="0" y="0"/>
                  </a:lnTo>
                  <a:lnTo>
                    <a:pt x="0" y="22860"/>
                  </a:lnTo>
                  <a:lnTo>
                    <a:pt x="35051" y="45720"/>
                  </a:lnTo>
                  <a:lnTo>
                    <a:pt x="70103" y="22860"/>
                  </a:lnTo>
                  <a:lnTo>
                    <a:pt x="70103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041904" y="5190744"/>
              <a:ext cx="2484120" cy="433070"/>
            </a:xfrm>
            <a:custGeom>
              <a:avLst/>
              <a:gdLst/>
              <a:ahLst/>
              <a:cxnLst/>
              <a:rect l="l" t="t" r="r" b="b"/>
              <a:pathLst>
                <a:path w="2484120" h="433070">
                  <a:moveTo>
                    <a:pt x="2411984" y="0"/>
                  </a:moveTo>
                  <a:lnTo>
                    <a:pt x="72135" y="0"/>
                  </a:lnTo>
                  <a:lnTo>
                    <a:pt x="44041" y="5663"/>
                  </a:lnTo>
                  <a:lnTo>
                    <a:pt x="21113" y="21113"/>
                  </a:lnTo>
                  <a:lnTo>
                    <a:pt x="5663" y="44041"/>
                  </a:lnTo>
                  <a:lnTo>
                    <a:pt x="0" y="72135"/>
                  </a:lnTo>
                  <a:lnTo>
                    <a:pt x="0" y="360679"/>
                  </a:lnTo>
                  <a:lnTo>
                    <a:pt x="5663" y="388758"/>
                  </a:lnTo>
                  <a:lnTo>
                    <a:pt x="21113" y="411687"/>
                  </a:lnTo>
                  <a:lnTo>
                    <a:pt x="44041" y="427147"/>
                  </a:lnTo>
                  <a:lnTo>
                    <a:pt x="72135" y="432815"/>
                  </a:lnTo>
                  <a:lnTo>
                    <a:pt x="2411984" y="432815"/>
                  </a:lnTo>
                  <a:lnTo>
                    <a:pt x="2440078" y="427147"/>
                  </a:lnTo>
                  <a:lnTo>
                    <a:pt x="2463006" y="411687"/>
                  </a:lnTo>
                  <a:lnTo>
                    <a:pt x="2478456" y="388758"/>
                  </a:lnTo>
                  <a:lnTo>
                    <a:pt x="2484120" y="360679"/>
                  </a:lnTo>
                  <a:lnTo>
                    <a:pt x="2484120" y="72135"/>
                  </a:lnTo>
                  <a:lnTo>
                    <a:pt x="2478456" y="44041"/>
                  </a:lnTo>
                  <a:lnTo>
                    <a:pt x="2463006" y="21113"/>
                  </a:lnTo>
                  <a:lnTo>
                    <a:pt x="2440078" y="5663"/>
                  </a:lnTo>
                  <a:lnTo>
                    <a:pt x="2411984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3129152" y="5181650"/>
            <a:ext cx="2043430" cy="419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7500"/>
              </a:lnSpc>
              <a:spcBef>
                <a:spcPts val="100"/>
              </a:spcBef>
            </a:pPr>
            <a:r>
              <a:rPr sz="800" b="1" spc="-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8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5" dirty="0">
                <a:solidFill>
                  <a:srgbClr val="FFFFFF"/>
                </a:solidFill>
                <a:latin typeface="Arial"/>
                <a:cs typeface="Arial"/>
              </a:rPr>
              <a:t>number</a:t>
            </a:r>
            <a:r>
              <a:rPr sz="800" b="1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800" b="1" spc="-5" dirty="0">
                <a:solidFill>
                  <a:srgbClr val="FFFFFF"/>
                </a:solidFill>
                <a:latin typeface="Arial"/>
                <a:cs typeface="Arial"/>
              </a:rPr>
              <a:t> innovative</a:t>
            </a:r>
            <a:r>
              <a:rPr sz="800" b="1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active</a:t>
            </a:r>
            <a:r>
              <a:rPr sz="800" b="1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5" dirty="0">
                <a:solidFill>
                  <a:srgbClr val="FFFFFF"/>
                </a:solidFill>
                <a:latin typeface="Arial"/>
                <a:cs typeface="Arial"/>
              </a:rPr>
              <a:t>business </a:t>
            </a:r>
            <a:r>
              <a:rPr sz="800" b="1" spc="-2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entities</a:t>
            </a:r>
            <a:r>
              <a:rPr sz="8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5" dirty="0">
                <a:solidFill>
                  <a:srgbClr val="FFFFFF"/>
                </a:solidFill>
                <a:latin typeface="Arial"/>
                <a:cs typeface="Arial"/>
              </a:rPr>
              <a:t>compared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FFFFFF"/>
                </a:solidFill>
                <a:latin typeface="Arial"/>
                <a:cs typeface="Arial"/>
              </a:rPr>
              <a:t>to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the total </a:t>
            </a:r>
            <a:r>
              <a:rPr sz="800" b="1" spc="-15" dirty="0">
                <a:solidFill>
                  <a:srgbClr val="FFFFFF"/>
                </a:solidFill>
                <a:latin typeface="Arial"/>
                <a:cs typeface="Arial"/>
              </a:rPr>
              <a:t>number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8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industrial</a:t>
            </a:r>
            <a:r>
              <a:rPr sz="800" b="1" spc="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production</a:t>
            </a:r>
            <a:r>
              <a:rPr sz="8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enterprises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3041904" y="4681728"/>
            <a:ext cx="2738120" cy="1031240"/>
            <a:chOff x="3041904" y="4681728"/>
            <a:chExt cx="2738120" cy="1031240"/>
          </a:xfrm>
        </p:grpSpPr>
        <p:sp>
          <p:nvSpPr>
            <p:cNvPr id="28" name="object 28"/>
            <p:cNvSpPr/>
            <p:nvPr/>
          </p:nvSpPr>
          <p:spPr>
            <a:xfrm>
              <a:off x="5254752" y="5160264"/>
              <a:ext cx="506095" cy="490855"/>
            </a:xfrm>
            <a:custGeom>
              <a:avLst/>
              <a:gdLst/>
              <a:ahLst/>
              <a:cxnLst/>
              <a:rect l="l" t="t" r="r" b="b"/>
              <a:pathLst>
                <a:path w="506095" h="490854">
                  <a:moveTo>
                    <a:pt x="252984" y="0"/>
                  </a:moveTo>
                  <a:lnTo>
                    <a:pt x="207514" y="3953"/>
                  </a:lnTo>
                  <a:lnTo>
                    <a:pt x="164717" y="15350"/>
                  </a:lnTo>
                  <a:lnTo>
                    <a:pt x="125306" y="33499"/>
                  </a:lnTo>
                  <a:lnTo>
                    <a:pt x="89997" y="57707"/>
                  </a:lnTo>
                  <a:lnTo>
                    <a:pt x="59504" y="87279"/>
                  </a:lnTo>
                  <a:lnTo>
                    <a:pt x="34544" y="121524"/>
                  </a:lnTo>
                  <a:lnTo>
                    <a:pt x="15829" y="159749"/>
                  </a:lnTo>
                  <a:lnTo>
                    <a:pt x="4076" y="201259"/>
                  </a:lnTo>
                  <a:lnTo>
                    <a:pt x="0" y="245364"/>
                  </a:lnTo>
                  <a:lnTo>
                    <a:pt x="4076" y="289468"/>
                  </a:lnTo>
                  <a:lnTo>
                    <a:pt x="15829" y="330978"/>
                  </a:lnTo>
                  <a:lnTo>
                    <a:pt x="34543" y="369203"/>
                  </a:lnTo>
                  <a:lnTo>
                    <a:pt x="59504" y="403448"/>
                  </a:lnTo>
                  <a:lnTo>
                    <a:pt x="89997" y="433020"/>
                  </a:lnTo>
                  <a:lnTo>
                    <a:pt x="125306" y="457228"/>
                  </a:lnTo>
                  <a:lnTo>
                    <a:pt x="164717" y="475377"/>
                  </a:lnTo>
                  <a:lnTo>
                    <a:pt x="207514" y="486774"/>
                  </a:lnTo>
                  <a:lnTo>
                    <a:pt x="252984" y="490728"/>
                  </a:lnTo>
                  <a:lnTo>
                    <a:pt x="298453" y="486774"/>
                  </a:lnTo>
                  <a:lnTo>
                    <a:pt x="341250" y="475377"/>
                  </a:lnTo>
                  <a:lnTo>
                    <a:pt x="380661" y="457228"/>
                  </a:lnTo>
                  <a:lnTo>
                    <a:pt x="415970" y="433020"/>
                  </a:lnTo>
                  <a:lnTo>
                    <a:pt x="446463" y="403448"/>
                  </a:lnTo>
                  <a:lnTo>
                    <a:pt x="471424" y="369203"/>
                  </a:lnTo>
                  <a:lnTo>
                    <a:pt x="490138" y="330978"/>
                  </a:lnTo>
                  <a:lnTo>
                    <a:pt x="501891" y="289468"/>
                  </a:lnTo>
                  <a:lnTo>
                    <a:pt x="505968" y="245364"/>
                  </a:lnTo>
                  <a:lnTo>
                    <a:pt x="501891" y="201259"/>
                  </a:lnTo>
                  <a:lnTo>
                    <a:pt x="490138" y="159749"/>
                  </a:lnTo>
                  <a:lnTo>
                    <a:pt x="471424" y="121524"/>
                  </a:lnTo>
                  <a:lnTo>
                    <a:pt x="446463" y="87279"/>
                  </a:lnTo>
                  <a:lnTo>
                    <a:pt x="415970" y="57707"/>
                  </a:lnTo>
                  <a:lnTo>
                    <a:pt x="380661" y="33499"/>
                  </a:lnTo>
                  <a:lnTo>
                    <a:pt x="341250" y="15350"/>
                  </a:lnTo>
                  <a:lnTo>
                    <a:pt x="298453" y="3953"/>
                  </a:lnTo>
                  <a:lnTo>
                    <a:pt x="252984" y="0"/>
                  </a:lnTo>
                  <a:close/>
                </a:path>
              </a:pathLst>
            </a:custGeom>
            <a:solidFill>
              <a:srgbClr val="1F38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269992" y="5169395"/>
              <a:ext cx="467118" cy="348246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227320" y="5364480"/>
              <a:ext cx="552450" cy="348246"/>
            </a:xfrm>
            <a:prstGeom prst="rect">
              <a:avLst/>
            </a:prstGeom>
          </p:spPr>
        </p:pic>
        <p:sp>
          <p:nvSpPr>
            <p:cNvPr id="31" name="object 31"/>
            <p:cNvSpPr/>
            <p:nvPr/>
          </p:nvSpPr>
          <p:spPr>
            <a:xfrm>
              <a:off x="5465064" y="5391912"/>
              <a:ext cx="70485" cy="45720"/>
            </a:xfrm>
            <a:custGeom>
              <a:avLst/>
              <a:gdLst/>
              <a:ahLst/>
              <a:cxnLst/>
              <a:rect l="l" t="t" r="r" b="b"/>
              <a:pathLst>
                <a:path w="70485" h="45720">
                  <a:moveTo>
                    <a:pt x="70103" y="0"/>
                  </a:moveTo>
                  <a:lnTo>
                    <a:pt x="35051" y="22859"/>
                  </a:lnTo>
                  <a:lnTo>
                    <a:pt x="0" y="0"/>
                  </a:lnTo>
                  <a:lnTo>
                    <a:pt x="0" y="22859"/>
                  </a:lnTo>
                  <a:lnTo>
                    <a:pt x="35051" y="45719"/>
                  </a:lnTo>
                  <a:lnTo>
                    <a:pt x="70103" y="22859"/>
                  </a:lnTo>
                  <a:lnTo>
                    <a:pt x="70103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041904" y="4681728"/>
              <a:ext cx="2484120" cy="433070"/>
            </a:xfrm>
            <a:custGeom>
              <a:avLst/>
              <a:gdLst/>
              <a:ahLst/>
              <a:cxnLst/>
              <a:rect l="l" t="t" r="r" b="b"/>
              <a:pathLst>
                <a:path w="2484120" h="433070">
                  <a:moveTo>
                    <a:pt x="2411984" y="0"/>
                  </a:moveTo>
                  <a:lnTo>
                    <a:pt x="72135" y="0"/>
                  </a:lnTo>
                  <a:lnTo>
                    <a:pt x="44041" y="5663"/>
                  </a:lnTo>
                  <a:lnTo>
                    <a:pt x="21113" y="21113"/>
                  </a:lnTo>
                  <a:lnTo>
                    <a:pt x="5663" y="44041"/>
                  </a:lnTo>
                  <a:lnTo>
                    <a:pt x="0" y="72136"/>
                  </a:lnTo>
                  <a:lnTo>
                    <a:pt x="0" y="360680"/>
                  </a:lnTo>
                  <a:lnTo>
                    <a:pt x="5663" y="388774"/>
                  </a:lnTo>
                  <a:lnTo>
                    <a:pt x="21113" y="411702"/>
                  </a:lnTo>
                  <a:lnTo>
                    <a:pt x="44041" y="427152"/>
                  </a:lnTo>
                  <a:lnTo>
                    <a:pt x="72135" y="432816"/>
                  </a:lnTo>
                  <a:lnTo>
                    <a:pt x="2411984" y="432816"/>
                  </a:lnTo>
                  <a:lnTo>
                    <a:pt x="2440078" y="427152"/>
                  </a:lnTo>
                  <a:lnTo>
                    <a:pt x="2463006" y="411702"/>
                  </a:lnTo>
                  <a:lnTo>
                    <a:pt x="2478456" y="388774"/>
                  </a:lnTo>
                  <a:lnTo>
                    <a:pt x="2484120" y="360680"/>
                  </a:lnTo>
                  <a:lnTo>
                    <a:pt x="2484120" y="72136"/>
                  </a:lnTo>
                  <a:lnTo>
                    <a:pt x="2478456" y="44041"/>
                  </a:lnTo>
                  <a:lnTo>
                    <a:pt x="2463006" y="21113"/>
                  </a:lnTo>
                  <a:lnTo>
                    <a:pt x="2440078" y="5663"/>
                  </a:lnTo>
                  <a:lnTo>
                    <a:pt x="2411984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3150235" y="4689145"/>
            <a:ext cx="1963420" cy="419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3810" algn="ctr">
              <a:lnSpc>
                <a:spcPct val="107500"/>
              </a:lnSpc>
              <a:spcBef>
                <a:spcPts val="100"/>
              </a:spcBef>
            </a:pPr>
            <a:r>
              <a:rPr sz="800" b="1" spc="-15" dirty="0">
                <a:solidFill>
                  <a:srgbClr val="FFFFFF"/>
                </a:solidFill>
                <a:latin typeface="Arial"/>
                <a:cs typeface="Arial"/>
              </a:rPr>
              <a:t>Number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of scientific</a:t>
            </a:r>
            <a:r>
              <a:rPr sz="8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developments </a:t>
            </a:r>
            <a:r>
              <a:rPr sz="8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commercialized</a:t>
            </a:r>
            <a:r>
              <a:rPr sz="800" b="1" spc="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8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domestic</a:t>
            </a:r>
            <a:r>
              <a:rPr sz="800" b="1" spc="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and</a:t>
            </a:r>
            <a:r>
              <a:rPr sz="8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foreign </a:t>
            </a:r>
            <a:r>
              <a:rPr sz="800" b="1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5" dirty="0">
                <a:solidFill>
                  <a:srgbClr val="FFFFFF"/>
                </a:solidFill>
                <a:latin typeface="Arial"/>
                <a:cs typeface="Arial"/>
              </a:rPr>
              <a:t>markets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5251703" y="4651247"/>
            <a:ext cx="506095" cy="552450"/>
            <a:chOff x="5251703" y="4651247"/>
            <a:chExt cx="506095" cy="552450"/>
          </a:xfrm>
        </p:grpSpPr>
        <p:sp>
          <p:nvSpPr>
            <p:cNvPr id="35" name="object 35"/>
            <p:cNvSpPr/>
            <p:nvPr/>
          </p:nvSpPr>
          <p:spPr>
            <a:xfrm>
              <a:off x="5251703" y="4651247"/>
              <a:ext cx="506095" cy="490855"/>
            </a:xfrm>
            <a:custGeom>
              <a:avLst/>
              <a:gdLst/>
              <a:ahLst/>
              <a:cxnLst/>
              <a:rect l="l" t="t" r="r" b="b"/>
              <a:pathLst>
                <a:path w="506095" h="490854">
                  <a:moveTo>
                    <a:pt x="252984" y="0"/>
                  </a:moveTo>
                  <a:lnTo>
                    <a:pt x="207514" y="3953"/>
                  </a:lnTo>
                  <a:lnTo>
                    <a:pt x="164717" y="15350"/>
                  </a:lnTo>
                  <a:lnTo>
                    <a:pt x="125306" y="33499"/>
                  </a:lnTo>
                  <a:lnTo>
                    <a:pt x="89997" y="57707"/>
                  </a:lnTo>
                  <a:lnTo>
                    <a:pt x="59504" y="87279"/>
                  </a:lnTo>
                  <a:lnTo>
                    <a:pt x="34544" y="121524"/>
                  </a:lnTo>
                  <a:lnTo>
                    <a:pt x="15829" y="159749"/>
                  </a:lnTo>
                  <a:lnTo>
                    <a:pt x="4076" y="201259"/>
                  </a:lnTo>
                  <a:lnTo>
                    <a:pt x="0" y="245363"/>
                  </a:lnTo>
                  <a:lnTo>
                    <a:pt x="4076" y="289468"/>
                  </a:lnTo>
                  <a:lnTo>
                    <a:pt x="15829" y="330978"/>
                  </a:lnTo>
                  <a:lnTo>
                    <a:pt x="34543" y="369203"/>
                  </a:lnTo>
                  <a:lnTo>
                    <a:pt x="59504" y="403448"/>
                  </a:lnTo>
                  <a:lnTo>
                    <a:pt x="89997" y="433020"/>
                  </a:lnTo>
                  <a:lnTo>
                    <a:pt x="125306" y="457228"/>
                  </a:lnTo>
                  <a:lnTo>
                    <a:pt x="164717" y="475377"/>
                  </a:lnTo>
                  <a:lnTo>
                    <a:pt x="207514" y="486774"/>
                  </a:lnTo>
                  <a:lnTo>
                    <a:pt x="252984" y="490727"/>
                  </a:lnTo>
                  <a:lnTo>
                    <a:pt x="298453" y="486774"/>
                  </a:lnTo>
                  <a:lnTo>
                    <a:pt x="341250" y="475377"/>
                  </a:lnTo>
                  <a:lnTo>
                    <a:pt x="380661" y="457228"/>
                  </a:lnTo>
                  <a:lnTo>
                    <a:pt x="415970" y="433020"/>
                  </a:lnTo>
                  <a:lnTo>
                    <a:pt x="446463" y="403448"/>
                  </a:lnTo>
                  <a:lnTo>
                    <a:pt x="471424" y="369203"/>
                  </a:lnTo>
                  <a:lnTo>
                    <a:pt x="490138" y="330978"/>
                  </a:lnTo>
                  <a:lnTo>
                    <a:pt x="501891" y="289468"/>
                  </a:lnTo>
                  <a:lnTo>
                    <a:pt x="505968" y="245363"/>
                  </a:lnTo>
                  <a:lnTo>
                    <a:pt x="501891" y="201259"/>
                  </a:lnTo>
                  <a:lnTo>
                    <a:pt x="490138" y="159749"/>
                  </a:lnTo>
                  <a:lnTo>
                    <a:pt x="471424" y="121524"/>
                  </a:lnTo>
                  <a:lnTo>
                    <a:pt x="446463" y="87279"/>
                  </a:lnTo>
                  <a:lnTo>
                    <a:pt x="415970" y="57707"/>
                  </a:lnTo>
                  <a:lnTo>
                    <a:pt x="380661" y="33499"/>
                  </a:lnTo>
                  <a:lnTo>
                    <a:pt x="341250" y="15350"/>
                  </a:lnTo>
                  <a:lnTo>
                    <a:pt x="298453" y="3953"/>
                  </a:lnTo>
                  <a:lnTo>
                    <a:pt x="252984" y="0"/>
                  </a:lnTo>
                  <a:close/>
                </a:path>
              </a:pathLst>
            </a:custGeom>
            <a:solidFill>
              <a:srgbClr val="1F38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6" name="object 3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266943" y="4660379"/>
              <a:ext cx="467118" cy="348246"/>
            </a:xfrm>
            <a:prstGeom prst="rect">
              <a:avLst/>
            </a:prstGeom>
          </p:spPr>
        </p:pic>
        <p:pic>
          <p:nvPicPr>
            <p:cNvPr id="37" name="object 37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266943" y="4855451"/>
              <a:ext cx="467118" cy="348246"/>
            </a:xfrm>
            <a:prstGeom prst="rect">
              <a:avLst/>
            </a:prstGeom>
          </p:spPr>
        </p:pic>
      </p:grpSp>
      <p:sp>
        <p:nvSpPr>
          <p:cNvPr id="38" name="object 38"/>
          <p:cNvSpPr txBox="1"/>
          <p:nvPr/>
        </p:nvSpPr>
        <p:spPr>
          <a:xfrm>
            <a:off x="5314315" y="4684522"/>
            <a:ext cx="367030" cy="925194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53340">
              <a:lnSpc>
                <a:spcPct val="100000"/>
              </a:lnSpc>
              <a:spcBef>
                <a:spcPts val="195"/>
              </a:spcBef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150</a:t>
            </a:r>
            <a:endParaRPr sz="1200">
              <a:latin typeface="Arial"/>
              <a:cs typeface="Arial"/>
            </a:endParaRPr>
          </a:p>
          <a:p>
            <a:pPr marL="53340">
              <a:lnSpc>
                <a:spcPct val="100000"/>
              </a:lnSpc>
              <a:spcBef>
                <a:spcPts val="95"/>
              </a:spcBef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400</a:t>
            </a:r>
            <a:endParaRPr sz="1200">
              <a:latin typeface="Arial"/>
              <a:cs typeface="Arial"/>
            </a:endParaRPr>
          </a:p>
          <a:p>
            <a:pPr marL="55244">
              <a:lnSpc>
                <a:spcPct val="100000"/>
              </a:lnSpc>
              <a:spcBef>
                <a:spcPts val="1035"/>
              </a:spcBef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613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4500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3038855" y="4876800"/>
            <a:ext cx="2487295" cy="1264920"/>
            <a:chOff x="3038855" y="4876800"/>
            <a:chExt cx="2487295" cy="1264920"/>
          </a:xfrm>
        </p:grpSpPr>
        <p:sp>
          <p:nvSpPr>
            <p:cNvPr id="40" name="object 40"/>
            <p:cNvSpPr/>
            <p:nvPr/>
          </p:nvSpPr>
          <p:spPr>
            <a:xfrm>
              <a:off x="5458967" y="4876800"/>
              <a:ext cx="67310" cy="45720"/>
            </a:xfrm>
            <a:custGeom>
              <a:avLst/>
              <a:gdLst/>
              <a:ahLst/>
              <a:cxnLst/>
              <a:rect l="l" t="t" r="r" b="b"/>
              <a:pathLst>
                <a:path w="67310" h="45720">
                  <a:moveTo>
                    <a:pt x="67056" y="0"/>
                  </a:moveTo>
                  <a:lnTo>
                    <a:pt x="33528" y="22860"/>
                  </a:lnTo>
                  <a:lnTo>
                    <a:pt x="0" y="0"/>
                  </a:lnTo>
                  <a:lnTo>
                    <a:pt x="0" y="22860"/>
                  </a:lnTo>
                  <a:lnTo>
                    <a:pt x="33528" y="45719"/>
                  </a:lnTo>
                  <a:lnTo>
                    <a:pt x="67056" y="22860"/>
                  </a:lnTo>
                  <a:lnTo>
                    <a:pt x="67056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3038855" y="5708903"/>
              <a:ext cx="2484120" cy="433070"/>
            </a:xfrm>
            <a:custGeom>
              <a:avLst/>
              <a:gdLst/>
              <a:ahLst/>
              <a:cxnLst/>
              <a:rect l="l" t="t" r="r" b="b"/>
              <a:pathLst>
                <a:path w="2484120" h="433070">
                  <a:moveTo>
                    <a:pt x="2411984" y="0"/>
                  </a:moveTo>
                  <a:lnTo>
                    <a:pt x="72136" y="0"/>
                  </a:lnTo>
                  <a:lnTo>
                    <a:pt x="44041" y="5668"/>
                  </a:lnTo>
                  <a:lnTo>
                    <a:pt x="21113" y="21128"/>
                  </a:lnTo>
                  <a:lnTo>
                    <a:pt x="5663" y="44057"/>
                  </a:lnTo>
                  <a:lnTo>
                    <a:pt x="0" y="72136"/>
                  </a:lnTo>
                  <a:lnTo>
                    <a:pt x="0" y="360680"/>
                  </a:lnTo>
                  <a:lnTo>
                    <a:pt x="5663" y="388758"/>
                  </a:lnTo>
                  <a:lnTo>
                    <a:pt x="21113" y="411687"/>
                  </a:lnTo>
                  <a:lnTo>
                    <a:pt x="44041" y="427147"/>
                  </a:lnTo>
                  <a:lnTo>
                    <a:pt x="72136" y="432816"/>
                  </a:lnTo>
                  <a:lnTo>
                    <a:pt x="2411984" y="432816"/>
                  </a:lnTo>
                  <a:lnTo>
                    <a:pt x="2440078" y="427147"/>
                  </a:lnTo>
                  <a:lnTo>
                    <a:pt x="2463006" y="411687"/>
                  </a:lnTo>
                  <a:lnTo>
                    <a:pt x="2478456" y="388758"/>
                  </a:lnTo>
                  <a:lnTo>
                    <a:pt x="2484120" y="360680"/>
                  </a:lnTo>
                  <a:lnTo>
                    <a:pt x="2484120" y="72136"/>
                  </a:lnTo>
                  <a:lnTo>
                    <a:pt x="2478456" y="44057"/>
                  </a:lnTo>
                  <a:lnTo>
                    <a:pt x="2463006" y="21128"/>
                  </a:lnTo>
                  <a:lnTo>
                    <a:pt x="2440078" y="5668"/>
                  </a:lnTo>
                  <a:lnTo>
                    <a:pt x="2411984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/>
          <p:nvPr/>
        </p:nvSpPr>
        <p:spPr>
          <a:xfrm>
            <a:off x="179831" y="4681728"/>
            <a:ext cx="2484120" cy="433070"/>
          </a:xfrm>
          <a:custGeom>
            <a:avLst/>
            <a:gdLst/>
            <a:ahLst/>
            <a:cxnLst/>
            <a:rect l="l" t="t" r="r" b="b"/>
            <a:pathLst>
              <a:path w="2484120" h="433070">
                <a:moveTo>
                  <a:pt x="2411984" y="0"/>
                </a:moveTo>
                <a:lnTo>
                  <a:pt x="72136" y="0"/>
                </a:lnTo>
                <a:lnTo>
                  <a:pt x="44057" y="5663"/>
                </a:lnTo>
                <a:lnTo>
                  <a:pt x="21128" y="21113"/>
                </a:lnTo>
                <a:lnTo>
                  <a:pt x="5668" y="44041"/>
                </a:lnTo>
                <a:lnTo>
                  <a:pt x="0" y="72136"/>
                </a:lnTo>
                <a:lnTo>
                  <a:pt x="0" y="360680"/>
                </a:lnTo>
                <a:lnTo>
                  <a:pt x="5668" y="388774"/>
                </a:lnTo>
                <a:lnTo>
                  <a:pt x="21128" y="411702"/>
                </a:lnTo>
                <a:lnTo>
                  <a:pt x="44057" y="427152"/>
                </a:lnTo>
                <a:lnTo>
                  <a:pt x="72136" y="432816"/>
                </a:lnTo>
                <a:lnTo>
                  <a:pt x="2411984" y="432816"/>
                </a:lnTo>
                <a:lnTo>
                  <a:pt x="2440078" y="427152"/>
                </a:lnTo>
                <a:lnTo>
                  <a:pt x="2463006" y="411702"/>
                </a:lnTo>
                <a:lnTo>
                  <a:pt x="2478456" y="388774"/>
                </a:lnTo>
                <a:lnTo>
                  <a:pt x="2484120" y="360680"/>
                </a:lnTo>
                <a:lnTo>
                  <a:pt x="2484120" y="72136"/>
                </a:lnTo>
                <a:lnTo>
                  <a:pt x="2478456" y="44041"/>
                </a:lnTo>
                <a:lnTo>
                  <a:pt x="2463006" y="21113"/>
                </a:lnTo>
                <a:lnTo>
                  <a:pt x="2440078" y="5663"/>
                </a:lnTo>
                <a:lnTo>
                  <a:pt x="2411984" y="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366166" y="4734738"/>
            <a:ext cx="1881505" cy="2882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069" marR="5080" indent="-40005">
              <a:lnSpc>
                <a:spcPct val="107800"/>
              </a:lnSpc>
              <a:spcBef>
                <a:spcPts val="100"/>
              </a:spcBef>
            </a:pPr>
            <a:r>
              <a:rPr sz="800" b="1" spc="-15" dirty="0">
                <a:solidFill>
                  <a:srgbClr val="FFFFFF"/>
                </a:solidFill>
                <a:latin typeface="Arial"/>
                <a:cs typeface="Arial"/>
              </a:rPr>
              <a:t>Number</a:t>
            </a:r>
            <a:r>
              <a:rPr sz="800" b="1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8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5" dirty="0">
                <a:solidFill>
                  <a:srgbClr val="FFFFFF"/>
                </a:solidFill>
                <a:latin typeface="Arial"/>
                <a:cs typeface="Arial"/>
              </a:rPr>
              <a:t>new</a:t>
            </a:r>
            <a:r>
              <a:rPr sz="8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interactive</a:t>
            </a:r>
            <a:r>
              <a:rPr sz="800" b="1" spc="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educational </a:t>
            </a:r>
            <a:r>
              <a:rPr sz="800" b="1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programs</a:t>
            </a:r>
            <a:r>
              <a:rPr sz="800" b="1" spc="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8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be</a:t>
            </a:r>
            <a:r>
              <a:rPr sz="8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5" dirty="0">
                <a:solidFill>
                  <a:srgbClr val="FFFFFF"/>
                </a:solidFill>
                <a:latin typeface="Arial"/>
                <a:cs typeface="Arial"/>
              </a:rPr>
              <a:t>implemented</a:t>
            </a:r>
            <a:r>
              <a:rPr sz="800" b="1" spc="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8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OTM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44" name="object 44"/>
          <p:cNvGrpSpPr/>
          <p:nvPr/>
        </p:nvGrpSpPr>
        <p:grpSpPr>
          <a:xfrm>
            <a:off x="2389632" y="4654296"/>
            <a:ext cx="509270" cy="534670"/>
            <a:chOff x="2389632" y="4654296"/>
            <a:chExt cx="509270" cy="534670"/>
          </a:xfrm>
        </p:grpSpPr>
        <p:sp>
          <p:nvSpPr>
            <p:cNvPr id="45" name="object 45"/>
            <p:cNvSpPr/>
            <p:nvPr/>
          </p:nvSpPr>
          <p:spPr>
            <a:xfrm>
              <a:off x="2389632" y="4654296"/>
              <a:ext cx="509270" cy="490855"/>
            </a:xfrm>
            <a:custGeom>
              <a:avLst/>
              <a:gdLst/>
              <a:ahLst/>
              <a:cxnLst/>
              <a:rect l="l" t="t" r="r" b="b"/>
              <a:pathLst>
                <a:path w="509269" h="490854">
                  <a:moveTo>
                    <a:pt x="254507" y="0"/>
                  </a:moveTo>
                  <a:lnTo>
                    <a:pt x="208752" y="3953"/>
                  </a:lnTo>
                  <a:lnTo>
                    <a:pt x="165690" y="15350"/>
                  </a:lnTo>
                  <a:lnTo>
                    <a:pt x="126040" y="33499"/>
                  </a:lnTo>
                  <a:lnTo>
                    <a:pt x="90520" y="57707"/>
                  </a:lnTo>
                  <a:lnTo>
                    <a:pt x="59847" y="87279"/>
                  </a:lnTo>
                  <a:lnTo>
                    <a:pt x="34741" y="121524"/>
                  </a:lnTo>
                  <a:lnTo>
                    <a:pt x="15919" y="159749"/>
                  </a:lnTo>
                  <a:lnTo>
                    <a:pt x="4099" y="201259"/>
                  </a:lnTo>
                  <a:lnTo>
                    <a:pt x="0" y="245363"/>
                  </a:lnTo>
                  <a:lnTo>
                    <a:pt x="4099" y="289468"/>
                  </a:lnTo>
                  <a:lnTo>
                    <a:pt x="15919" y="330978"/>
                  </a:lnTo>
                  <a:lnTo>
                    <a:pt x="34741" y="369203"/>
                  </a:lnTo>
                  <a:lnTo>
                    <a:pt x="59847" y="403448"/>
                  </a:lnTo>
                  <a:lnTo>
                    <a:pt x="90520" y="433020"/>
                  </a:lnTo>
                  <a:lnTo>
                    <a:pt x="126040" y="457228"/>
                  </a:lnTo>
                  <a:lnTo>
                    <a:pt x="165690" y="475377"/>
                  </a:lnTo>
                  <a:lnTo>
                    <a:pt x="208752" y="486774"/>
                  </a:lnTo>
                  <a:lnTo>
                    <a:pt x="254507" y="490727"/>
                  </a:lnTo>
                  <a:lnTo>
                    <a:pt x="300263" y="486774"/>
                  </a:lnTo>
                  <a:lnTo>
                    <a:pt x="343325" y="475377"/>
                  </a:lnTo>
                  <a:lnTo>
                    <a:pt x="382975" y="457228"/>
                  </a:lnTo>
                  <a:lnTo>
                    <a:pt x="418495" y="433020"/>
                  </a:lnTo>
                  <a:lnTo>
                    <a:pt x="449168" y="403448"/>
                  </a:lnTo>
                  <a:lnTo>
                    <a:pt x="474274" y="369203"/>
                  </a:lnTo>
                  <a:lnTo>
                    <a:pt x="493096" y="330978"/>
                  </a:lnTo>
                  <a:lnTo>
                    <a:pt x="504916" y="289468"/>
                  </a:lnTo>
                  <a:lnTo>
                    <a:pt x="509016" y="245363"/>
                  </a:lnTo>
                  <a:lnTo>
                    <a:pt x="504916" y="201259"/>
                  </a:lnTo>
                  <a:lnTo>
                    <a:pt x="493096" y="159749"/>
                  </a:lnTo>
                  <a:lnTo>
                    <a:pt x="474274" y="121524"/>
                  </a:lnTo>
                  <a:lnTo>
                    <a:pt x="449168" y="87279"/>
                  </a:lnTo>
                  <a:lnTo>
                    <a:pt x="418495" y="57707"/>
                  </a:lnTo>
                  <a:lnTo>
                    <a:pt x="382975" y="33499"/>
                  </a:lnTo>
                  <a:lnTo>
                    <a:pt x="343325" y="15350"/>
                  </a:lnTo>
                  <a:lnTo>
                    <a:pt x="300263" y="3953"/>
                  </a:lnTo>
                  <a:lnTo>
                    <a:pt x="254507" y="0"/>
                  </a:lnTo>
                  <a:close/>
                </a:path>
              </a:pathLst>
            </a:custGeom>
            <a:solidFill>
              <a:srgbClr val="1F38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6" name="object 46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511552" y="4663427"/>
              <a:ext cx="275094" cy="320814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2459736" y="4840211"/>
              <a:ext cx="381762" cy="348246"/>
            </a:xfrm>
            <a:prstGeom prst="rect">
              <a:avLst/>
            </a:prstGeom>
          </p:spPr>
        </p:pic>
      </p:grpSp>
      <p:sp>
        <p:nvSpPr>
          <p:cNvPr id="48" name="object 48"/>
          <p:cNvSpPr txBox="1"/>
          <p:nvPr/>
        </p:nvSpPr>
        <p:spPr>
          <a:xfrm>
            <a:off x="2545460" y="4685044"/>
            <a:ext cx="196215" cy="40005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57785">
              <a:lnSpc>
                <a:spcPct val="100000"/>
              </a:lnSpc>
              <a:spcBef>
                <a:spcPts val="190"/>
              </a:spcBef>
            </a:pPr>
            <a:r>
              <a:rPr sz="1100" b="1" dirty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25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164592" y="4876800"/>
            <a:ext cx="2719070" cy="1264920"/>
            <a:chOff x="164592" y="4876800"/>
            <a:chExt cx="2719070" cy="1264920"/>
          </a:xfrm>
        </p:grpSpPr>
        <p:sp>
          <p:nvSpPr>
            <p:cNvPr id="50" name="object 50"/>
            <p:cNvSpPr/>
            <p:nvPr/>
          </p:nvSpPr>
          <p:spPr>
            <a:xfrm>
              <a:off x="2606040" y="4876800"/>
              <a:ext cx="70485" cy="45720"/>
            </a:xfrm>
            <a:custGeom>
              <a:avLst/>
              <a:gdLst/>
              <a:ahLst/>
              <a:cxnLst/>
              <a:rect l="l" t="t" r="r" b="b"/>
              <a:pathLst>
                <a:path w="70485" h="45720">
                  <a:moveTo>
                    <a:pt x="70104" y="0"/>
                  </a:moveTo>
                  <a:lnTo>
                    <a:pt x="35052" y="22860"/>
                  </a:lnTo>
                  <a:lnTo>
                    <a:pt x="0" y="0"/>
                  </a:lnTo>
                  <a:lnTo>
                    <a:pt x="0" y="22860"/>
                  </a:lnTo>
                  <a:lnTo>
                    <a:pt x="35052" y="45719"/>
                  </a:lnTo>
                  <a:lnTo>
                    <a:pt x="70104" y="22860"/>
                  </a:lnTo>
                  <a:lnTo>
                    <a:pt x="70104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67640" y="5193791"/>
              <a:ext cx="2484120" cy="433070"/>
            </a:xfrm>
            <a:custGeom>
              <a:avLst/>
              <a:gdLst/>
              <a:ahLst/>
              <a:cxnLst/>
              <a:rect l="l" t="t" r="r" b="b"/>
              <a:pathLst>
                <a:path w="2484120" h="433070">
                  <a:moveTo>
                    <a:pt x="2411984" y="0"/>
                  </a:moveTo>
                  <a:lnTo>
                    <a:pt x="72136" y="0"/>
                  </a:lnTo>
                  <a:lnTo>
                    <a:pt x="44057" y="5663"/>
                  </a:lnTo>
                  <a:lnTo>
                    <a:pt x="21128" y="21113"/>
                  </a:lnTo>
                  <a:lnTo>
                    <a:pt x="5668" y="44041"/>
                  </a:lnTo>
                  <a:lnTo>
                    <a:pt x="0" y="72135"/>
                  </a:lnTo>
                  <a:lnTo>
                    <a:pt x="0" y="360679"/>
                  </a:lnTo>
                  <a:lnTo>
                    <a:pt x="5668" y="388758"/>
                  </a:lnTo>
                  <a:lnTo>
                    <a:pt x="21128" y="411687"/>
                  </a:lnTo>
                  <a:lnTo>
                    <a:pt x="44057" y="427147"/>
                  </a:lnTo>
                  <a:lnTo>
                    <a:pt x="72136" y="432815"/>
                  </a:lnTo>
                  <a:lnTo>
                    <a:pt x="2411984" y="432815"/>
                  </a:lnTo>
                  <a:lnTo>
                    <a:pt x="2440078" y="427147"/>
                  </a:lnTo>
                  <a:lnTo>
                    <a:pt x="2463006" y="411687"/>
                  </a:lnTo>
                  <a:lnTo>
                    <a:pt x="2478456" y="388758"/>
                  </a:lnTo>
                  <a:lnTo>
                    <a:pt x="2484120" y="360679"/>
                  </a:lnTo>
                  <a:lnTo>
                    <a:pt x="2484120" y="72135"/>
                  </a:lnTo>
                  <a:lnTo>
                    <a:pt x="2478456" y="44041"/>
                  </a:lnTo>
                  <a:lnTo>
                    <a:pt x="2463006" y="21113"/>
                  </a:lnTo>
                  <a:lnTo>
                    <a:pt x="2440078" y="5663"/>
                  </a:lnTo>
                  <a:lnTo>
                    <a:pt x="2411984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2377440" y="5178552"/>
              <a:ext cx="506095" cy="490855"/>
            </a:xfrm>
            <a:custGeom>
              <a:avLst/>
              <a:gdLst/>
              <a:ahLst/>
              <a:cxnLst/>
              <a:rect l="l" t="t" r="r" b="b"/>
              <a:pathLst>
                <a:path w="506094" h="490854">
                  <a:moveTo>
                    <a:pt x="252984" y="0"/>
                  </a:moveTo>
                  <a:lnTo>
                    <a:pt x="207514" y="3953"/>
                  </a:lnTo>
                  <a:lnTo>
                    <a:pt x="164717" y="15350"/>
                  </a:lnTo>
                  <a:lnTo>
                    <a:pt x="125306" y="33499"/>
                  </a:lnTo>
                  <a:lnTo>
                    <a:pt x="89997" y="57707"/>
                  </a:lnTo>
                  <a:lnTo>
                    <a:pt x="59504" y="87279"/>
                  </a:lnTo>
                  <a:lnTo>
                    <a:pt x="34543" y="121524"/>
                  </a:lnTo>
                  <a:lnTo>
                    <a:pt x="15829" y="159749"/>
                  </a:lnTo>
                  <a:lnTo>
                    <a:pt x="4076" y="201259"/>
                  </a:lnTo>
                  <a:lnTo>
                    <a:pt x="0" y="245364"/>
                  </a:lnTo>
                  <a:lnTo>
                    <a:pt x="4076" y="289468"/>
                  </a:lnTo>
                  <a:lnTo>
                    <a:pt x="15829" y="330978"/>
                  </a:lnTo>
                  <a:lnTo>
                    <a:pt x="34543" y="369203"/>
                  </a:lnTo>
                  <a:lnTo>
                    <a:pt x="59504" y="403448"/>
                  </a:lnTo>
                  <a:lnTo>
                    <a:pt x="89997" y="433020"/>
                  </a:lnTo>
                  <a:lnTo>
                    <a:pt x="125306" y="457228"/>
                  </a:lnTo>
                  <a:lnTo>
                    <a:pt x="164717" y="475377"/>
                  </a:lnTo>
                  <a:lnTo>
                    <a:pt x="207514" y="486774"/>
                  </a:lnTo>
                  <a:lnTo>
                    <a:pt x="252984" y="490728"/>
                  </a:lnTo>
                  <a:lnTo>
                    <a:pt x="298453" y="486774"/>
                  </a:lnTo>
                  <a:lnTo>
                    <a:pt x="341250" y="475377"/>
                  </a:lnTo>
                  <a:lnTo>
                    <a:pt x="380661" y="457228"/>
                  </a:lnTo>
                  <a:lnTo>
                    <a:pt x="415970" y="433020"/>
                  </a:lnTo>
                  <a:lnTo>
                    <a:pt x="446463" y="403448"/>
                  </a:lnTo>
                  <a:lnTo>
                    <a:pt x="471424" y="369203"/>
                  </a:lnTo>
                  <a:lnTo>
                    <a:pt x="490138" y="330978"/>
                  </a:lnTo>
                  <a:lnTo>
                    <a:pt x="501891" y="289468"/>
                  </a:lnTo>
                  <a:lnTo>
                    <a:pt x="505968" y="245364"/>
                  </a:lnTo>
                  <a:lnTo>
                    <a:pt x="501891" y="201259"/>
                  </a:lnTo>
                  <a:lnTo>
                    <a:pt x="490138" y="159749"/>
                  </a:lnTo>
                  <a:lnTo>
                    <a:pt x="471424" y="121524"/>
                  </a:lnTo>
                  <a:lnTo>
                    <a:pt x="446463" y="87279"/>
                  </a:lnTo>
                  <a:lnTo>
                    <a:pt x="415970" y="57707"/>
                  </a:lnTo>
                  <a:lnTo>
                    <a:pt x="380661" y="33499"/>
                  </a:lnTo>
                  <a:lnTo>
                    <a:pt x="341250" y="15350"/>
                  </a:lnTo>
                  <a:lnTo>
                    <a:pt x="298453" y="3953"/>
                  </a:lnTo>
                  <a:lnTo>
                    <a:pt x="252984" y="0"/>
                  </a:lnTo>
                  <a:close/>
                </a:path>
              </a:pathLst>
            </a:custGeom>
            <a:solidFill>
              <a:srgbClr val="1F38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3" name="object 5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2389631" y="5193779"/>
              <a:ext cx="467118" cy="348246"/>
            </a:xfrm>
            <a:prstGeom prst="rect">
              <a:avLst/>
            </a:prstGeom>
          </p:spPr>
        </p:pic>
        <p:pic>
          <p:nvPicPr>
            <p:cNvPr id="54" name="object 54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389631" y="5388863"/>
              <a:ext cx="467118" cy="348246"/>
            </a:xfrm>
            <a:prstGeom prst="rect">
              <a:avLst/>
            </a:prstGeom>
          </p:spPr>
        </p:pic>
        <p:sp>
          <p:nvSpPr>
            <p:cNvPr id="55" name="object 55"/>
            <p:cNvSpPr/>
            <p:nvPr/>
          </p:nvSpPr>
          <p:spPr>
            <a:xfrm>
              <a:off x="2581656" y="5413248"/>
              <a:ext cx="70485" cy="45720"/>
            </a:xfrm>
            <a:custGeom>
              <a:avLst/>
              <a:gdLst/>
              <a:ahLst/>
              <a:cxnLst/>
              <a:rect l="l" t="t" r="r" b="b"/>
              <a:pathLst>
                <a:path w="70485" h="45720">
                  <a:moveTo>
                    <a:pt x="70104" y="0"/>
                  </a:moveTo>
                  <a:lnTo>
                    <a:pt x="35051" y="22859"/>
                  </a:lnTo>
                  <a:lnTo>
                    <a:pt x="0" y="0"/>
                  </a:lnTo>
                  <a:lnTo>
                    <a:pt x="0" y="22859"/>
                  </a:lnTo>
                  <a:lnTo>
                    <a:pt x="35051" y="45719"/>
                  </a:lnTo>
                  <a:lnTo>
                    <a:pt x="70104" y="22859"/>
                  </a:lnTo>
                  <a:lnTo>
                    <a:pt x="70104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64592" y="5708903"/>
              <a:ext cx="2484120" cy="433070"/>
            </a:xfrm>
            <a:custGeom>
              <a:avLst/>
              <a:gdLst/>
              <a:ahLst/>
              <a:cxnLst/>
              <a:rect l="l" t="t" r="r" b="b"/>
              <a:pathLst>
                <a:path w="2484120" h="433070">
                  <a:moveTo>
                    <a:pt x="2411984" y="0"/>
                  </a:moveTo>
                  <a:lnTo>
                    <a:pt x="72136" y="0"/>
                  </a:lnTo>
                  <a:lnTo>
                    <a:pt x="44057" y="5668"/>
                  </a:lnTo>
                  <a:lnTo>
                    <a:pt x="21128" y="21128"/>
                  </a:lnTo>
                  <a:lnTo>
                    <a:pt x="5668" y="44057"/>
                  </a:lnTo>
                  <a:lnTo>
                    <a:pt x="0" y="72136"/>
                  </a:lnTo>
                  <a:lnTo>
                    <a:pt x="0" y="360680"/>
                  </a:lnTo>
                  <a:lnTo>
                    <a:pt x="5668" y="388758"/>
                  </a:lnTo>
                  <a:lnTo>
                    <a:pt x="21128" y="411687"/>
                  </a:lnTo>
                  <a:lnTo>
                    <a:pt x="44057" y="427147"/>
                  </a:lnTo>
                  <a:lnTo>
                    <a:pt x="72136" y="432816"/>
                  </a:lnTo>
                  <a:lnTo>
                    <a:pt x="2411984" y="432816"/>
                  </a:lnTo>
                  <a:lnTo>
                    <a:pt x="2440078" y="427147"/>
                  </a:lnTo>
                  <a:lnTo>
                    <a:pt x="2463006" y="411687"/>
                  </a:lnTo>
                  <a:lnTo>
                    <a:pt x="2478456" y="388758"/>
                  </a:lnTo>
                  <a:lnTo>
                    <a:pt x="2484120" y="360680"/>
                  </a:lnTo>
                  <a:lnTo>
                    <a:pt x="2484120" y="72136"/>
                  </a:lnTo>
                  <a:lnTo>
                    <a:pt x="2478456" y="44057"/>
                  </a:lnTo>
                  <a:lnTo>
                    <a:pt x="2463006" y="21128"/>
                  </a:lnTo>
                  <a:lnTo>
                    <a:pt x="2440078" y="5668"/>
                  </a:lnTo>
                  <a:lnTo>
                    <a:pt x="2411984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7" name="object 57"/>
          <p:cNvSpPr txBox="1"/>
          <p:nvPr/>
        </p:nvSpPr>
        <p:spPr>
          <a:xfrm>
            <a:off x="248208" y="5718180"/>
            <a:ext cx="2103755" cy="4191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7600"/>
              </a:lnSpc>
              <a:spcBef>
                <a:spcPts val="95"/>
              </a:spcBef>
            </a:pPr>
            <a:r>
              <a:rPr sz="800" b="1" spc="-15" dirty="0">
                <a:solidFill>
                  <a:srgbClr val="FFFFFF"/>
                </a:solidFill>
                <a:latin typeface="Arial"/>
                <a:cs typeface="Arial"/>
              </a:rPr>
              <a:t>Domestic</a:t>
            </a:r>
            <a:r>
              <a:rPr sz="800" b="1" spc="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expenditure</a:t>
            </a:r>
            <a:r>
              <a:rPr sz="800" b="1" spc="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on</a:t>
            </a:r>
            <a:r>
              <a:rPr sz="8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development</a:t>
            </a:r>
            <a:r>
              <a:rPr sz="800" b="1" spc="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sz="800" b="1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research</a:t>
            </a:r>
            <a:r>
              <a:rPr sz="800" b="1" spc="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8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relation</a:t>
            </a:r>
            <a:r>
              <a:rPr sz="8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8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8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total</a:t>
            </a:r>
            <a:r>
              <a:rPr sz="8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volume</a:t>
            </a:r>
            <a:r>
              <a:rPr sz="800" b="1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8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5" dirty="0">
                <a:solidFill>
                  <a:srgbClr val="FFFFFF"/>
                </a:solidFill>
                <a:latin typeface="Arial"/>
                <a:cs typeface="Arial"/>
              </a:rPr>
              <a:t>GDP</a:t>
            </a:r>
            <a:r>
              <a:rPr sz="8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35" dirty="0">
                <a:solidFill>
                  <a:srgbClr val="FFFFFF"/>
                </a:solidFill>
                <a:latin typeface="Arial"/>
                <a:cs typeface="Arial"/>
              </a:rPr>
              <a:t>(%)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58" name="object 58"/>
          <p:cNvGrpSpPr/>
          <p:nvPr/>
        </p:nvGrpSpPr>
        <p:grpSpPr>
          <a:xfrm>
            <a:off x="170687" y="5681471"/>
            <a:ext cx="2710180" cy="966469"/>
            <a:chOff x="170687" y="5681471"/>
            <a:chExt cx="2710180" cy="966469"/>
          </a:xfrm>
        </p:grpSpPr>
        <p:sp>
          <p:nvSpPr>
            <p:cNvPr id="59" name="object 59"/>
            <p:cNvSpPr/>
            <p:nvPr/>
          </p:nvSpPr>
          <p:spPr>
            <a:xfrm>
              <a:off x="2374392" y="5681471"/>
              <a:ext cx="506095" cy="490855"/>
            </a:xfrm>
            <a:custGeom>
              <a:avLst/>
              <a:gdLst/>
              <a:ahLst/>
              <a:cxnLst/>
              <a:rect l="l" t="t" r="r" b="b"/>
              <a:pathLst>
                <a:path w="506094" h="490854">
                  <a:moveTo>
                    <a:pt x="252983" y="0"/>
                  </a:moveTo>
                  <a:lnTo>
                    <a:pt x="207514" y="3953"/>
                  </a:lnTo>
                  <a:lnTo>
                    <a:pt x="164717" y="15350"/>
                  </a:lnTo>
                  <a:lnTo>
                    <a:pt x="125306" y="33499"/>
                  </a:lnTo>
                  <a:lnTo>
                    <a:pt x="89997" y="57707"/>
                  </a:lnTo>
                  <a:lnTo>
                    <a:pt x="59504" y="87279"/>
                  </a:lnTo>
                  <a:lnTo>
                    <a:pt x="34543" y="121524"/>
                  </a:lnTo>
                  <a:lnTo>
                    <a:pt x="15829" y="159749"/>
                  </a:lnTo>
                  <a:lnTo>
                    <a:pt x="4076" y="201259"/>
                  </a:lnTo>
                  <a:lnTo>
                    <a:pt x="0" y="245363"/>
                  </a:lnTo>
                  <a:lnTo>
                    <a:pt x="4076" y="289468"/>
                  </a:lnTo>
                  <a:lnTo>
                    <a:pt x="15829" y="330978"/>
                  </a:lnTo>
                  <a:lnTo>
                    <a:pt x="34543" y="369203"/>
                  </a:lnTo>
                  <a:lnTo>
                    <a:pt x="59504" y="403448"/>
                  </a:lnTo>
                  <a:lnTo>
                    <a:pt x="89997" y="433020"/>
                  </a:lnTo>
                  <a:lnTo>
                    <a:pt x="125306" y="457228"/>
                  </a:lnTo>
                  <a:lnTo>
                    <a:pt x="164717" y="475377"/>
                  </a:lnTo>
                  <a:lnTo>
                    <a:pt x="207514" y="486774"/>
                  </a:lnTo>
                  <a:lnTo>
                    <a:pt x="252983" y="490727"/>
                  </a:lnTo>
                  <a:lnTo>
                    <a:pt x="298453" y="486774"/>
                  </a:lnTo>
                  <a:lnTo>
                    <a:pt x="341250" y="475377"/>
                  </a:lnTo>
                  <a:lnTo>
                    <a:pt x="380661" y="457228"/>
                  </a:lnTo>
                  <a:lnTo>
                    <a:pt x="415970" y="433020"/>
                  </a:lnTo>
                  <a:lnTo>
                    <a:pt x="446463" y="403448"/>
                  </a:lnTo>
                  <a:lnTo>
                    <a:pt x="471424" y="369203"/>
                  </a:lnTo>
                  <a:lnTo>
                    <a:pt x="490138" y="330978"/>
                  </a:lnTo>
                  <a:lnTo>
                    <a:pt x="501891" y="289468"/>
                  </a:lnTo>
                  <a:lnTo>
                    <a:pt x="505968" y="245363"/>
                  </a:lnTo>
                  <a:lnTo>
                    <a:pt x="501891" y="201259"/>
                  </a:lnTo>
                  <a:lnTo>
                    <a:pt x="490138" y="159749"/>
                  </a:lnTo>
                  <a:lnTo>
                    <a:pt x="471424" y="121524"/>
                  </a:lnTo>
                  <a:lnTo>
                    <a:pt x="446463" y="87279"/>
                  </a:lnTo>
                  <a:lnTo>
                    <a:pt x="415970" y="57707"/>
                  </a:lnTo>
                  <a:lnTo>
                    <a:pt x="380661" y="33499"/>
                  </a:lnTo>
                  <a:lnTo>
                    <a:pt x="341250" y="15350"/>
                  </a:lnTo>
                  <a:lnTo>
                    <a:pt x="298453" y="3953"/>
                  </a:lnTo>
                  <a:lnTo>
                    <a:pt x="252983" y="0"/>
                  </a:lnTo>
                  <a:close/>
                </a:path>
              </a:pathLst>
            </a:custGeom>
            <a:solidFill>
              <a:srgbClr val="1F38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0" name="object 60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404871" y="5681471"/>
              <a:ext cx="424421" cy="348246"/>
            </a:xfrm>
            <a:prstGeom prst="rect">
              <a:avLst/>
            </a:prstGeom>
          </p:spPr>
        </p:pic>
        <p:pic>
          <p:nvPicPr>
            <p:cNvPr id="61" name="object 61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468880" y="5876543"/>
              <a:ext cx="296405" cy="348246"/>
            </a:xfrm>
            <a:prstGeom prst="rect">
              <a:avLst/>
            </a:prstGeom>
          </p:spPr>
        </p:pic>
        <p:sp>
          <p:nvSpPr>
            <p:cNvPr id="62" name="object 62"/>
            <p:cNvSpPr/>
            <p:nvPr/>
          </p:nvSpPr>
          <p:spPr>
            <a:xfrm>
              <a:off x="2575560" y="5910071"/>
              <a:ext cx="67310" cy="45720"/>
            </a:xfrm>
            <a:custGeom>
              <a:avLst/>
              <a:gdLst/>
              <a:ahLst/>
              <a:cxnLst/>
              <a:rect l="l" t="t" r="r" b="b"/>
              <a:pathLst>
                <a:path w="67310" h="45720">
                  <a:moveTo>
                    <a:pt x="67056" y="0"/>
                  </a:moveTo>
                  <a:lnTo>
                    <a:pt x="33527" y="22859"/>
                  </a:lnTo>
                  <a:lnTo>
                    <a:pt x="0" y="0"/>
                  </a:lnTo>
                  <a:lnTo>
                    <a:pt x="0" y="22859"/>
                  </a:lnTo>
                  <a:lnTo>
                    <a:pt x="33527" y="45719"/>
                  </a:lnTo>
                  <a:lnTo>
                    <a:pt x="67056" y="22859"/>
                  </a:lnTo>
                  <a:lnTo>
                    <a:pt x="67056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170687" y="6214871"/>
              <a:ext cx="2484120" cy="433070"/>
            </a:xfrm>
            <a:custGeom>
              <a:avLst/>
              <a:gdLst/>
              <a:ahLst/>
              <a:cxnLst/>
              <a:rect l="l" t="t" r="r" b="b"/>
              <a:pathLst>
                <a:path w="2484120" h="433070">
                  <a:moveTo>
                    <a:pt x="2411984" y="0"/>
                  </a:moveTo>
                  <a:lnTo>
                    <a:pt x="72136" y="0"/>
                  </a:lnTo>
                  <a:lnTo>
                    <a:pt x="44057" y="5668"/>
                  </a:lnTo>
                  <a:lnTo>
                    <a:pt x="21128" y="21128"/>
                  </a:lnTo>
                  <a:lnTo>
                    <a:pt x="5668" y="44057"/>
                  </a:lnTo>
                  <a:lnTo>
                    <a:pt x="0" y="72135"/>
                  </a:lnTo>
                  <a:lnTo>
                    <a:pt x="0" y="360679"/>
                  </a:lnTo>
                  <a:lnTo>
                    <a:pt x="5668" y="388758"/>
                  </a:lnTo>
                  <a:lnTo>
                    <a:pt x="21128" y="411687"/>
                  </a:lnTo>
                  <a:lnTo>
                    <a:pt x="44057" y="427147"/>
                  </a:lnTo>
                  <a:lnTo>
                    <a:pt x="72136" y="432815"/>
                  </a:lnTo>
                  <a:lnTo>
                    <a:pt x="2411984" y="432815"/>
                  </a:lnTo>
                  <a:lnTo>
                    <a:pt x="2440078" y="427147"/>
                  </a:lnTo>
                  <a:lnTo>
                    <a:pt x="2463006" y="411687"/>
                  </a:lnTo>
                  <a:lnTo>
                    <a:pt x="2478456" y="388758"/>
                  </a:lnTo>
                  <a:lnTo>
                    <a:pt x="2484120" y="360679"/>
                  </a:lnTo>
                  <a:lnTo>
                    <a:pt x="2484120" y="72135"/>
                  </a:lnTo>
                  <a:lnTo>
                    <a:pt x="2478456" y="44057"/>
                  </a:lnTo>
                  <a:lnTo>
                    <a:pt x="2463006" y="21128"/>
                  </a:lnTo>
                  <a:lnTo>
                    <a:pt x="2440078" y="5668"/>
                  </a:lnTo>
                  <a:lnTo>
                    <a:pt x="2411984" y="0"/>
                  </a:lnTo>
                  <a:close/>
                </a:path>
              </a:pathLst>
            </a:custGeom>
            <a:solidFill>
              <a:srgbClr val="5B9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4" name="object 64"/>
          <p:cNvSpPr txBox="1"/>
          <p:nvPr/>
        </p:nvSpPr>
        <p:spPr>
          <a:xfrm>
            <a:off x="3181350" y="5768470"/>
            <a:ext cx="1929764" cy="28892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75"/>
              </a:spcBef>
            </a:pPr>
            <a:r>
              <a:rPr sz="800" b="1" spc="-5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5" dirty="0">
                <a:solidFill>
                  <a:srgbClr val="FFFFFF"/>
                </a:solidFill>
                <a:latin typeface="Arial"/>
                <a:cs typeface="Arial"/>
              </a:rPr>
              <a:t>number</a:t>
            </a:r>
            <a:r>
              <a:rPr sz="800" b="1" spc="6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8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infrastructure</a:t>
            </a:r>
            <a:r>
              <a:rPr sz="800" b="1" spc="1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objects</a:t>
            </a:r>
            <a:r>
              <a:rPr sz="8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75"/>
              </a:spcBef>
            </a:pPr>
            <a:r>
              <a:rPr sz="800" b="1" spc="-5" dirty="0">
                <a:solidFill>
                  <a:srgbClr val="FFFFFF"/>
                </a:solidFill>
                <a:latin typeface="Arial"/>
                <a:cs typeface="Arial"/>
              </a:rPr>
              <a:t>innovative</a:t>
            </a:r>
            <a:r>
              <a:rPr sz="8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activity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65" name="object 65"/>
          <p:cNvGrpSpPr/>
          <p:nvPr/>
        </p:nvGrpSpPr>
        <p:grpSpPr>
          <a:xfrm>
            <a:off x="5248655" y="5681471"/>
            <a:ext cx="506095" cy="553085"/>
            <a:chOff x="5248655" y="5681471"/>
            <a:chExt cx="506095" cy="553085"/>
          </a:xfrm>
        </p:grpSpPr>
        <p:sp>
          <p:nvSpPr>
            <p:cNvPr id="66" name="object 66"/>
            <p:cNvSpPr/>
            <p:nvPr/>
          </p:nvSpPr>
          <p:spPr>
            <a:xfrm>
              <a:off x="5248655" y="5681471"/>
              <a:ext cx="506095" cy="490855"/>
            </a:xfrm>
            <a:custGeom>
              <a:avLst/>
              <a:gdLst/>
              <a:ahLst/>
              <a:cxnLst/>
              <a:rect l="l" t="t" r="r" b="b"/>
              <a:pathLst>
                <a:path w="506095" h="490854">
                  <a:moveTo>
                    <a:pt x="252984" y="0"/>
                  </a:moveTo>
                  <a:lnTo>
                    <a:pt x="207514" y="3953"/>
                  </a:lnTo>
                  <a:lnTo>
                    <a:pt x="164717" y="15350"/>
                  </a:lnTo>
                  <a:lnTo>
                    <a:pt x="125306" y="33499"/>
                  </a:lnTo>
                  <a:lnTo>
                    <a:pt x="89997" y="57707"/>
                  </a:lnTo>
                  <a:lnTo>
                    <a:pt x="59504" y="87279"/>
                  </a:lnTo>
                  <a:lnTo>
                    <a:pt x="34544" y="121524"/>
                  </a:lnTo>
                  <a:lnTo>
                    <a:pt x="15829" y="159749"/>
                  </a:lnTo>
                  <a:lnTo>
                    <a:pt x="4076" y="201259"/>
                  </a:lnTo>
                  <a:lnTo>
                    <a:pt x="0" y="245363"/>
                  </a:lnTo>
                  <a:lnTo>
                    <a:pt x="4076" y="289468"/>
                  </a:lnTo>
                  <a:lnTo>
                    <a:pt x="15829" y="330978"/>
                  </a:lnTo>
                  <a:lnTo>
                    <a:pt x="34543" y="369203"/>
                  </a:lnTo>
                  <a:lnTo>
                    <a:pt x="59504" y="403448"/>
                  </a:lnTo>
                  <a:lnTo>
                    <a:pt x="89997" y="433020"/>
                  </a:lnTo>
                  <a:lnTo>
                    <a:pt x="125306" y="457228"/>
                  </a:lnTo>
                  <a:lnTo>
                    <a:pt x="164717" y="475377"/>
                  </a:lnTo>
                  <a:lnTo>
                    <a:pt x="207514" y="486774"/>
                  </a:lnTo>
                  <a:lnTo>
                    <a:pt x="252984" y="490727"/>
                  </a:lnTo>
                  <a:lnTo>
                    <a:pt x="298453" y="486774"/>
                  </a:lnTo>
                  <a:lnTo>
                    <a:pt x="341250" y="475377"/>
                  </a:lnTo>
                  <a:lnTo>
                    <a:pt x="380661" y="457228"/>
                  </a:lnTo>
                  <a:lnTo>
                    <a:pt x="415970" y="433020"/>
                  </a:lnTo>
                  <a:lnTo>
                    <a:pt x="446463" y="403448"/>
                  </a:lnTo>
                  <a:lnTo>
                    <a:pt x="471424" y="369203"/>
                  </a:lnTo>
                  <a:lnTo>
                    <a:pt x="490138" y="330978"/>
                  </a:lnTo>
                  <a:lnTo>
                    <a:pt x="501891" y="289468"/>
                  </a:lnTo>
                  <a:lnTo>
                    <a:pt x="505968" y="245363"/>
                  </a:lnTo>
                  <a:lnTo>
                    <a:pt x="501891" y="201259"/>
                  </a:lnTo>
                  <a:lnTo>
                    <a:pt x="490138" y="159749"/>
                  </a:lnTo>
                  <a:lnTo>
                    <a:pt x="471424" y="121524"/>
                  </a:lnTo>
                  <a:lnTo>
                    <a:pt x="446463" y="87279"/>
                  </a:lnTo>
                  <a:lnTo>
                    <a:pt x="415970" y="57707"/>
                  </a:lnTo>
                  <a:lnTo>
                    <a:pt x="380661" y="33499"/>
                  </a:lnTo>
                  <a:lnTo>
                    <a:pt x="341250" y="15350"/>
                  </a:lnTo>
                  <a:lnTo>
                    <a:pt x="298453" y="3953"/>
                  </a:lnTo>
                  <a:lnTo>
                    <a:pt x="252984" y="0"/>
                  </a:lnTo>
                  <a:close/>
                </a:path>
              </a:pathLst>
            </a:custGeom>
            <a:solidFill>
              <a:srgbClr val="1F38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7" name="object 67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5306567" y="5690615"/>
              <a:ext cx="381762" cy="348246"/>
            </a:xfrm>
            <a:prstGeom prst="rect">
              <a:avLst/>
            </a:prstGeom>
          </p:spPr>
        </p:pic>
        <p:pic>
          <p:nvPicPr>
            <p:cNvPr id="68" name="object 68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5306567" y="5885687"/>
              <a:ext cx="381762" cy="348246"/>
            </a:xfrm>
            <a:prstGeom prst="rect">
              <a:avLst/>
            </a:prstGeom>
          </p:spPr>
        </p:pic>
      </p:grpSp>
      <p:sp>
        <p:nvSpPr>
          <p:cNvPr id="69" name="object 69"/>
          <p:cNvSpPr txBox="1"/>
          <p:nvPr/>
        </p:nvSpPr>
        <p:spPr>
          <a:xfrm>
            <a:off x="5394197" y="5713613"/>
            <a:ext cx="196215" cy="416559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25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85</a:t>
            </a:r>
            <a:endParaRPr sz="1200">
              <a:latin typeface="Arial"/>
              <a:cs typeface="Arial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5455920" y="5910071"/>
            <a:ext cx="70485" cy="45720"/>
          </a:xfrm>
          <a:custGeom>
            <a:avLst/>
            <a:gdLst/>
            <a:ahLst/>
            <a:cxnLst/>
            <a:rect l="l" t="t" r="r" b="b"/>
            <a:pathLst>
              <a:path w="70485" h="45720">
                <a:moveTo>
                  <a:pt x="70103" y="0"/>
                </a:moveTo>
                <a:lnTo>
                  <a:pt x="35051" y="22859"/>
                </a:lnTo>
                <a:lnTo>
                  <a:pt x="0" y="0"/>
                </a:lnTo>
                <a:lnTo>
                  <a:pt x="0" y="22859"/>
                </a:lnTo>
                <a:lnTo>
                  <a:pt x="35051" y="45719"/>
                </a:lnTo>
                <a:lnTo>
                  <a:pt x="70103" y="22859"/>
                </a:lnTo>
                <a:lnTo>
                  <a:pt x="70103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 txBox="1"/>
          <p:nvPr/>
        </p:nvSpPr>
        <p:spPr>
          <a:xfrm>
            <a:off x="265887" y="6263741"/>
            <a:ext cx="2049145" cy="287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7975" marR="5080" indent="-295910">
              <a:lnSpc>
                <a:spcPct val="107500"/>
              </a:lnSpc>
              <a:spcBef>
                <a:spcPts val="100"/>
              </a:spcBef>
            </a:pPr>
            <a:r>
              <a:rPr sz="800" b="1" spc="-20" dirty="0">
                <a:solidFill>
                  <a:srgbClr val="FFFFFF"/>
                </a:solidFill>
                <a:latin typeface="Arial"/>
                <a:cs typeface="Arial"/>
              </a:rPr>
              <a:t>New</a:t>
            </a:r>
            <a:r>
              <a:rPr sz="8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jobs</a:t>
            </a:r>
            <a:r>
              <a:rPr sz="8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created</a:t>
            </a:r>
            <a:r>
              <a:rPr sz="800" b="1" spc="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as</a:t>
            </a:r>
            <a:r>
              <a:rPr sz="8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result</a:t>
            </a:r>
            <a:r>
              <a:rPr sz="8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8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FFFFFF"/>
                </a:solidFill>
                <a:latin typeface="Arial"/>
                <a:cs typeface="Arial"/>
              </a:rPr>
              <a:t>innovative </a:t>
            </a:r>
            <a:r>
              <a:rPr sz="800" b="1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entrepreneurship</a:t>
            </a:r>
            <a:r>
              <a:rPr sz="800" b="1" spc="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(thousands)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72" name="object 72"/>
          <p:cNvGrpSpPr/>
          <p:nvPr/>
        </p:nvGrpSpPr>
        <p:grpSpPr>
          <a:xfrm>
            <a:off x="2380488" y="6178296"/>
            <a:ext cx="509270" cy="543560"/>
            <a:chOff x="2380488" y="6178296"/>
            <a:chExt cx="509270" cy="543560"/>
          </a:xfrm>
        </p:grpSpPr>
        <p:sp>
          <p:nvSpPr>
            <p:cNvPr id="73" name="object 73"/>
            <p:cNvSpPr/>
            <p:nvPr/>
          </p:nvSpPr>
          <p:spPr>
            <a:xfrm>
              <a:off x="2380488" y="6187440"/>
              <a:ext cx="509270" cy="490855"/>
            </a:xfrm>
            <a:custGeom>
              <a:avLst/>
              <a:gdLst/>
              <a:ahLst/>
              <a:cxnLst/>
              <a:rect l="l" t="t" r="r" b="b"/>
              <a:pathLst>
                <a:path w="509269" h="490854">
                  <a:moveTo>
                    <a:pt x="254507" y="0"/>
                  </a:moveTo>
                  <a:lnTo>
                    <a:pt x="208752" y="3953"/>
                  </a:lnTo>
                  <a:lnTo>
                    <a:pt x="165690" y="15350"/>
                  </a:lnTo>
                  <a:lnTo>
                    <a:pt x="126040" y="33499"/>
                  </a:lnTo>
                  <a:lnTo>
                    <a:pt x="90520" y="57707"/>
                  </a:lnTo>
                  <a:lnTo>
                    <a:pt x="59847" y="87279"/>
                  </a:lnTo>
                  <a:lnTo>
                    <a:pt x="34741" y="121524"/>
                  </a:lnTo>
                  <a:lnTo>
                    <a:pt x="15919" y="159749"/>
                  </a:lnTo>
                  <a:lnTo>
                    <a:pt x="4099" y="201259"/>
                  </a:lnTo>
                  <a:lnTo>
                    <a:pt x="0" y="245364"/>
                  </a:lnTo>
                  <a:lnTo>
                    <a:pt x="4099" y="289468"/>
                  </a:lnTo>
                  <a:lnTo>
                    <a:pt x="15919" y="330978"/>
                  </a:lnTo>
                  <a:lnTo>
                    <a:pt x="34741" y="369203"/>
                  </a:lnTo>
                  <a:lnTo>
                    <a:pt x="59847" y="403448"/>
                  </a:lnTo>
                  <a:lnTo>
                    <a:pt x="90520" y="433020"/>
                  </a:lnTo>
                  <a:lnTo>
                    <a:pt x="126040" y="457228"/>
                  </a:lnTo>
                  <a:lnTo>
                    <a:pt x="165690" y="475377"/>
                  </a:lnTo>
                  <a:lnTo>
                    <a:pt x="208752" y="486774"/>
                  </a:lnTo>
                  <a:lnTo>
                    <a:pt x="254507" y="490728"/>
                  </a:lnTo>
                  <a:lnTo>
                    <a:pt x="300263" y="486774"/>
                  </a:lnTo>
                  <a:lnTo>
                    <a:pt x="343325" y="475377"/>
                  </a:lnTo>
                  <a:lnTo>
                    <a:pt x="382975" y="457228"/>
                  </a:lnTo>
                  <a:lnTo>
                    <a:pt x="418495" y="433020"/>
                  </a:lnTo>
                  <a:lnTo>
                    <a:pt x="449168" y="403448"/>
                  </a:lnTo>
                  <a:lnTo>
                    <a:pt x="474274" y="369203"/>
                  </a:lnTo>
                  <a:lnTo>
                    <a:pt x="493096" y="330978"/>
                  </a:lnTo>
                  <a:lnTo>
                    <a:pt x="504916" y="289468"/>
                  </a:lnTo>
                  <a:lnTo>
                    <a:pt x="509016" y="245364"/>
                  </a:lnTo>
                  <a:lnTo>
                    <a:pt x="504916" y="201259"/>
                  </a:lnTo>
                  <a:lnTo>
                    <a:pt x="493096" y="159749"/>
                  </a:lnTo>
                  <a:lnTo>
                    <a:pt x="474274" y="121524"/>
                  </a:lnTo>
                  <a:lnTo>
                    <a:pt x="449168" y="87279"/>
                  </a:lnTo>
                  <a:lnTo>
                    <a:pt x="418495" y="57707"/>
                  </a:lnTo>
                  <a:lnTo>
                    <a:pt x="382975" y="33499"/>
                  </a:lnTo>
                  <a:lnTo>
                    <a:pt x="343325" y="15350"/>
                  </a:lnTo>
                  <a:lnTo>
                    <a:pt x="300263" y="3953"/>
                  </a:lnTo>
                  <a:lnTo>
                    <a:pt x="254507" y="0"/>
                  </a:lnTo>
                  <a:close/>
                </a:path>
              </a:pathLst>
            </a:custGeom>
            <a:solidFill>
              <a:srgbClr val="1F38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4" name="object 74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2484120" y="6178296"/>
              <a:ext cx="296405" cy="348246"/>
            </a:xfrm>
            <a:prstGeom prst="rect">
              <a:avLst/>
            </a:prstGeom>
          </p:spPr>
        </p:pic>
        <p:pic>
          <p:nvPicPr>
            <p:cNvPr id="75" name="object 75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2441448" y="6373368"/>
              <a:ext cx="381762" cy="348246"/>
            </a:xfrm>
            <a:prstGeom prst="rect">
              <a:avLst/>
            </a:prstGeom>
          </p:spPr>
        </p:pic>
      </p:grpSp>
      <p:sp>
        <p:nvSpPr>
          <p:cNvPr id="76" name="object 76"/>
          <p:cNvSpPr txBox="1"/>
          <p:nvPr/>
        </p:nvSpPr>
        <p:spPr>
          <a:xfrm>
            <a:off x="229819" y="5173167"/>
            <a:ext cx="2553335" cy="1446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4300">
              <a:lnSpc>
                <a:spcPts val="1435"/>
              </a:lnSpc>
              <a:spcBef>
                <a:spcPts val="100"/>
              </a:spcBef>
              <a:tabLst>
                <a:tab pos="2258695" algn="l"/>
              </a:tabLst>
            </a:pPr>
            <a:r>
              <a:rPr sz="800" b="1" spc="-15" dirty="0">
                <a:solidFill>
                  <a:srgbClr val="FFFFFF"/>
                </a:solidFill>
                <a:latin typeface="Arial"/>
                <a:cs typeface="Arial"/>
              </a:rPr>
              <a:t>Number</a:t>
            </a:r>
            <a:r>
              <a:rPr sz="800" b="1" spc="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800" b="1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graduators</a:t>
            </a:r>
            <a:r>
              <a:rPr sz="800" b="1" spc="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8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bachelor’s</a:t>
            </a:r>
            <a:r>
              <a:rPr sz="800" b="1" spc="1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and	</a:t>
            </a:r>
            <a:r>
              <a:rPr sz="1800" b="1" baseline="-20833" dirty="0">
                <a:solidFill>
                  <a:srgbClr val="FFFFFF"/>
                </a:solidFill>
                <a:latin typeface="Arial"/>
                <a:cs typeface="Arial"/>
              </a:rPr>
              <a:t>180</a:t>
            </a:r>
            <a:endParaRPr sz="1800" baseline="-20833">
              <a:latin typeface="Arial"/>
              <a:cs typeface="Arial"/>
            </a:endParaRPr>
          </a:p>
          <a:p>
            <a:pPr marL="38100">
              <a:lnSpc>
                <a:spcPts val="790"/>
              </a:lnSpc>
            </a:pP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master’s</a:t>
            </a:r>
            <a:r>
              <a:rPr sz="800" b="1" spc="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degree</a:t>
            </a:r>
            <a:r>
              <a:rPr sz="800" b="1" spc="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8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innovation</a:t>
            </a:r>
            <a:r>
              <a:rPr sz="8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5" dirty="0">
                <a:solidFill>
                  <a:srgbClr val="FFFFFF"/>
                </a:solidFill>
                <a:latin typeface="Arial"/>
                <a:cs typeface="Arial"/>
              </a:rPr>
              <a:t>management</a:t>
            </a:r>
            <a:endParaRPr sz="800">
              <a:latin typeface="Arial"/>
              <a:cs typeface="Arial"/>
            </a:endParaRPr>
          </a:p>
          <a:p>
            <a:pPr marL="71120">
              <a:lnSpc>
                <a:spcPts val="1275"/>
              </a:lnSpc>
              <a:tabLst>
                <a:tab pos="2258695" algn="l"/>
              </a:tabLst>
            </a:pP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sphere</a:t>
            </a:r>
            <a:r>
              <a:rPr sz="800" b="1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at</a:t>
            </a:r>
            <a:r>
              <a:rPr sz="800" b="1" spc="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8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5" dirty="0">
                <a:solidFill>
                  <a:srgbClr val="FFFFFF"/>
                </a:solidFill>
                <a:latin typeface="Arial"/>
                <a:cs typeface="Arial"/>
              </a:rPr>
              <a:t>Higher</a:t>
            </a:r>
            <a:r>
              <a:rPr sz="800" b="1" spc="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Education</a:t>
            </a:r>
            <a:r>
              <a:rPr sz="800" b="1" spc="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Institution	</a:t>
            </a:r>
            <a:r>
              <a:rPr sz="1800" b="1" spc="-7" baseline="4629" dirty="0">
                <a:solidFill>
                  <a:srgbClr val="FFFFFF"/>
                </a:solidFill>
                <a:latin typeface="Arial"/>
                <a:cs typeface="Arial"/>
              </a:rPr>
              <a:t>720</a:t>
            </a:r>
            <a:endParaRPr sz="1800" baseline="4629">
              <a:latin typeface="Arial"/>
              <a:cs typeface="Arial"/>
            </a:endParaRPr>
          </a:p>
          <a:p>
            <a:pPr marL="2272665">
              <a:lnSpc>
                <a:spcPct val="100000"/>
              </a:lnSpc>
              <a:spcBef>
                <a:spcPts val="780"/>
              </a:spcBef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0,2</a:t>
            </a:r>
            <a:endParaRPr sz="1200">
              <a:latin typeface="Arial"/>
              <a:cs typeface="Arial"/>
            </a:endParaRPr>
          </a:p>
          <a:p>
            <a:pPr marL="2336800">
              <a:lnSpc>
                <a:spcPct val="100000"/>
              </a:lnSpc>
              <a:spcBef>
                <a:spcPts val="95"/>
              </a:spcBef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  <a:p>
            <a:pPr marL="2352675">
              <a:lnSpc>
                <a:spcPct val="100000"/>
              </a:lnSpc>
              <a:spcBef>
                <a:spcPts val="950"/>
              </a:spcBef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  <a:p>
            <a:pPr marL="2309495">
              <a:lnSpc>
                <a:spcPct val="100000"/>
              </a:lnSpc>
              <a:spcBef>
                <a:spcPts val="95"/>
              </a:spcBef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45</a:t>
            </a:r>
            <a:endParaRPr sz="1200">
              <a:latin typeface="Arial"/>
              <a:cs typeface="Arial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2590800" y="6394703"/>
            <a:ext cx="70485" cy="45720"/>
          </a:xfrm>
          <a:custGeom>
            <a:avLst/>
            <a:gdLst/>
            <a:ahLst/>
            <a:cxnLst/>
            <a:rect l="l" t="t" r="r" b="b"/>
            <a:pathLst>
              <a:path w="70485" h="45720">
                <a:moveTo>
                  <a:pt x="70104" y="0"/>
                </a:moveTo>
                <a:lnTo>
                  <a:pt x="35051" y="22860"/>
                </a:lnTo>
                <a:lnTo>
                  <a:pt x="0" y="0"/>
                </a:lnTo>
                <a:lnTo>
                  <a:pt x="0" y="22860"/>
                </a:lnTo>
                <a:lnTo>
                  <a:pt x="35051" y="45720"/>
                </a:lnTo>
                <a:lnTo>
                  <a:pt x="70104" y="22860"/>
                </a:lnTo>
                <a:lnTo>
                  <a:pt x="70104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78" name="object 78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8601456" y="2075688"/>
            <a:ext cx="384048" cy="353567"/>
          </a:xfrm>
          <a:prstGeom prst="rect">
            <a:avLst/>
          </a:prstGeom>
        </p:spPr>
      </p:pic>
      <p:pic>
        <p:nvPicPr>
          <p:cNvPr id="79" name="object 79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8500871" y="2776727"/>
            <a:ext cx="496824" cy="399288"/>
          </a:xfrm>
          <a:prstGeom prst="rect">
            <a:avLst/>
          </a:prstGeom>
        </p:spPr>
      </p:pic>
      <p:pic>
        <p:nvPicPr>
          <p:cNvPr id="80" name="object 80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8577071" y="3453384"/>
            <a:ext cx="432816" cy="411479"/>
          </a:xfrm>
          <a:prstGeom prst="rect">
            <a:avLst/>
          </a:prstGeom>
        </p:spPr>
      </p:pic>
      <p:sp>
        <p:nvSpPr>
          <p:cNvPr id="81" name="object 81"/>
          <p:cNvSpPr txBox="1"/>
          <p:nvPr/>
        </p:nvSpPr>
        <p:spPr>
          <a:xfrm>
            <a:off x="6147815" y="2014727"/>
            <a:ext cx="2828925" cy="512445"/>
          </a:xfrm>
          <a:prstGeom prst="rect">
            <a:avLst/>
          </a:prstGeom>
          <a:ln w="19050">
            <a:solidFill>
              <a:srgbClr val="FFC000"/>
            </a:solidFill>
          </a:ln>
        </p:spPr>
        <p:txBody>
          <a:bodyPr vert="horz" wrap="square" lIns="0" tIns="19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950" dirty="0">
              <a:latin typeface="Times New Roman"/>
              <a:cs typeface="Times New Roman"/>
            </a:endParaRPr>
          </a:p>
          <a:p>
            <a:pPr marR="612775" algn="ctr">
              <a:lnSpc>
                <a:spcPct val="100000"/>
              </a:lnSpc>
            </a:pP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Formation</a:t>
            </a:r>
            <a:r>
              <a:rPr sz="800" b="1" spc="15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of</a:t>
            </a:r>
            <a:endParaRPr sz="800" dirty="0">
              <a:latin typeface="Arial"/>
              <a:cs typeface="Arial"/>
            </a:endParaRPr>
          </a:p>
          <a:p>
            <a:pPr marR="615950" algn="ctr">
              <a:lnSpc>
                <a:spcPct val="100000"/>
              </a:lnSpc>
            </a:pPr>
            <a:r>
              <a:rPr sz="800" b="1" spc="-15" dirty="0">
                <a:solidFill>
                  <a:srgbClr val="2F3342"/>
                </a:solidFill>
                <a:latin typeface="Arial"/>
                <a:cs typeface="Arial"/>
              </a:rPr>
              <a:t>National</a:t>
            </a:r>
            <a:r>
              <a:rPr sz="800" b="1" spc="85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innovation</a:t>
            </a:r>
            <a:r>
              <a:rPr sz="800" b="1" spc="60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infrastructure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6166103" y="2685288"/>
            <a:ext cx="2828925" cy="518159"/>
          </a:xfrm>
          <a:prstGeom prst="rect">
            <a:avLst/>
          </a:prstGeom>
          <a:ln w="19050">
            <a:solidFill>
              <a:srgbClr val="FFC000"/>
            </a:solidFill>
          </a:ln>
        </p:spPr>
        <p:txBody>
          <a:bodyPr vert="horz" wrap="square" lIns="0" tIns="60325" rIns="0" bIns="0" rtlCol="0">
            <a:spAutoFit/>
          </a:bodyPr>
          <a:lstStyle/>
          <a:p>
            <a:pPr marL="90170" marR="496570" indent="3175" algn="ctr">
              <a:lnSpc>
                <a:spcPct val="100000"/>
              </a:lnSpc>
              <a:spcBef>
                <a:spcPts val="475"/>
              </a:spcBef>
            </a:pP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Increasing</a:t>
            </a:r>
            <a:r>
              <a:rPr sz="800" b="1" spc="-5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the </a:t>
            </a:r>
            <a:r>
              <a:rPr sz="800" b="1" spc="-15" dirty="0">
                <a:solidFill>
                  <a:srgbClr val="2F3342"/>
                </a:solidFill>
                <a:latin typeface="Arial"/>
                <a:cs typeface="Arial"/>
              </a:rPr>
              <a:t>number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 of </a:t>
            </a:r>
            <a:r>
              <a:rPr sz="800" b="1" spc="-15" dirty="0">
                <a:solidFill>
                  <a:srgbClr val="2F3342"/>
                </a:solidFill>
                <a:latin typeface="Arial"/>
                <a:cs typeface="Arial"/>
              </a:rPr>
              <a:t>small 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and </a:t>
            </a:r>
            <a:r>
              <a:rPr sz="800" b="1" spc="-15" dirty="0">
                <a:solidFill>
                  <a:srgbClr val="2F3342"/>
                </a:solidFill>
                <a:latin typeface="Arial"/>
                <a:cs typeface="Arial"/>
              </a:rPr>
              <a:t>medium 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5" dirty="0">
                <a:solidFill>
                  <a:srgbClr val="2F3342"/>
                </a:solidFill>
                <a:latin typeface="Arial"/>
                <a:cs typeface="Arial"/>
              </a:rPr>
              <a:t>business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5" dirty="0">
                <a:solidFill>
                  <a:srgbClr val="2F3342"/>
                </a:solidFill>
                <a:latin typeface="Arial"/>
                <a:cs typeface="Arial"/>
              </a:rPr>
              <a:t>companies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 and start-ups formed on </a:t>
            </a:r>
            <a:r>
              <a:rPr sz="800" b="1" spc="-5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the</a:t>
            </a:r>
            <a:r>
              <a:rPr sz="800" b="1" spc="10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5" dirty="0">
                <a:solidFill>
                  <a:srgbClr val="2F3342"/>
                </a:solidFill>
                <a:latin typeface="Arial"/>
                <a:cs typeface="Arial"/>
              </a:rPr>
              <a:t>basis</a:t>
            </a:r>
            <a:r>
              <a:rPr sz="800" b="1" spc="90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of</a:t>
            </a:r>
            <a:r>
              <a:rPr sz="800" b="1" spc="-5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“radically</a:t>
            </a:r>
            <a:r>
              <a:rPr sz="800" b="1" spc="110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innovative”</a:t>
            </a:r>
            <a:r>
              <a:rPr sz="800" b="1" spc="55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innovations</a:t>
            </a:r>
            <a:endParaRPr sz="80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6129528" y="3377184"/>
            <a:ext cx="2865120" cy="502920"/>
          </a:xfrm>
          <a:prstGeom prst="rect">
            <a:avLst/>
          </a:prstGeom>
          <a:ln w="19050">
            <a:solidFill>
              <a:srgbClr val="FFC000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950">
              <a:latin typeface="Times New Roman"/>
              <a:cs typeface="Times New Roman"/>
            </a:endParaRPr>
          </a:p>
          <a:p>
            <a:pPr marL="554355" marR="448945" indent="-344805">
              <a:lnSpc>
                <a:spcPct val="100000"/>
              </a:lnSpc>
              <a:spcBef>
                <a:spcPts val="5"/>
              </a:spcBef>
            </a:pPr>
            <a:r>
              <a:rPr sz="800" b="1" spc="-15" dirty="0">
                <a:solidFill>
                  <a:srgbClr val="2F3342"/>
                </a:solidFill>
                <a:latin typeface="Arial"/>
                <a:cs typeface="Arial"/>
              </a:rPr>
              <a:t>increase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 the level of commercialization</a:t>
            </a:r>
            <a:r>
              <a:rPr sz="800" b="1" spc="-5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of the </a:t>
            </a:r>
            <a:r>
              <a:rPr sz="800" b="1" spc="-210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“effective”</a:t>
            </a:r>
            <a:r>
              <a:rPr sz="800" b="1" spc="75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innovation</a:t>
            </a:r>
            <a:r>
              <a:rPr sz="800" b="1" spc="60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initiators</a:t>
            </a:r>
            <a:endParaRPr sz="800">
              <a:latin typeface="Arial"/>
              <a:cs typeface="Arial"/>
            </a:endParaRPr>
          </a:p>
        </p:txBody>
      </p:sp>
      <p:pic>
        <p:nvPicPr>
          <p:cNvPr id="84" name="object 84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11469808" y="1392936"/>
            <a:ext cx="424872" cy="460248"/>
          </a:xfrm>
          <a:prstGeom prst="rect">
            <a:avLst/>
          </a:prstGeom>
        </p:spPr>
      </p:pic>
      <p:pic>
        <p:nvPicPr>
          <p:cNvPr id="85" name="object 85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11498595" y="2081848"/>
            <a:ext cx="431275" cy="403747"/>
          </a:xfrm>
          <a:prstGeom prst="rect">
            <a:avLst/>
          </a:prstGeom>
        </p:spPr>
      </p:pic>
      <p:sp>
        <p:nvSpPr>
          <p:cNvPr id="86" name="object 86"/>
          <p:cNvSpPr txBox="1"/>
          <p:nvPr/>
        </p:nvSpPr>
        <p:spPr>
          <a:xfrm>
            <a:off x="9150095" y="2648711"/>
            <a:ext cx="2828925" cy="518159"/>
          </a:xfrm>
          <a:prstGeom prst="rect">
            <a:avLst/>
          </a:prstGeom>
          <a:ln w="19050">
            <a:solidFill>
              <a:srgbClr val="FFC000"/>
            </a:solidFill>
          </a:ln>
        </p:spPr>
        <p:txBody>
          <a:bodyPr vert="horz" wrap="square" lIns="0" tIns="6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850">
              <a:latin typeface="Times New Roman"/>
              <a:cs typeface="Times New Roman"/>
            </a:endParaRPr>
          </a:p>
          <a:p>
            <a:pPr marL="539115" marR="925194" indent="-342265">
              <a:lnSpc>
                <a:spcPct val="100000"/>
              </a:lnSpc>
            </a:pP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Organization</a:t>
            </a:r>
            <a:r>
              <a:rPr sz="800" b="1" spc="90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of</a:t>
            </a:r>
            <a:r>
              <a:rPr sz="800" b="1" spc="-15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innovation</a:t>
            </a:r>
            <a:r>
              <a:rPr sz="800" b="1" spc="50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clusters </a:t>
            </a:r>
            <a:r>
              <a:rPr sz="800" b="1" spc="-210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and</a:t>
            </a:r>
            <a:r>
              <a:rPr sz="800" b="1" spc="25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large</a:t>
            </a:r>
            <a:r>
              <a:rPr sz="800" b="1" spc="25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enterprises</a:t>
            </a:r>
            <a:endParaRPr sz="800">
              <a:latin typeface="Arial"/>
              <a:cs typeface="Arial"/>
            </a:endParaRPr>
          </a:p>
        </p:txBody>
      </p:sp>
      <p:pic>
        <p:nvPicPr>
          <p:cNvPr id="87" name="object 87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11500104" y="2703576"/>
            <a:ext cx="408431" cy="469391"/>
          </a:xfrm>
          <a:prstGeom prst="rect">
            <a:avLst/>
          </a:prstGeom>
        </p:spPr>
      </p:pic>
      <p:pic>
        <p:nvPicPr>
          <p:cNvPr id="88" name="object 88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11463528" y="3349752"/>
            <a:ext cx="481583" cy="402336"/>
          </a:xfrm>
          <a:prstGeom prst="rect">
            <a:avLst/>
          </a:prstGeom>
        </p:spPr>
      </p:pic>
      <p:sp>
        <p:nvSpPr>
          <p:cNvPr id="89" name="object 89"/>
          <p:cNvSpPr txBox="1"/>
          <p:nvPr/>
        </p:nvSpPr>
        <p:spPr>
          <a:xfrm>
            <a:off x="9398000" y="3510152"/>
            <a:ext cx="1832610" cy="2686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58495" marR="5080" indent="-646430">
              <a:lnSpc>
                <a:spcPct val="100000"/>
              </a:lnSpc>
              <a:spcBef>
                <a:spcPts val="90"/>
              </a:spcBef>
            </a:pP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Establishment</a:t>
            </a:r>
            <a:r>
              <a:rPr sz="800" b="1" spc="110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of</a:t>
            </a:r>
            <a:r>
              <a:rPr sz="800" b="1" spc="15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5" dirty="0">
                <a:solidFill>
                  <a:srgbClr val="2F3342"/>
                </a:solidFill>
                <a:latin typeface="Arial"/>
                <a:cs typeface="Arial"/>
              </a:rPr>
              <a:t>academic</a:t>
            </a:r>
            <a:r>
              <a:rPr sz="800" b="1" spc="100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"spin-off" </a:t>
            </a:r>
            <a:r>
              <a:rPr sz="800" b="1" spc="-210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5" dirty="0">
                <a:solidFill>
                  <a:srgbClr val="2F3342"/>
                </a:solidFill>
                <a:latin typeface="Arial"/>
                <a:cs typeface="Arial"/>
              </a:rPr>
              <a:t>companies</a:t>
            </a:r>
            <a:endParaRPr sz="80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9144000" y="1344167"/>
            <a:ext cx="2828925" cy="515620"/>
          </a:xfrm>
          <a:prstGeom prst="rect">
            <a:avLst/>
          </a:prstGeom>
          <a:ln w="19050">
            <a:solidFill>
              <a:srgbClr val="FFC000"/>
            </a:solidFill>
          </a:ln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800">
              <a:latin typeface="Times New Roman"/>
              <a:cs typeface="Times New Roman"/>
            </a:endParaRPr>
          </a:p>
          <a:p>
            <a:pPr marL="542925" marR="786765" indent="-347980">
              <a:lnSpc>
                <a:spcPct val="100000"/>
              </a:lnSpc>
            </a:pP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Creating</a:t>
            </a:r>
            <a:r>
              <a:rPr sz="800" b="1" spc="55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5" dirty="0">
                <a:solidFill>
                  <a:srgbClr val="2F3342"/>
                </a:solidFill>
                <a:latin typeface="Arial"/>
                <a:cs typeface="Arial"/>
              </a:rPr>
              <a:t>new</a:t>
            </a:r>
            <a:r>
              <a:rPr sz="800" b="1" spc="20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jobs</a:t>
            </a:r>
            <a:r>
              <a:rPr sz="800" b="1" spc="30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5" dirty="0">
                <a:solidFill>
                  <a:srgbClr val="2F3342"/>
                </a:solidFill>
                <a:latin typeface="Arial"/>
                <a:cs typeface="Arial"/>
              </a:rPr>
              <a:t>based</a:t>
            </a:r>
            <a:r>
              <a:rPr sz="800" b="1" spc="80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on</a:t>
            </a:r>
            <a:r>
              <a:rPr sz="800" b="1" spc="10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“radically </a:t>
            </a:r>
            <a:r>
              <a:rPr sz="800" b="1" spc="-210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innovative”</a:t>
            </a:r>
            <a:r>
              <a:rPr sz="800" b="1" spc="70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innovations</a:t>
            </a:r>
            <a:endParaRPr sz="800">
              <a:latin typeface="Arial"/>
              <a:cs typeface="Aria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9128759" y="2033016"/>
            <a:ext cx="2828925" cy="481965"/>
          </a:xfrm>
          <a:prstGeom prst="rect">
            <a:avLst/>
          </a:prstGeom>
          <a:ln w="19050">
            <a:solidFill>
              <a:srgbClr val="FFC000"/>
            </a:solidFill>
          </a:ln>
        </p:spPr>
        <p:txBody>
          <a:bodyPr vert="horz" wrap="square" lIns="0" tIns="81915" rIns="0" bIns="0" rtlCol="0">
            <a:spAutoFit/>
          </a:bodyPr>
          <a:lstStyle/>
          <a:p>
            <a:pPr marL="203200">
              <a:lnSpc>
                <a:spcPct val="100000"/>
              </a:lnSpc>
              <a:spcBef>
                <a:spcPts val="645"/>
              </a:spcBef>
            </a:pP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Securing</a:t>
            </a:r>
            <a:r>
              <a:rPr sz="800" b="1" spc="85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5" dirty="0">
                <a:solidFill>
                  <a:srgbClr val="2F3342"/>
                </a:solidFill>
                <a:latin typeface="Arial"/>
                <a:cs typeface="Arial"/>
              </a:rPr>
              <a:t>ownership</a:t>
            </a:r>
            <a:r>
              <a:rPr sz="800" b="1" spc="85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rights</a:t>
            </a:r>
            <a:r>
              <a:rPr sz="800" b="1" spc="30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in</a:t>
            </a:r>
            <a:r>
              <a:rPr sz="800" b="1" spc="10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the</a:t>
            </a:r>
            <a:r>
              <a:rPr sz="800" b="1" spc="35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cyclical</a:t>
            </a:r>
            <a:endParaRPr sz="800">
              <a:latin typeface="Arial"/>
              <a:cs typeface="Arial"/>
            </a:endParaRPr>
          </a:p>
          <a:p>
            <a:pPr marL="166370">
              <a:lnSpc>
                <a:spcPct val="100000"/>
              </a:lnSpc>
            </a:pPr>
            <a:r>
              <a:rPr sz="800" b="1" spc="-15" dirty="0">
                <a:solidFill>
                  <a:srgbClr val="2F3342"/>
                </a:solidFill>
                <a:latin typeface="Arial"/>
                <a:cs typeface="Arial"/>
              </a:rPr>
              <a:t>process</a:t>
            </a:r>
            <a:r>
              <a:rPr sz="800" b="1" spc="95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of</a:t>
            </a:r>
            <a:r>
              <a:rPr sz="800" b="1" spc="35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2F3342"/>
                </a:solidFill>
                <a:latin typeface="Arial"/>
                <a:cs typeface="Arial"/>
              </a:rPr>
              <a:t>“innovation-capital-innovation”</a:t>
            </a:r>
            <a:endParaRPr sz="800">
              <a:latin typeface="Arial"/>
              <a:cs typeface="Arial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5996940" y="4610100"/>
            <a:ext cx="0" cy="2022475"/>
          </a:xfrm>
          <a:custGeom>
            <a:avLst/>
            <a:gdLst/>
            <a:ahLst/>
            <a:cxnLst/>
            <a:rect l="l" t="t" r="r" b="b"/>
            <a:pathLst>
              <a:path h="2022475">
                <a:moveTo>
                  <a:pt x="0" y="0"/>
                </a:moveTo>
                <a:lnTo>
                  <a:pt x="0" y="2022220"/>
                </a:lnTo>
              </a:path>
            </a:pathLst>
          </a:custGeom>
          <a:ln w="9525">
            <a:solidFill>
              <a:srgbClr val="A6A6A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3" name="object 93"/>
          <p:cNvGrpSpPr/>
          <p:nvPr/>
        </p:nvGrpSpPr>
        <p:grpSpPr>
          <a:xfrm>
            <a:off x="149352" y="1658111"/>
            <a:ext cx="2734310" cy="624840"/>
            <a:chOff x="149352" y="1658111"/>
            <a:chExt cx="2734310" cy="624840"/>
          </a:xfrm>
        </p:grpSpPr>
        <p:pic>
          <p:nvPicPr>
            <p:cNvPr id="94" name="object 94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149352" y="1773935"/>
              <a:ext cx="2484120" cy="432815"/>
            </a:xfrm>
            <a:prstGeom prst="rect">
              <a:avLst/>
            </a:prstGeom>
          </p:spPr>
        </p:pic>
        <p:sp>
          <p:nvSpPr>
            <p:cNvPr id="95" name="object 95"/>
            <p:cNvSpPr/>
            <p:nvPr/>
          </p:nvSpPr>
          <p:spPr>
            <a:xfrm>
              <a:off x="2273807" y="1658111"/>
              <a:ext cx="609600" cy="624840"/>
            </a:xfrm>
            <a:custGeom>
              <a:avLst/>
              <a:gdLst/>
              <a:ahLst/>
              <a:cxnLst/>
              <a:rect l="l" t="t" r="r" b="b"/>
              <a:pathLst>
                <a:path w="609600" h="624839">
                  <a:moveTo>
                    <a:pt x="304800" y="0"/>
                  </a:moveTo>
                  <a:lnTo>
                    <a:pt x="259772" y="3386"/>
                  </a:lnTo>
                  <a:lnTo>
                    <a:pt x="216792" y="13223"/>
                  </a:lnTo>
                  <a:lnTo>
                    <a:pt x="176330" y="29029"/>
                  </a:lnTo>
                  <a:lnTo>
                    <a:pt x="138860" y="50320"/>
                  </a:lnTo>
                  <a:lnTo>
                    <a:pt x="104853" y="76615"/>
                  </a:lnTo>
                  <a:lnTo>
                    <a:pt x="74783" y="107429"/>
                  </a:lnTo>
                  <a:lnTo>
                    <a:pt x="49120" y="142282"/>
                  </a:lnTo>
                  <a:lnTo>
                    <a:pt x="28338" y="180690"/>
                  </a:lnTo>
                  <a:lnTo>
                    <a:pt x="12909" y="222171"/>
                  </a:lnTo>
                  <a:lnTo>
                    <a:pt x="3306" y="266241"/>
                  </a:lnTo>
                  <a:lnTo>
                    <a:pt x="0" y="312420"/>
                  </a:lnTo>
                  <a:lnTo>
                    <a:pt x="3306" y="358598"/>
                  </a:lnTo>
                  <a:lnTo>
                    <a:pt x="12909" y="402668"/>
                  </a:lnTo>
                  <a:lnTo>
                    <a:pt x="28338" y="444149"/>
                  </a:lnTo>
                  <a:lnTo>
                    <a:pt x="49120" y="482557"/>
                  </a:lnTo>
                  <a:lnTo>
                    <a:pt x="74783" y="517410"/>
                  </a:lnTo>
                  <a:lnTo>
                    <a:pt x="104853" y="548224"/>
                  </a:lnTo>
                  <a:lnTo>
                    <a:pt x="138860" y="574519"/>
                  </a:lnTo>
                  <a:lnTo>
                    <a:pt x="176330" y="595810"/>
                  </a:lnTo>
                  <a:lnTo>
                    <a:pt x="216792" y="611616"/>
                  </a:lnTo>
                  <a:lnTo>
                    <a:pt x="259772" y="621453"/>
                  </a:lnTo>
                  <a:lnTo>
                    <a:pt x="304800" y="624839"/>
                  </a:lnTo>
                  <a:lnTo>
                    <a:pt x="349827" y="621453"/>
                  </a:lnTo>
                  <a:lnTo>
                    <a:pt x="392807" y="611616"/>
                  </a:lnTo>
                  <a:lnTo>
                    <a:pt x="433269" y="595810"/>
                  </a:lnTo>
                  <a:lnTo>
                    <a:pt x="470739" y="574519"/>
                  </a:lnTo>
                  <a:lnTo>
                    <a:pt x="504746" y="548224"/>
                  </a:lnTo>
                  <a:lnTo>
                    <a:pt x="534816" y="517410"/>
                  </a:lnTo>
                  <a:lnTo>
                    <a:pt x="560479" y="482557"/>
                  </a:lnTo>
                  <a:lnTo>
                    <a:pt x="581261" y="444149"/>
                  </a:lnTo>
                  <a:lnTo>
                    <a:pt x="596690" y="402668"/>
                  </a:lnTo>
                  <a:lnTo>
                    <a:pt x="606293" y="358598"/>
                  </a:lnTo>
                  <a:lnTo>
                    <a:pt x="609600" y="312420"/>
                  </a:lnTo>
                  <a:lnTo>
                    <a:pt x="606293" y="266241"/>
                  </a:lnTo>
                  <a:lnTo>
                    <a:pt x="596690" y="222171"/>
                  </a:lnTo>
                  <a:lnTo>
                    <a:pt x="581261" y="180690"/>
                  </a:lnTo>
                  <a:lnTo>
                    <a:pt x="560479" y="142282"/>
                  </a:lnTo>
                  <a:lnTo>
                    <a:pt x="534816" y="107429"/>
                  </a:lnTo>
                  <a:lnTo>
                    <a:pt x="504746" y="76615"/>
                  </a:lnTo>
                  <a:lnTo>
                    <a:pt x="470739" y="50320"/>
                  </a:lnTo>
                  <a:lnTo>
                    <a:pt x="433269" y="29029"/>
                  </a:lnTo>
                  <a:lnTo>
                    <a:pt x="392807" y="13223"/>
                  </a:lnTo>
                  <a:lnTo>
                    <a:pt x="349827" y="3386"/>
                  </a:lnTo>
                  <a:lnTo>
                    <a:pt x="304800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6" name="object 96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204216" y="1819655"/>
              <a:ext cx="2143506" cy="235458"/>
            </a:xfrm>
            <a:prstGeom prst="rect">
              <a:avLst/>
            </a:prstGeom>
          </p:spPr>
        </p:pic>
        <p:pic>
          <p:nvPicPr>
            <p:cNvPr id="97" name="object 97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225552" y="1941575"/>
              <a:ext cx="2067306" cy="235458"/>
            </a:xfrm>
            <a:prstGeom prst="rect">
              <a:avLst/>
            </a:prstGeom>
          </p:spPr>
        </p:pic>
      </p:grpSp>
      <p:sp>
        <p:nvSpPr>
          <p:cNvPr id="98" name="object 98"/>
          <p:cNvSpPr txBox="1"/>
          <p:nvPr/>
        </p:nvSpPr>
        <p:spPr>
          <a:xfrm>
            <a:off x="257047" y="1841754"/>
            <a:ext cx="1994535" cy="2686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3655" marR="5080" indent="-21590">
              <a:lnSpc>
                <a:spcPct val="100000"/>
              </a:lnSpc>
              <a:spcBef>
                <a:spcPts val="90"/>
              </a:spcBef>
            </a:pP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Further</a:t>
            </a:r>
            <a:r>
              <a:rPr sz="8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development</a:t>
            </a:r>
            <a:r>
              <a:rPr sz="800" b="1" spc="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800" b="1" spc="-15" dirty="0">
                <a:solidFill>
                  <a:srgbClr val="FFFFFF"/>
                </a:solidFill>
                <a:latin typeface="Arial"/>
                <a:cs typeface="Arial"/>
              </a:rPr>
              <a:t> human</a:t>
            </a:r>
            <a:r>
              <a:rPr sz="800" b="1" spc="5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capital</a:t>
            </a:r>
            <a:r>
              <a:rPr sz="800" b="1" spc="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in </a:t>
            </a:r>
            <a:r>
              <a:rPr sz="800" b="1" spc="-2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8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management</a:t>
            </a:r>
            <a:r>
              <a:rPr sz="800" b="1" spc="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8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FFFFFF"/>
                </a:solidFill>
                <a:latin typeface="Arial"/>
                <a:cs typeface="Arial"/>
              </a:rPr>
              <a:t>innovative</a:t>
            </a:r>
            <a:r>
              <a:rPr sz="8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activities</a:t>
            </a:r>
            <a:endParaRPr sz="800" dirty="0">
              <a:latin typeface="Arial"/>
              <a:cs typeface="Arial"/>
            </a:endParaRPr>
          </a:p>
        </p:txBody>
      </p:sp>
      <p:grpSp>
        <p:nvGrpSpPr>
          <p:cNvPr id="99" name="object 99"/>
          <p:cNvGrpSpPr/>
          <p:nvPr/>
        </p:nvGrpSpPr>
        <p:grpSpPr>
          <a:xfrm>
            <a:off x="121920" y="1798320"/>
            <a:ext cx="2734310" cy="1137285"/>
            <a:chOff x="121920" y="1798320"/>
            <a:chExt cx="2734310" cy="1137285"/>
          </a:xfrm>
        </p:grpSpPr>
        <p:pic>
          <p:nvPicPr>
            <p:cNvPr id="100" name="object 100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2398775" y="1798320"/>
              <a:ext cx="365760" cy="362712"/>
            </a:xfrm>
            <a:prstGeom prst="rect">
              <a:avLst/>
            </a:prstGeom>
          </p:spPr>
        </p:pic>
        <p:pic>
          <p:nvPicPr>
            <p:cNvPr id="101" name="object 101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121920" y="2426208"/>
              <a:ext cx="2484120" cy="432815"/>
            </a:xfrm>
            <a:prstGeom prst="rect">
              <a:avLst/>
            </a:prstGeom>
          </p:spPr>
        </p:pic>
        <p:sp>
          <p:nvSpPr>
            <p:cNvPr id="102" name="object 102"/>
            <p:cNvSpPr/>
            <p:nvPr/>
          </p:nvSpPr>
          <p:spPr>
            <a:xfrm>
              <a:off x="2246375" y="2310384"/>
              <a:ext cx="609600" cy="624840"/>
            </a:xfrm>
            <a:custGeom>
              <a:avLst/>
              <a:gdLst/>
              <a:ahLst/>
              <a:cxnLst/>
              <a:rect l="l" t="t" r="r" b="b"/>
              <a:pathLst>
                <a:path w="609600" h="624839">
                  <a:moveTo>
                    <a:pt x="304800" y="0"/>
                  </a:moveTo>
                  <a:lnTo>
                    <a:pt x="259772" y="3386"/>
                  </a:lnTo>
                  <a:lnTo>
                    <a:pt x="216792" y="13223"/>
                  </a:lnTo>
                  <a:lnTo>
                    <a:pt x="176330" y="29029"/>
                  </a:lnTo>
                  <a:lnTo>
                    <a:pt x="138860" y="50320"/>
                  </a:lnTo>
                  <a:lnTo>
                    <a:pt x="104853" y="76615"/>
                  </a:lnTo>
                  <a:lnTo>
                    <a:pt x="74783" y="107429"/>
                  </a:lnTo>
                  <a:lnTo>
                    <a:pt x="49120" y="142282"/>
                  </a:lnTo>
                  <a:lnTo>
                    <a:pt x="28338" y="180690"/>
                  </a:lnTo>
                  <a:lnTo>
                    <a:pt x="12909" y="222171"/>
                  </a:lnTo>
                  <a:lnTo>
                    <a:pt x="3306" y="266241"/>
                  </a:lnTo>
                  <a:lnTo>
                    <a:pt x="0" y="312419"/>
                  </a:lnTo>
                  <a:lnTo>
                    <a:pt x="3306" y="358598"/>
                  </a:lnTo>
                  <a:lnTo>
                    <a:pt x="12909" y="402668"/>
                  </a:lnTo>
                  <a:lnTo>
                    <a:pt x="28338" y="444149"/>
                  </a:lnTo>
                  <a:lnTo>
                    <a:pt x="49120" y="482557"/>
                  </a:lnTo>
                  <a:lnTo>
                    <a:pt x="74783" y="517410"/>
                  </a:lnTo>
                  <a:lnTo>
                    <a:pt x="104853" y="548224"/>
                  </a:lnTo>
                  <a:lnTo>
                    <a:pt x="138860" y="574519"/>
                  </a:lnTo>
                  <a:lnTo>
                    <a:pt x="176330" y="595810"/>
                  </a:lnTo>
                  <a:lnTo>
                    <a:pt x="216792" y="611616"/>
                  </a:lnTo>
                  <a:lnTo>
                    <a:pt x="259772" y="621453"/>
                  </a:lnTo>
                  <a:lnTo>
                    <a:pt x="304800" y="624839"/>
                  </a:lnTo>
                  <a:lnTo>
                    <a:pt x="349827" y="621453"/>
                  </a:lnTo>
                  <a:lnTo>
                    <a:pt x="392807" y="611616"/>
                  </a:lnTo>
                  <a:lnTo>
                    <a:pt x="433269" y="595810"/>
                  </a:lnTo>
                  <a:lnTo>
                    <a:pt x="470739" y="574519"/>
                  </a:lnTo>
                  <a:lnTo>
                    <a:pt x="504746" y="548224"/>
                  </a:lnTo>
                  <a:lnTo>
                    <a:pt x="534816" y="517410"/>
                  </a:lnTo>
                  <a:lnTo>
                    <a:pt x="560479" y="482557"/>
                  </a:lnTo>
                  <a:lnTo>
                    <a:pt x="581261" y="444149"/>
                  </a:lnTo>
                  <a:lnTo>
                    <a:pt x="596690" y="402668"/>
                  </a:lnTo>
                  <a:lnTo>
                    <a:pt x="606293" y="358598"/>
                  </a:lnTo>
                  <a:lnTo>
                    <a:pt x="609600" y="312419"/>
                  </a:lnTo>
                  <a:lnTo>
                    <a:pt x="606293" y="266241"/>
                  </a:lnTo>
                  <a:lnTo>
                    <a:pt x="596690" y="222171"/>
                  </a:lnTo>
                  <a:lnTo>
                    <a:pt x="581261" y="180690"/>
                  </a:lnTo>
                  <a:lnTo>
                    <a:pt x="560479" y="142282"/>
                  </a:lnTo>
                  <a:lnTo>
                    <a:pt x="534816" y="107429"/>
                  </a:lnTo>
                  <a:lnTo>
                    <a:pt x="504746" y="76615"/>
                  </a:lnTo>
                  <a:lnTo>
                    <a:pt x="470739" y="50320"/>
                  </a:lnTo>
                  <a:lnTo>
                    <a:pt x="433269" y="29029"/>
                  </a:lnTo>
                  <a:lnTo>
                    <a:pt x="392807" y="13223"/>
                  </a:lnTo>
                  <a:lnTo>
                    <a:pt x="349827" y="3386"/>
                  </a:lnTo>
                  <a:lnTo>
                    <a:pt x="304800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3" name="object 103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143256" y="2487168"/>
              <a:ext cx="1149858" cy="235458"/>
            </a:xfrm>
            <a:prstGeom prst="rect">
              <a:avLst/>
            </a:prstGeom>
          </p:spPr>
        </p:pic>
        <p:pic>
          <p:nvPicPr>
            <p:cNvPr id="104" name="object 104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1149095" y="2487168"/>
              <a:ext cx="177520" cy="235458"/>
            </a:xfrm>
            <a:prstGeom prst="rect">
              <a:avLst/>
            </a:prstGeom>
          </p:spPr>
        </p:pic>
        <p:pic>
          <p:nvPicPr>
            <p:cNvPr id="105" name="object 105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1182623" y="2487168"/>
              <a:ext cx="1146810" cy="235458"/>
            </a:xfrm>
            <a:prstGeom prst="rect">
              <a:avLst/>
            </a:prstGeom>
          </p:spPr>
        </p:pic>
        <p:pic>
          <p:nvPicPr>
            <p:cNvPr id="106" name="object 106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972311" y="2609088"/>
              <a:ext cx="503694" cy="235458"/>
            </a:xfrm>
            <a:prstGeom prst="rect">
              <a:avLst/>
            </a:prstGeom>
          </p:spPr>
        </p:pic>
      </p:grpSp>
      <p:sp>
        <p:nvSpPr>
          <p:cNvPr id="107" name="object 107"/>
          <p:cNvSpPr txBox="1"/>
          <p:nvPr/>
        </p:nvSpPr>
        <p:spPr>
          <a:xfrm>
            <a:off x="198831" y="2507945"/>
            <a:ext cx="20402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Ensuring</a:t>
            </a:r>
            <a:r>
              <a:rPr sz="8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rapid</a:t>
            </a:r>
            <a:r>
              <a:rPr sz="800" b="1" spc="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socio-economic</a:t>
            </a:r>
            <a:r>
              <a:rPr sz="800" b="1" spc="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growth</a:t>
            </a:r>
            <a:r>
              <a:rPr sz="8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endParaRPr sz="800" dirty="0">
              <a:latin typeface="Arial"/>
              <a:cs typeface="Arial"/>
            </a:endParaRPr>
          </a:p>
          <a:p>
            <a:pPr marL="3810" algn="ctr">
              <a:lnSpc>
                <a:spcPct val="100000"/>
              </a:lnSpc>
            </a:pP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regions</a:t>
            </a:r>
            <a:endParaRPr sz="800" dirty="0">
              <a:latin typeface="Arial"/>
              <a:cs typeface="Arial"/>
            </a:endParaRPr>
          </a:p>
        </p:txBody>
      </p:sp>
      <p:grpSp>
        <p:nvGrpSpPr>
          <p:cNvPr id="108" name="object 108"/>
          <p:cNvGrpSpPr/>
          <p:nvPr/>
        </p:nvGrpSpPr>
        <p:grpSpPr>
          <a:xfrm>
            <a:off x="100584" y="2980944"/>
            <a:ext cx="2734310" cy="624840"/>
            <a:chOff x="100584" y="2980944"/>
            <a:chExt cx="2734310" cy="624840"/>
          </a:xfrm>
        </p:grpSpPr>
        <p:pic>
          <p:nvPicPr>
            <p:cNvPr id="109" name="object 109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100584" y="3093720"/>
              <a:ext cx="2484120" cy="432815"/>
            </a:xfrm>
            <a:prstGeom prst="rect">
              <a:avLst/>
            </a:prstGeom>
          </p:spPr>
        </p:pic>
        <p:sp>
          <p:nvSpPr>
            <p:cNvPr id="110" name="object 110"/>
            <p:cNvSpPr/>
            <p:nvPr/>
          </p:nvSpPr>
          <p:spPr>
            <a:xfrm>
              <a:off x="2225039" y="2980944"/>
              <a:ext cx="609600" cy="624840"/>
            </a:xfrm>
            <a:custGeom>
              <a:avLst/>
              <a:gdLst/>
              <a:ahLst/>
              <a:cxnLst/>
              <a:rect l="l" t="t" r="r" b="b"/>
              <a:pathLst>
                <a:path w="609600" h="624839">
                  <a:moveTo>
                    <a:pt x="304800" y="0"/>
                  </a:moveTo>
                  <a:lnTo>
                    <a:pt x="259772" y="3386"/>
                  </a:lnTo>
                  <a:lnTo>
                    <a:pt x="216792" y="13223"/>
                  </a:lnTo>
                  <a:lnTo>
                    <a:pt x="176330" y="29029"/>
                  </a:lnTo>
                  <a:lnTo>
                    <a:pt x="138860" y="50320"/>
                  </a:lnTo>
                  <a:lnTo>
                    <a:pt x="104853" y="76615"/>
                  </a:lnTo>
                  <a:lnTo>
                    <a:pt x="74783" y="107429"/>
                  </a:lnTo>
                  <a:lnTo>
                    <a:pt x="49120" y="142282"/>
                  </a:lnTo>
                  <a:lnTo>
                    <a:pt x="28338" y="180690"/>
                  </a:lnTo>
                  <a:lnTo>
                    <a:pt x="12909" y="222171"/>
                  </a:lnTo>
                  <a:lnTo>
                    <a:pt x="3306" y="266241"/>
                  </a:lnTo>
                  <a:lnTo>
                    <a:pt x="0" y="312419"/>
                  </a:lnTo>
                  <a:lnTo>
                    <a:pt x="3306" y="358598"/>
                  </a:lnTo>
                  <a:lnTo>
                    <a:pt x="12909" y="402668"/>
                  </a:lnTo>
                  <a:lnTo>
                    <a:pt x="28338" y="444149"/>
                  </a:lnTo>
                  <a:lnTo>
                    <a:pt x="49120" y="482557"/>
                  </a:lnTo>
                  <a:lnTo>
                    <a:pt x="74783" y="517410"/>
                  </a:lnTo>
                  <a:lnTo>
                    <a:pt x="104853" y="548224"/>
                  </a:lnTo>
                  <a:lnTo>
                    <a:pt x="138860" y="574519"/>
                  </a:lnTo>
                  <a:lnTo>
                    <a:pt x="176330" y="595810"/>
                  </a:lnTo>
                  <a:lnTo>
                    <a:pt x="216792" y="611616"/>
                  </a:lnTo>
                  <a:lnTo>
                    <a:pt x="259772" y="621453"/>
                  </a:lnTo>
                  <a:lnTo>
                    <a:pt x="304800" y="624839"/>
                  </a:lnTo>
                  <a:lnTo>
                    <a:pt x="349827" y="621453"/>
                  </a:lnTo>
                  <a:lnTo>
                    <a:pt x="392807" y="611616"/>
                  </a:lnTo>
                  <a:lnTo>
                    <a:pt x="433269" y="595810"/>
                  </a:lnTo>
                  <a:lnTo>
                    <a:pt x="470739" y="574519"/>
                  </a:lnTo>
                  <a:lnTo>
                    <a:pt x="504746" y="548224"/>
                  </a:lnTo>
                  <a:lnTo>
                    <a:pt x="534816" y="517410"/>
                  </a:lnTo>
                  <a:lnTo>
                    <a:pt x="560479" y="482557"/>
                  </a:lnTo>
                  <a:lnTo>
                    <a:pt x="581261" y="444149"/>
                  </a:lnTo>
                  <a:lnTo>
                    <a:pt x="596690" y="402668"/>
                  </a:lnTo>
                  <a:lnTo>
                    <a:pt x="606293" y="358598"/>
                  </a:lnTo>
                  <a:lnTo>
                    <a:pt x="609600" y="312419"/>
                  </a:lnTo>
                  <a:lnTo>
                    <a:pt x="606293" y="266241"/>
                  </a:lnTo>
                  <a:lnTo>
                    <a:pt x="596690" y="222171"/>
                  </a:lnTo>
                  <a:lnTo>
                    <a:pt x="581261" y="180690"/>
                  </a:lnTo>
                  <a:lnTo>
                    <a:pt x="560479" y="142282"/>
                  </a:lnTo>
                  <a:lnTo>
                    <a:pt x="534816" y="107429"/>
                  </a:lnTo>
                  <a:lnTo>
                    <a:pt x="504746" y="76615"/>
                  </a:lnTo>
                  <a:lnTo>
                    <a:pt x="470739" y="50320"/>
                  </a:lnTo>
                  <a:lnTo>
                    <a:pt x="433269" y="29029"/>
                  </a:lnTo>
                  <a:lnTo>
                    <a:pt x="392807" y="13223"/>
                  </a:lnTo>
                  <a:lnTo>
                    <a:pt x="349827" y="3386"/>
                  </a:lnTo>
                  <a:lnTo>
                    <a:pt x="304800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1" name="object 111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185927" y="3133344"/>
              <a:ext cx="2033777" cy="235458"/>
            </a:xfrm>
            <a:prstGeom prst="rect">
              <a:avLst/>
            </a:prstGeom>
          </p:spPr>
        </p:pic>
        <p:pic>
          <p:nvPicPr>
            <p:cNvPr id="112" name="object 112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594360" y="3255264"/>
              <a:ext cx="525005" cy="235458"/>
            </a:xfrm>
            <a:prstGeom prst="rect">
              <a:avLst/>
            </a:prstGeom>
          </p:spPr>
        </p:pic>
        <p:pic>
          <p:nvPicPr>
            <p:cNvPr id="113" name="object 113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975359" y="3255264"/>
              <a:ext cx="177520" cy="235458"/>
            </a:xfrm>
            <a:prstGeom prst="rect">
              <a:avLst/>
            </a:prstGeom>
          </p:spPr>
        </p:pic>
        <p:pic>
          <p:nvPicPr>
            <p:cNvPr id="114" name="object 114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1008887" y="3255264"/>
              <a:ext cx="759713" cy="235458"/>
            </a:xfrm>
            <a:prstGeom prst="rect">
              <a:avLst/>
            </a:prstGeom>
          </p:spPr>
        </p:pic>
      </p:grpSp>
      <p:grpSp>
        <p:nvGrpSpPr>
          <p:cNvPr id="115" name="object 115"/>
          <p:cNvGrpSpPr/>
          <p:nvPr/>
        </p:nvGrpSpPr>
        <p:grpSpPr>
          <a:xfrm>
            <a:off x="2392679" y="1993392"/>
            <a:ext cx="3331845" cy="786765"/>
            <a:chOff x="2392679" y="1993392"/>
            <a:chExt cx="3331845" cy="786765"/>
          </a:xfrm>
        </p:grpSpPr>
        <p:pic>
          <p:nvPicPr>
            <p:cNvPr id="116" name="object 116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2392679" y="2447544"/>
              <a:ext cx="335280" cy="332232"/>
            </a:xfrm>
            <a:prstGeom prst="rect">
              <a:avLst/>
            </a:prstGeom>
          </p:spPr>
        </p:pic>
        <p:pic>
          <p:nvPicPr>
            <p:cNvPr id="117" name="object 117"/>
            <p:cNvPicPr/>
            <p:nvPr/>
          </p:nvPicPr>
          <p:blipFill>
            <a:blip r:embed="rId41" cstate="print"/>
            <a:stretch>
              <a:fillRect/>
            </a:stretch>
          </p:blipFill>
          <p:spPr>
            <a:xfrm>
              <a:off x="3240023" y="2106168"/>
              <a:ext cx="2484120" cy="432816"/>
            </a:xfrm>
            <a:prstGeom prst="rect">
              <a:avLst/>
            </a:prstGeom>
          </p:spPr>
        </p:pic>
        <p:sp>
          <p:nvSpPr>
            <p:cNvPr id="118" name="object 118"/>
            <p:cNvSpPr/>
            <p:nvPr/>
          </p:nvSpPr>
          <p:spPr>
            <a:xfrm>
              <a:off x="2904743" y="1993392"/>
              <a:ext cx="609600" cy="624840"/>
            </a:xfrm>
            <a:custGeom>
              <a:avLst/>
              <a:gdLst/>
              <a:ahLst/>
              <a:cxnLst/>
              <a:rect l="l" t="t" r="r" b="b"/>
              <a:pathLst>
                <a:path w="609600" h="624839">
                  <a:moveTo>
                    <a:pt x="304800" y="0"/>
                  </a:moveTo>
                  <a:lnTo>
                    <a:pt x="259772" y="3386"/>
                  </a:lnTo>
                  <a:lnTo>
                    <a:pt x="216792" y="13223"/>
                  </a:lnTo>
                  <a:lnTo>
                    <a:pt x="176330" y="29029"/>
                  </a:lnTo>
                  <a:lnTo>
                    <a:pt x="138860" y="50320"/>
                  </a:lnTo>
                  <a:lnTo>
                    <a:pt x="104853" y="76615"/>
                  </a:lnTo>
                  <a:lnTo>
                    <a:pt x="74783" y="107429"/>
                  </a:lnTo>
                  <a:lnTo>
                    <a:pt x="49120" y="142282"/>
                  </a:lnTo>
                  <a:lnTo>
                    <a:pt x="28338" y="180690"/>
                  </a:lnTo>
                  <a:lnTo>
                    <a:pt x="12909" y="222171"/>
                  </a:lnTo>
                  <a:lnTo>
                    <a:pt x="3306" y="266241"/>
                  </a:lnTo>
                  <a:lnTo>
                    <a:pt x="0" y="312420"/>
                  </a:lnTo>
                  <a:lnTo>
                    <a:pt x="3306" y="358598"/>
                  </a:lnTo>
                  <a:lnTo>
                    <a:pt x="12909" y="402668"/>
                  </a:lnTo>
                  <a:lnTo>
                    <a:pt x="28338" y="444149"/>
                  </a:lnTo>
                  <a:lnTo>
                    <a:pt x="49120" y="482557"/>
                  </a:lnTo>
                  <a:lnTo>
                    <a:pt x="74783" y="517410"/>
                  </a:lnTo>
                  <a:lnTo>
                    <a:pt x="104853" y="548224"/>
                  </a:lnTo>
                  <a:lnTo>
                    <a:pt x="138860" y="574519"/>
                  </a:lnTo>
                  <a:lnTo>
                    <a:pt x="176330" y="595810"/>
                  </a:lnTo>
                  <a:lnTo>
                    <a:pt x="216792" y="611616"/>
                  </a:lnTo>
                  <a:lnTo>
                    <a:pt x="259772" y="621453"/>
                  </a:lnTo>
                  <a:lnTo>
                    <a:pt x="304800" y="624840"/>
                  </a:lnTo>
                  <a:lnTo>
                    <a:pt x="349827" y="621453"/>
                  </a:lnTo>
                  <a:lnTo>
                    <a:pt x="392807" y="611616"/>
                  </a:lnTo>
                  <a:lnTo>
                    <a:pt x="433269" y="595810"/>
                  </a:lnTo>
                  <a:lnTo>
                    <a:pt x="470739" y="574519"/>
                  </a:lnTo>
                  <a:lnTo>
                    <a:pt x="504746" y="548224"/>
                  </a:lnTo>
                  <a:lnTo>
                    <a:pt x="534816" y="517410"/>
                  </a:lnTo>
                  <a:lnTo>
                    <a:pt x="560479" y="482557"/>
                  </a:lnTo>
                  <a:lnTo>
                    <a:pt x="581261" y="444149"/>
                  </a:lnTo>
                  <a:lnTo>
                    <a:pt x="596690" y="402668"/>
                  </a:lnTo>
                  <a:lnTo>
                    <a:pt x="606293" y="358598"/>
                  </a:lnTo>
                  <a:lnTo>
                    <a:pt x="609600" y="312420"/>
                  </a:lnTo>
                  <a:lnTo>
                    <a:pt x="606293" y="266241"/>
                  </a:lnTo>
                  <a:lnTo>
                    <a:pt x="596690" y="222171"/>
                  </a:lnTo>
                  <a:lnTo>
                    <a:pt x="581261" y="180690"/>
                  </a:lnTo>
                  <a:lnTo>
                    <a:pt x="560479" y="142282"/>
                  </a:lnTo>
                  <a:lnTo>
                    <a:pt x="534816" y="107429"/>
                  </a:lnTo>
                  <a:lnTo>
                    <a:pt x="504746" y="76615"/>
                  </a:lnTo>
                  <a:lnTo>
                    <a:pt x="470739" y="50320"/>
                  </a:lnTo>
                  <a:lnTo>
                    <a:pt x="433269" y="29029"/>
                  </a:lnTo>
                  <a:lnTo>
                    <a:pt x="392807" y="13223"/>
                  </a:lnTo>
                  <a:lnTo>
                    <a:pt x="349827" y="3386"/>
                  </a:lnTo>
                  <a:lnTo>
                    <a:pt x="304800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9" name="object 119"/>
            <p:cNvPicPr/>
            <p:nvPr/>
          </p:nvPicPr>
          <p:blipFill>
            <a:blip r:embed="rId42" cstate="print"/>
            <a:stretch>
              <a:fillRect/>
            </a:stretch>
          </p:blipFill>
          <p:spPr>
            <a:xfrm>
              <a:off x="3621023" y="2170176"/>
              <a:ext cx="1884426" cy="235458"/>
            </a:xfrm>
            <a:prstGeom prst="rect">
              <a:avLst/>
            </a:prstGeom>
          </p:spPr>
        </p:pic>
      </p:grpSp>
      <p:sp>
        <p:nvSpPr>
          <p:cNvPr id="120" name="object 120"/>
          <p:cNvSpPr txBox="1"/>
          <p:nvPr/>
        </p:nvSpPr>
        <p:spPr>
          <a:xfrm>
            <a:off x="239979" y="3156331"/>
            <a:ext cx="1872614" cy="2686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421005" marR="5080" indent="-408940">
              <a:lnSpc>
                <a:spcPct val="100000"/>
              </a:lnSpc>
              <a:spcBef>
                <a:spcPts val="90"/>
              </a:spcBef>
            </a:pPr>
            <a:r>
              <a:rPr sz="800" b="1" spc="-15" dirty="0">
                <a:solidFill>
                  <a:srgbClr val="FFFFFF"/>
                </a:solidFill>
                <a:latin typeface="Arial"/>
                <a:cs typeface="Arial"/>
              </a:rPr>
              <a:t>Development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 of support infrastructure </a:t>
            </a:r>
            <a:r>
              <a:rPr sz="800" b="1" spc="-2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800" b="1" spc="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start-up</a:t>
            </a:r>
            <a:r>
              <a:rPr sz="800" b="1" spc="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initiatives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21" name="object 121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2340864" y="3069335"/>
            <a:ext cx="384048" cy="420624"/>
          </a:xfrm>
          <a:prstGeom prst="rect">
            <a:avLst/>
          </a:prstGeom>
        </p:spPr>
      </p:pic>
      <p:grpSp>
        <p:nvGrpSpPr>
          <p:cNvPr id="122" name="object 122"/>
          <p:cNvGrpSpPr/>
          <p:nvPr/>
        </p:nvGrpSpPr>
        <p:grpSpPr>
          <a:xfrm>
            <a:off x="100584" y="3657600"/>
            <a:ext cx="2703830" cy="624840"/>
            <a:chOff x="100584" y="3657600"/>
            <a:chExt cx="2703830" cy="624840"/>
          </a:xfrm>
        </p:grpSpPr>
        <p:pic>
          <p:nvPicPr>
            <p:cNvPr id="123" name="object 123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100584" y="3742943"/>
              <a:ext cx="2484120" cy="438912"/>
            </a:xfrm>
            <a:prstGeom prst="rect">
              <a:avLst/>
            </a:prstGeom>
          </p:spPr>
        </p:pic>
        <p:sp>
          <p:nvSpPr>
            <p:cNvPr id="124" name="object 124"/>
            <p:cNvSpPr/>
            <p:nvPr/>
          </p:nvSpPr>
          <p:spPr>
            <a:xfrm>
              <a:off x="2194560" y="3657600"/>
              <a:ext cx="609600" cy="624840"/>
            </a:xfrm>
            <a:custGeom>
              <a:avLst/>
              <a:gdLst/>
              <a:ahLst/>
              <a:cxnLst/>
              <a:rect l="l" t="t" r="r" b="b"/>
              <a:pathLst>
                <a:path w="609600" h="624839">
                  <a:moveTo>
                    <a:pt x="304800" y="0"/>
                  </a:moveTo>
                  <a:lnTo>
                    <a:pt x="259772" y="3386"/>
                  </a:lnTo>
                  <a:lnTo>
                    <a:pt x="216792" y="13223"/>
                  </a:lnTo>
                  <a:lnTo>
                    <a:pt x="176330" y="29029"/>
                  </a:lnTo>
                  <a:lnTo>
                    <a:pt x="138860" y="50320"/>
                  </a:lnTo>
                  <a:lnTo>
                    <a:pt x="104853" y="76615"/>
                  </a:lnTo>
                  <a:lnTo>
                    <a:pt x="74783" y="107429"/>
                  </a:lnTo>
                  <a:lnTo>
                    <a:pt x="49120" y="142282"/>
                  </a:lnTo>
                  <a:lnTo>
                    <a:pt x="28338" y="180690"/>
                  </a:lnTo>
                  <a:lnTo>
                    <a:pt x="12909" y="222171"/>
                  </a:lnTo>
                  <a:lnTo>
                    <a:pt x="3306" y="266241"/>
                  </a:lnTo>
                  <a:lnTo>
                    <a:pt x="0" y="312419"/>
                  </a:lnTo>
                  <a:lnTo>
                    <a:pt x="3306" y="358598"/>
                  </a:lnTo>
                  <a:lnTo>
                    <a:pt x="12909" y="402668"/>
                  </a:lnTo>
                  <a:lnTo>
                    <a:pt x="28338" y="444149"/>
                  </a:lnTo>
                  <a:lnTo>
                    <a:pt x="49120" y="482557"/>
                  </a:lnTo>
                  <a:lnTo>
                    <a:pt x="74783" y="517410"/>
                  </a:lnTo>
                  <a:lnTo>
                    <a:pt x="104853" y="548224"/>
                  </a:lnTo>
                  <a:lnTo>
                    <a:pt x="138860" y="574519"/>
                  </a:lnTo>
                  <a:lnTo>
                    <a:pt x="176330" y="595810"/>
                  </a:lnTo>
                  <a:lnTo>
                    <a:pt x="216792" y="611616"/>
                  </a:lnTo>
                  <a:lnTo>
                    <a:pt x="259772" y="621453"/>
                  </a:lnTo>
                  <a:lnTo>
                    <a:pt x="304800" y="624839"/>
                  </a:lnTo>
                  <a:lnTo>
                    <a:pt x="349827" y="621453"/>
                  </a:lnTo>
                  <a:lnTo>
                    <a:pt x="392807" y="611616"/>
                  </a:lnTo>
                  <a:lnTo>
                    <a:pt x="433269" y="595810"/>
                  </a:lnTo>
                  <a:lnTo>
                    <a:pt x="470739" y="574519"/>
                  </a:lnTo>
                  <a:lnTo>
                    <a:pt x="504746" y="548224"/>
                  </a:lnTo>
                  <a:lnTo>
                    <a:pt x="534816" y="517410"/>
                  </a:lnTo>
                  <a:lnTo>
                    <a:pt x="560479" y="482557"/>
                  </a:lnTo>
                  <a:lnTo>
                    <a:pt x="581261" y="444149"/>
                  </a:lnTo>
                  <a:lnTo>
                    <a:pt x="596690" y="402668"/>
                  </a:lnTo>
                  <a:lnTo>
                    <a:pt x="606293" y="358598"/>
                  </a:lnTo>
                  <a:lnTo>
                    <a:pt x="609600" y="312419"/>
                  </a:lnTo>
                  <a:lnTo>
                    <a:pt x="606293" y="266241"/>
                  </a:lnTo>
                  <a:lnTo>
                    <a:pt x="596690" y="222171"/>
                  </a:lnTo>
                  <a:lnTo>
                    <a:pt x="581261" y="180690"/>
                  </a:lnTo>
                  <a:lnTo>
                    <a:pt x="560479" y="142282"/>
                  </a:lnTo>
                  <a:lnTo>
                    <a:pt x="534816" y="107429"/>
                  </a:lnTo>
                  <a:lnTo>
                    <a:pt x="504746" y="76615"/>
                  </a:lnTo>
                  <a:lnTo>
                    <a:pt x="470739" y="50320"/>
                  </a:lnTo>
                  <a:lnTo>
                    <a:pt x="433269" y="29029"/>
                  </a:lnTo>
                  <a:lnTo>
                    <a:pt x="392807" y="13223"/>
                  </a:lnTo>
                  <a:lnTo>
                    <a:pt x="349827" y="3386"/>
                  </a:lnTo>
                  <a:lnTo>
                    <a:pt x="304800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5" name="object 125"/>
            <p:cNvPicPr/>
            <p:nvPr/>
          </p:nvPicPr>
          <p:blipFill>
            <a:blip r:embed="rId45" cstate="print"/>
            <a:stretch>
              <a:fillRect/>
            </a:stretch>
          </p:blipFill>
          <p:spPr>
            <a:xfrm>
              <a:off x="231647" y="3785615"/>
              <a:ext cx="1155954" cy="235457"/>
            </a:xfrm>
            <a:prstGeom prst="rect">
              <a:avLst/>
            </a:prstGeom>
          </p:spPr>
        </p:pic>
        <p:pic>
          <p:nvPicPr>
            <p:cNvPr id="126" name="object 126"/>
            <p:cNvPicPr/>
            <p:nvPr/>
          </p:nvPicPr>
          <p:blipFill>
            <a:blip r:embed="rId46" cstate="print"/>
            <a:stretch>
              <a:fillRect/>
            </a:stretch>
          </p:blipFill>
          <p:spPr>
            <a:xfrm>
              <a:off x="1243584" y="3785615"/>
              <a:ext cx="177520" cy="235457"/>
            </a:xfrm>
            <a:prstGeom prst="rect">
              <a:avLst/>
            </a:prstGeom>
          </p:spPr>
        </p:pic>
        <p:pic>
          <p:nvPicPr>
            <p:cNvPr id="127" name="object 127"/>
            <p:cNvPicPr/>
            <p:nvPr/>
          </p:nvPicPr>
          <p:blipFill>
            <a:blip r:embed="rId47" cstate="print"/>
            <a:stretch>
              <a:fillRect/>
            </a:stretch>
          </p:blipFill>
          <p:spPr>
            <a:xfrm>
              <a:off x="1277111" y="3785615"/>
              <a:ext cx="857250" cy="235457"/>
            </a:xfrm>
            <a:prstGeom prst="rect">
              <a:avLst/>
            </a:prstGeom>
          </p:spPr>
        </p:pic>
        <p:pic>
          <p:nvPicPr>
            <p:cNvPr id="128" name="object 128"/>
            <p:cNvPicPr/>
            <p:nvPr/>
          </p:nvPicPr>
          <p:blipFill>
            <a:blip r:embed="rId48" cstate="print"/>
            <a:stretch>
              <a:fillRect/>
            </a:stretch>
          </p:blipFill>
          <p:spPr>
            <a:xfrm>
              <a:off x="393192" y="3907536"/>
              <a:ext cx="1536953" cy="235457"/>
            </a:xfrm>
            <a:prstGeom prst="rect">
              <a:avLst/>
            </a:prstGeom>
          </p:spPr>
        </p:pic>
      </p:grpSp>
      <p:sp>
        <p:nvSpPr>
          <p:cNvPr id="129" name="object 129"/>
          <p:cNvSpPr txBox="1"/>
          <p:nvPr/>
        </p:nvSpPr>
        <p:spPr>
          <a:xfrm>
            <a:off x="284479" y="3808602"/>
            <a:ext cx="1744345" cy="2686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73990" marR="5080" indent="-161925">
              <a:lnSpc>
                <a:spcPct val="100000"/>
              </a:lnSpc>
              <a:spcBef>
                <a:spcPts val="90"/>
              </a:spcBef>
            </a:pP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Organization</a:t>
            </a:r>
            <a:r>
              <a:rPr sz="800" b="1" spc="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8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large-scale</a:t>
            </a:r>
            <a:r>
              <a:rPr sz="800" b="1" spc="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efficient </a:t>
            </a:r>
            <a:r>
              <a:rPr sz="800" b="1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production</a:t>
            </a:r>
            <a:r>
              <a:rPr sz="8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(capital</a:t>
            </a:r>
            <a:r>
              <a:rPr sz="800" b="1" spc="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creation).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30" name="object 130"/>
          <p:cNvPicPr/>
          <p:nvPr/>
        </p:nvPicPr>
        <p:blipFill>
          <a:blip r:embed="rId49" cstate="print"/>
          <a:stretch>
            <a:fillRect/>
          </a:stretch>
        </p:blipFill>
        <p:spPr>
          <a:xfrm>
            <a:off x="2322576" y="3803903"/>
            <a:ext cx="350519" cy="344424"/>
          </a:xfrm>
          <a:prstGeom prst="rect">
            <a:avLst/>
          </a:prstGeom>
        </p:spPr>
      </p:pic>
      <p:sp>
        <p:nvSpPr>
          <p:cNvPr id="131" name="object 131"/>
          <p:cNvSpPr txBox="1"/>
          <p:nvPr/>
        </p:nvSpPr>
        <p:spPr>
          <a:xfrm>
            <a:off x="3676903" y="2190699"/>
            <a:ext cx="1765935" cy="146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Encouraging</a:t>
            </a:r>
            <a:r>
              <a:rPr sz="800" b="1" spc="8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5" dirty="0">
                <a:solidFill>
                  <a:srgbClr val="FFFFFF"/>
                </a:solidFill>
                <a:latin typeface="Arial"/>
                <a:cs typeface="Arial"/>
              </a:rPr>
              <a:t>demand</a:t>
            </a:r>
            <a:r>
              <a:rPr sz="800" b="1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innovation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132" name="object 132"/>
          <p:cNvGrpSpPr/>
          <p:nvPr/>
        </p:nvGrpSpPr>
        <p:grpSpPr>
          <a:xfrm>
            <a:off x="2880360" y="2139695"/>
            <a:ext cx="2816860" cy="1195070"/>
            <a:chOff x="2880360" y="2139695"/>
            <a:chExt cx="2816860" cy="1195070"/>
          </a:xfrm>
        </p:grpSpPr>
        <p:pic>
          <p:nvPicPr>
            <p:cNvPr id="133" name="object 133"/>
            <p:cNvPicPr/>
            <p:nvPr/>
          </p:nvPicPr>
          <p:blipFill>
            <a:blip r:embed="rId50" cstate="print"/>
            <a:stretch>
              <a:fillRect/>
            </a:stretch>
          </p:blipFill>
          <p:spPr>
            <a:xfrm>
              <a:off x="3035808" y="2139695"/>
              <a:ext cx="338328" cy="335279"/>
            </a:xfrm>
            <a:prstGeom prst="rect">
              <a:avLst/>
            </a:prstGeom>
          </p:spPr>
        </p:pic>
        <p:pic>
          <p:nvPicPr>
            <p:cNvPr id="134" name="object 134"/>
            <p:cNvPicPr/>
            <p:nvPr/>
          </p:nvPicPr>
          <p:blipFill>
            <a:blip r:embed="rId51" cstate="print"/>
            <a:stretch>
              <a:fillRect/>
            </a:stretch>
          </p:blipFill>
          <p:spPr>
            <a:xfrm>
              <a:off x="3215640" y="2822447"/>
              <a:ext cx="2481072" cy="432815"/>
            </a:xfrm>
            <a:prstGeom prst="rect">
              <a:avLst/>
            </a:prstGeom>
          </p:spPr>
        </p:pic>
        <p:sp>
          <p:nvSpPr>
            <p:cNvPr id="135" name="object 135"/>
            <p:cNvSpPr/>
            <p:nvPr/>
          </p:nvSpPr>
          <p:spPr>
            <a:xfrm>
              <a:off x="2880360" y="2709671"/>
              <a:ext cx="609600" cy="624840"/>
            </a:xfrm>
            <a:custGeom>
              <a:avLst/>
              <a:gdLst/>
              <a:ahLst/>
              <a:cxnLst/>
              <a:rect l="l" t="t" r="r" b="b"/>
              <a:pathLst>
                <a:path w="609600" h="624839">
                  <a:moveTo>
                    <a:pt x="304800" y="0"/>
                  </a:moveTo>
                  <a:lnTo>
                    <a:pt x="259772" y="3386"/>
                  </a:lnTo>
                  <a:lnTo>
                    <a:pt x="216792" y="13223"/>
                  </a:lnTo>
                  <a:lnTo>
                    <a:pt x="176330" y="29029"/>
                  </a:lnTo>
                  <a:lnTo>
                    <a:pt x="138860" y="50320"/>
                  </a:lnTo>
                  <a:lnTo>
                    <a:pt x="104853" y="76615"/>
                  </a:lnTo>
                  <a:lnTo>
                    <a:pt x="74783" y="107429"/>
                  </a:lnTo>
                  <a:lnTo>
                    <a:pt x="49120" y="142282"/>
                  </a:lnTo>
                  <a:lnTo>
                    <a:pt x="28338" y="180690"/>
                  </a:lnTo>
                  <a:lnTo>
                    <a:pt x="12909" y="222171"/>
                  </a:lnTo>
                  <a:lnTo>
                    <a:pt x="3306" y="266241"/>
                  </a:lnTo>
                  <a:lnTo>
                    <a:pt x="0" y="312419"/>
                  </a:lnTo>
                  <a:lnTo>
                    <a:pt x="3306" y="358598"/>
                  </a:lnTo>
                  <a:lnTo>
                    <a:pt x="12909" y="402668"/>
                  </a:lnTo>
                  <a:lnTo>
                    <a:pt x="28338" y="444149"/>
                  </a:lnTo>
                  <a:lnTo>
                    <a:pt x="49120" y="482557"/>
                  </a:lnTo>
                  <a:lnTo>
                    <a:pt x="74783" y="517410"/>
                  </a:lnTo>
                  <a:lnTo>
                    <a:pt x="104853" y="548224"/>
                  </a:lnTo>
                  <a:lnTo>
                    <a:pt x="138860" y="574519"/>
                  </a:lnTo>
                  <a:lnTo>
                    <a:pt x="176330" y="595810"/>
                  </a:lnTo>
                  <a:lnTo>
                    <a:pt x="216792" y="611616"/>
                  </a:lnTo>
                  <a:lnTo>
                    <a:pt x="259772" y="621453"/>
                  </a:lnTo>
                  <a:lnTo>
                    <a:pt x="304800" y="624839"/>
                  </a:lnTo>
                  <a:lnTo>
                    <a:pt x="349827" y="621453"/>
                  </a:lnTo>
                  <a:lnTo>
                    <a:pt x="392807" y="611616"/>
                  </a:lnTo>
                  <a:lnTo>
                    <a:pt x="433269" y="595810"/>
                  </a:lnTo>
                  <a:lnTo>
                    <a:pt x="470739" y="574519"/>
                  </a:lnTo>
                  <a:lnTo>
                    <a:pt x="504746" y="548224"/>
                  </a:lnTo>
                  <a:lnTo>
                    <a:pt x="534816" y="517410"/>
                  </a:lnTo>
                  <a:lnTo>
                    <a:pt x="560479" y="482557"/>
                  </a:lnTo>
                  <a:lnTo>
                    <a:pt x="581261" y="444149"/>
                  </a:lnTo>
                  <a:lnTo>
                    <a:pt x="596690" y="402668"/>
                  </a:lnTo>
                  <a:lnTo>
                    <a:pt x="606293" y="358598"/>
                  </a:lnTo>
                  <a:lnTo>
                    <a:pt x="609600" y="312419"/>
                  </a:lnTo>
                  <a:lnTo>
                    <a:pt x="606293" y="266241"/>
                  </a:lnTo>
                  <a:lnTo>
                    <a:pt x="596690" y="222171"/>
                  </a:lnTo>
                  <a:lnTo>
                    <a:pt x="581261" y="180690"/>
                  </a:lnTo>
                  <a:lnTo>
                    <a:pt x="560479" y="142282"/>
                  </a:lnTo>
                  <a:lnTo>
                    <a:pt x="534816" y="107429"/>
                  </a:lnTo>
                  <a:lnTo>
                    <a:pt x="504746" y="76615"/>
                  </a:lnTo>
                  <a:lnTo>
                    <a:pt x="470739" y="50320"/>
                  </a:lnTo>
                  <a:lnTo>
                    <a:pt x="433269" y="29029"/>
                  </a:lnTo>
                  <a:lnTo>
                    <a:pt x="392807" y="13223"/>
                  </a:lnTo>
                  <a:lnTo>
                    <a:pt x="349827" y="3386"/>
                  </a:lnTo>
                  <a:lnTo>
                    <a:pt x="304800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6" name="object 136"/>
            <p:cNvPicPr/>
            <p:nvPr/>
          </p:nvPicPr>
          <p:blipFill>
            <a:blip r:embed="rId52" cstate="print"/>
            <a:stretch>
              <a:fillRect/>
            </a:stretch>
          </p:blipFill>
          <p:spPr>
            <a:xfrm>
              <a:off x="3499104" y="2816351"/>
              <a:ext cx="2158746" cy="235458"/>
            </a:xfrm>
            <a:prstGeom prst="rect">
              <a:avLst/>
            </a:prstGeom>
          </p:spPr>
        </p:pic>
        <p:pic>
          <p:nvPicPr>
            <p:cNvPr id="137" name="object 137"/>
            <p:cNvPicPr/>
            <p:nvPr/>
          </p:nvPicPr>
          <p:blipFill>
            <a:blip r:embed="rId53" cstate="print"/>
            <a:stretch>
              <a:fillRect/>
            </a:stretch>
          </p:blipFill>
          <p:spPr>
            <a:xfrm>
              <a:off x="3477768" y="2938271"/>
              <a:ext cx="2210562" cy="235458"/>
            </a:xfrm>
            <a:prstGeom prst="rect">
              <a:avLst/>
            </a:prstGeom>
          </p:spPr>
        </p:pic>
        <p:pic>
          <p:nvPicPr>
            <p:cNvPr id="138" name="object 138"/>
            <p:cNvPicPr/>
            <p:nvPr/>
          </p:nvPicPr>
          <p:blipFill>
            <a:blip r:embed="rId54" cstate="print"/>
            <a:stretch>
              <a:fillRect/>
            </a:stretch>
          </p:blipFill>
          <p:spPr>
            <a:xfrm>
              <a:off x="4212336" y="3060191"/>
              <a:ext cx="704850" cy="235458"/>
            </a:xfrm>
            <a:prstGeom prst="rect">
              <a:avLst/>
            </a:prstGeom>
          </p:spPr>
        </p:pic>
      </p:grpSp>
      <p:sp>
        <p:nvSpPr>
          <p:cNvPr id="139" name="object 139"/>
          <p:cNvSpPr txBox="1"/>
          <p:nvPr/>
        </p:nvSpPr>
        <p:spPr>
          <a:xfrm>
            <a:off x="3532759" y="2836925"/>
            <a:ext cx="2050414" cy="3905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635" algn="ctr">
              <a:lnSpc>
                <a:spcPct val="100000"/>
              </a:lnSpc>
              <a:spcBef>
                <a:spcPts val="90"/>
              </a:spcBef>
            </a:pP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Formation</a:t>
            </a:r>
            <a:r>
              <a:rPr sz="8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800" b="1" spc="-5" dirty="0">
                <a:solidFill>
                  <a:srgbClr val="FFFFFF"/>
                </a:solidFill>
                <a:latin typeface="Arial"/>
                <a:cs typeface="Arial"/>
              </a:rPr>
              <a:t>a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system of reorientation</a:t>
            </a:r>
            <a:r>
              <a:rPr sz="8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8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800" b="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created</a:t>
            </a:r>
            <a:r>
              <a:rPr sz="800" b="1" spc="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capital</a:t>
            </a:r>
            <a:r>
              <a:rPr sz="800" b="1" spc="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FFFFFF"/>
                </a:solidFill>
                <a:latin typeface="Arial"/>
                <a:cs typeface="Arial"/>
              </a:rPr>
              <a:t>to</a:t>
            </a:r>
            <a:r>
              <a:rPr sz="800" b="1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"radically</a:t>
            </a:r>
            <a:r>
              <a:rPr sz="800" b="1" spc="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5" dirty="0">
                <a:solidFill>
                  <a:srgbClr val="FFFFFF"/>
                </a:solidFill>
                <a:latin typeface="Arial"/>
                <a:cs typeface="Arial"/>
              </a:rPr>
              <a:t>renewing" </a:t>
            </a:r>
            <a:r>
              <a:rPr sz="800" b="1" spc="-2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innovations</a:t>
            </a:r>
            <a:endParaRPr sz="800" dirty="0">
              <a:latin typeface="Arial"/>
              <a:cs typeface="Arial"/>
            </a:endParaRPr>
          </a:p>
        </p:txBody>
      </p:sp>
      <p:pic>
        <p:nvPicPr>
          <p:cNvPr id="140" name="object 140"/>
          <p:cNvPicPr/>
          <p:nvPr/>
        </p:nvPicPr>
        <p:blipFill>
          <a:blip r:embed="rId55" cstate="print"/>
          <a:stretch>
            <a:fillRect/>
          </a:stretch>
        </p:blipFill>
        <p:spPr>
          <a:xfrm>
            <a:off x="3041904" y="2892551"/>
            <a:ext cx="310895" cy="277367"/>
          </a:xfrm>
          <a:prstGeom prst="rect">
            <a:avLst/>
          </a:prstGeom>
        </p:spPr>
      </p:pic>
      <p:grpSp>
        <p:nvGrpSpPr>
          <p:cNvPr id="141" name="object 141"/>
          <p:cNvGrpSpPr/>
          <p:nvPr/>
        </p:nvGrpSpPr>
        <p:grpSpPr>
          <a:xfrm>
            <a:off x="2880360" y="3422903"/>
            <a:ext cx="2819400" cy="624840"/>
            <a:chOff x="2880360" y="3422903"/>
            <a:chExt cx="2819400" cy="624840"/>
          </a:xfrm>
        </p:grpSpPr>
        <p:pic>
          <p:nvPicPr>
            <p:cNvPr id="142" name="object 142"/>
            <p:cNvPicPr/>
            <p:nvPr/>
          </p:nvPicPr>
          <p:blipFill>
            <a:blip r:embed="rId56" cstate="print"/>
            <a:stretch>
              <a:fillRect/>
            </a:stretch>
          </p:blipFill>
          <p:spPr>
            <a:xfrm>
              <a:off x="3215640" y="3535679"/>
              <a:ext cx="2484120" cy="435864"/>
            </a:xfrm>
            <a:prstGeom prst="rect">
              <a:avLst/>
            </a:prstGeom>
          </p:spPr>
        </p:pic>
        <p:sp>
          <p:nvSpPr>
            <p:cNvPr id="143" name="object 143"/>
            <p:cNvSpPr/>
            <p:nvPr/>
          </p:nvSpPr>
          <p:spPr>
            <a:xfrm>
              <a:off x="2880360" y="3422903"/>
              <a:ext cx="612775" cy="624840"/>
            </a:xfrm>
            <a:custGeom>
              <a:avLst/>
              <a:gdLst/>
              <a:ahLst/>
              <a:cxnLst/>
              <a:rect l="l" t="t" r="r" b="b"/>
              <a:pathLst>
                <a:path w="612775" h="624839">
                  <a:moveTo>
                    <a:pt x="306323" y="0"/>
                  </a:moveTo>
                  <a:lnTo>
                    <a:pt x="261060" y="3386"/>
                  </a:lnTo>
                  <a:lnTo>
                    <a:pt x="217858" y="13223"/>
                  </a:lnTo>
                  <a:lnTo>
                    <a:pt x="177191" y="29029"/>
                  </a:lnTo>
                  <a:lnTo>
                    <a:pt x="139533" y="50320"/>
                  </a:lnTo>
                  <a:lnTo>
                    <a:pt x="105358" y="76615"/>
                  </a:lnTo>
                  <a:lnTo>
                    <a:pt x="75140" y="107429"/>
                  </a:lnTo>
                  <a:lnTo>
                    <a:pt x="49354" y="142282"/>
                  </a:lnTo>
                  <a:lnTo>
                    <a:pt x="28472" y="180690"/>
                  </a:lnTo>
                  <a:lnTo>
                    <a:pt x="12970" y="222171"/>
                  </a:lnTo>
                  <a:lnTo>
                    <a:pt x="3321" y="266241"/>
                  </a:lnTo>
                  <a:lnTo>
                    <a:pt x="0" y="312420"/>
                  </a:lnTo>
                  <a:lnTo>
                    <a:pt x="3321" y="358598"/>
                  </a:lnTo>
                  <a:lnTo>
                    <a:pt x="12970" y="402668"/>
                  </a:lnTo>
                  <a:lnTo>
                    <a:pt x="28472" y="444149"/>
                  </a:lnTo>
                  <a:lnTo>
                    <a:pt x="49354" y="482557"/>
                  </a:lnTo>
                  <a:lnTo>
                    <a:pt x="75140" y="517410"/>
                  </a:lnTo>
                  <a:lnTo>
                    <a:pt x="105358" y="548224"/>
                  </a:lnTo>
                  <a:lnTo>
                    <a:pt x="139533" y="574519"/>
                  </a:lnTo>
                  <a:lnTo>
                    <a:pt x="177191" y="595810"/>
                  </a:lnTo>
                  <a:lnTo>
                    <a:pt x="217858" y="611616"/>
                  </a:lnTo>
                  <a:lnTo>
                    <a:pt x="261060" y="621453"/>
                  </a:lnTo>
                  <a:lnTo>
                    <a:pt x="306323" y="624840"/>
                  </a:lnTo>
                  <a:lnTo>
                    <a:pt x="351587" y="621453"/>
                  </a:lnTo>
                  <a:lnTo>
                    <a:pt x="394789" y="611616"/>
                  </a:lnTo>
                  <a:lnTo>
                    <a:pt x="435456" y="595810"/>
                  </a:lnTo>
                  <a:lnTo>
                    <a:pt x="473114" y="574519"/>
                  </a:lnTo>
                  <a:lnTo>
                    <a:pt x="507289" y="548224"/>
                  </a:lnTo>
                  <a:lnTo>
                    <a:pt x="537507" y="517410"/>
                  </a:lnTo>
                  <a:lnTo>
                    <a:pt x="563293" y="482557"/>
                  </a:lnTo>
                  <a:lnTo>
                    <a:pt x="584175" y="444149"/>
                  </a:lnTo>
                  <a:lnTo>
                    <a:pt x="599677" y="402668"/>
                  </a:lnTo>
                  <a:lnTo>
                    <a:pt x="609326" y="358598"/>
                  </a:lnTo>
                  <a:lnTo>
                    <a:pt x="612648" y="312420"/>
                  </a:lnTo>
                  <a:lnTo>
                    <a:pt x="609326" y="266241"/>
                  </a:lnTo>
                  <a:lnTo>
                    <a:pt x="599677" y="222171"/>
                  </a:lnTo>
                  <a:lnTo>
                    <a:pt x="584175" y="180690"/>
                  </a:lnTo>
                  <a:lnTo>
                    <a:pt x="563293" y="142282"/>
                  </a:lnTo>
                  <a:lnTo>
                    <a:pt x="537507" y="107429"/>
                  </a:lnTo>
                  <a:lnTo>
                    <a:pt x="507289" y="76615"/>
                  </a:lnTo>
                  <a:lnTo>
                    <a:pt x="473114" y="50320"/>
                  </a:lnTo>
                  <a:lnTo>
                    <a:pt x="435456" y="29029"/>
                  </a:lnTo>
                  <a:lnTo>
                    <a:pt x="394789" y="13223"/>
                  </a:lnTo>
                  <a:lnTo>
                    <a:pt x="351587" y="3386"/>
                  </a:lnTo>
                  <a:lnTo>
                    <a:pt x="306323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4" name="object 144"/>
            <p:cNvPicPr/>
            <p:nvPr/>
          </p:nvPicPr>
          <p:blipFill>
            <a:blip r:embed="rId57" cstate="print"/>
            <a:stretch>
              <a:fillRect/>
            </a:stretch>
          </p:blipFill>
          <p:spPr>
            <a:xfrm>
              <a:off x="3505200" y="3563111"/>
              <a:ext cx="2143505" cy="235457"/>
            </a:xfrm>
            <a:prstGeom prst="rect">
              <a:avLst/>
            </a:prstGeom>
          </p:spPr>
        </p:pic>
        <p:pic>
          <p:nvPicPr>
            <p:cNvPr id="145" name="object 145"/>
            <p:cNvPicPr/>
            <p:nvPr/>
          </p:nvPicPr>
          <p:blipFill>
            <a:blip r:embed="rId58" cstate="print"/>
            <a:stretch>
              <a:fillRect/>
            </a:stretch>
          </p:blipFill>
          <p:spPr>
            <a:xfrm>
              <a:off x="4218432" y="3685031"/>
              <a:ext cx="680465" cy="235457"/>
            </a:xfrm>
            <a:prstGeom prst="rect">
              <a:avLst/>
            </a:prstGeom>
          </p:spPr>
        </p:pic>
      </p:grpSp>
      <p:sp>
        <p:nvSpPr>
          <p:cNvPr id="146" name="object 146"/>
          <p:cNvSpPr txBox="1"/>
          <p:nvPr/>
        </p:nvSpPr>
        <p:spPr>
          <a:xfrm>
            <a:off x="3560190" y="3584828"/>
            <a:ext cx="1988185" cy="2686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Increasing</a:t>
            </a:r>
            <a:r>
              <a:rPr sz="800" b="1" spc="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sz="8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share</a:t>
            </a:r>
            <a:r>
              <a:rPr sz="800" b="1" spc="5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sz="8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FFFFFF"/>
                </a:solidFill>
                <a:latin typeface="Arial"/>
                <a:cs typeface="Arial"/>
              </a:rPr>
              <a:t>innovative</a:t>
            </a:r>
            <a:r>
              <a:rPr sz="800" b="1" spc="4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active</a:t>
            </a:r>
            <a:endParaRPr sz="800">
              <a:latin typeface="Arial"/>
              <a:cs typeface="Arial"/>
            </a:endParaRPr>
          </a:p>
          <a:p>
            <a:pPr marL="1270" algn="ctr">
              <a:lnSpc>
                <a:spcPct val="100000"/>
              </a:lnSpc>
            </a:pP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enterprises</a:t>
            </a:r>
            <a:endParaRPr sz="800">
              <a:latin typeface="Arial"/>
              <a:cs typeface="Arial"/>
            </a:endParaRPr>
          </a:p>
        </p:txBody>
      </p:sp>
      <p:pic>
        <p:nvPicPr>
          <p:cNvPr id="147" name="object 147"/>
          <p:cNvPicPr/>
          <p:nvPr/>
        </p:nvPicPr>
        <p:blipFill>
          <a:blip r:embed="rId59" cstate="print"/>
          <a:stretch>
            <a:fillRect/>
          </a:stretch>
        </p:blipFill>
        <p:spPr>
          <a:xfrm>
            <a:off x="3023616" y="3593591"/>
            <a:ext cx="338328" cy="289560"/>
          </a:xfrm>
          <a:prstGeom prst="rect">
            <a:avLst/>
          </a:prstGeom>
        </p:spPr>
      </p:pic>
      <p:sp>
        <p:nvSpPr>
          <p:cNvPr id="148" name="object 148"/>
          <p:cNvSpPr txBox="1"/>
          <p:nvPr/>
        </p:nvSpPr>
        <p:spPr>
          <a:xfrm>
            <a:off x="231647" y="1347216"/>
            <a:ext cx="5626735" cy="277495"/>
          </a:xfrm>
          <a:prstGeom prst="rect">
            <a:avLst/>
          </a:prstGeom>
          <a:solidFill>
            <a:srgbClr val="E7E6E6"/>
          </a:solidFill>
        </p:spPr>
        <p:txBody>
          <a:bodyPr vert="horz" wrap="square" lIns="0" tIns="3619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85"/>
              </a:spcBef>
            </a:pPr>
            <a:r>
              <a:rPr sz="1200" b="1" spc="-10" dirty="0">
                <a:latin typeface="Calibri"/>
                <a:cs typeface="Calibri"/>
              </a:rPr>
              <a:t>Strategic</a:t>
            </a:r>
            <a:r>
              <a:rPr sz="1200" b="1" spc="-25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directions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6129528" y="4258055"/>
            <a:ext cx="5843270" cy="277495"/>
          </a:xfrm>
          <a:prstGeom prst="rect">
            <a:avLst/>
          </a:prstGeom>
          <a:solidFill>
            <a:srgbClr val="E7E6E6"/>
          </a:solidFill>
        </p:spPr>
        <p:txBody>
          <a:bodyPr vert="horz" wrap="square" lIns="0" tIns="39370" rIns="0" bIns="0" rtlCol="0">
            <a:spAutoFit/>
          </a:bodyPr>
          <a:lstStyle/>
          <a:p>
            <a:pPr marL="661035">
              <a:lnSpc>
                <a:spcPct val="100000"/>
              </a:lnSpc>
              <a:spcBef>
                <a:spcPts val="310"/>
              </a:spcBef>
            </a:pPr>
            <a:r>
              <a:rPr sz="1200" b="1" dirty="0">
                <a:latin typeface="Calibri"/>
                <a:cs typeface="Calibri"/>
              </a:rPr>
              <a:t>THE</a:t>
            </a:r>
            <a:r>
              <a:rPr sz="1200" b="1" spc="5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GOAL</a:t>
            </a:r>
            <a:r>
              <a:rPr sz="1200" b="1" spc="10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TO</a:t>
            </a:r>
            <a:r>
              <a:rPr sz="1200" b="1" spc="-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BE</a:t>
            </a:r>
            <a:r>
              <a:rPr sz="1200" b="1" spc="5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ACHIEVED</a:t>
            </a:r>
            <a:r>
              <a:rPr sz="1200" b="1" spc="45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IN</a:t>
            </a:r>
            <a:r>
              <a:rPr sz="1200" b="1" spc="15" dirty="0">
                <a:latin typeface="Calibri"/>
                <a:cs typeface="Calibri"/>
              </a:rPr>
              <a:t> </a:t>
            </a:r>
            <a:r>
              <a:rPr sz="1200" b="1" dirty="0">
                <a:latin typeface="Calibri"/>
                <a:cs typeface="Calibri"/>
              </a:rPr>
              <a:t>THE</a:t>
            </a:r>
            <a:r>
              <a:rPr sz="1200" b="1" spc="5" dirty="0">
                <a:latin typeface="Calibri"/>
                <a:cs typeface="Calibri"/>
              </a:rPr>
              <a:t> </a:t>
            </a:r>
            <a:r>
              <a:rPr sz="1200" b="1" spc="-10" dirty="0">
                <a:latin typeface="Calibri"/>
                <a:cs typeface="Calibri"/>
              </a:rPr>
              <a:t>GLOBAL</a:t>
            </a:r>
            <a:r>
              <a:rPr sz="1200" b="1" spc="-15" dirty="0">
                <a:latin typeface="Calibri"/>
                <a:cs typeface="Calibri"/>
              </a:rPr>
              <a:t> </a:t>
            </a:r>
            <a:r>
              <a:rPr sz="1200" b="1" spc="-25" dirty="0">
                <a:latin typeface="Calibri"/>
                <a:cs typeface="Calibri"/>
              </a:rPr>
              <a:t>INNOVATION</a:t>
            </a:r>
            <a:r>
              <a:rPr sz="1200" b="1" spc="40" dirty="0">
                <a:latin typeface="Calibri"/>
                <a:cs typeface="Calibri"/>
              </a:rPr>
              <a:t> </a:t>
            </a:r>
            <a:r>
              <a:rPr sz="1200" b="1" spc="-5" dirty="0">
                <a:latin typeface="Calibri"/>
                <a:cs typeface="Calibri"/>
              </a:rPr>
              <a:t>INDEX</a:t>
            </a:r>
            <a:r>
              <a:rPr sz="1200" b="1" dirty="0">
                <a:latin typeface="Calibri"/>
                <a:cs typeface="Calibri"/>
              </a:rPr>
              <a:t> </a:t>
            </a:r>
            <a:r>
              <a:rPr sz="1200" b="1" spc="-20" dirty="0">
                <a:latin typeface="Calibri"/>
                <a:cs typeface="Calibri"/>
              </a:rPr>
              <a:t>RATING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6926960" y="4631563"/>
            <a:ext cx="430022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b="1" spc="5" dirty="0">
                <a:solidFill>
                  <a:srgbClr val="2F3342"/>
                </a:solidFill>
                <a:latin typeface="Arial"/>
                <a:cs typeface="Arial"/>
              </a:rPr>
              <a:t>En</a:t>
            </a:r>
            <a:r>
              <a:rPr sz="1000" b="1" dirty="0">
                <a:solidFill>
                  <a:srgbClr val="2F3342"/>
                </a:solidFill>
                <a:latin typeface="Arial"/>
                <a:cs typeface="Arial"/>
              </a:rPr>
              <a:t>t</a:t>
            </a:r>
            <a:r>
              <a:rPr sz="1000" b="1" spc="-10" dirty="0">
                <a:solidFill>
                  <a:srgbClr val="2F3342"/>
                </a:solidFill>
                <a:latin typeface="Arial"/>
                <a:cs typeface="Arial"/>
              </a:rPr>
              <a:t>ra</a:t>
            </a:r>
            <a:r>
              <a:rPr sz="1000" b="1" spc="5" dirty="0">
                <a:solidFill>
                  <a:srgbClr val="2F3342"/>
                </a:solidFill>
                <a:latin typeface="Arial"/>
                <a:cs typeface="Arial"/>
              </a:rPr>
              <a:t>n</a:t>
            </a:r>
            <a:r>
              <a:rPr sz="1000" b="1" spc="-10" dirty="0">
                <a:solidFill>
                  <a:srgbClr val="2F3342"/>
                </a:solidFill>
                <a:latin typeface="Arial"/>
                <a:cs typeface="Arial"/>
              </a:rPr>
              <a:t>c</a:t>
            </a:r>
            <a:r>
              <a:rPr sz="1000" b="1" dirty="0">
                <a:solidFill>
                  <a:srgbClr val="2F3342"/>
                </a:solidFill>
                <a:latin typeface="Arial"/>
                <a:cs typeface="Arial"/>
              </a:rPr>
              <a:t>e</a:t>
            </a:r>
            <a:r>
              <a:rPr sz="1000" b="1" spc="-50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2F3342"/>
                </a:solidFill>
                <a:latin typeface="Arial"/>
                <a:cs typeface="Arial"/>
              </a:rPr>
              <a:t>to</a:t>
            </a:r>
            <a:r>
              <a:rPr sz="1000" b="1" spc="-10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2F3342"/>
                </a:solidFill>
                <a:latin typeface="Arial"/>
                <a:cs typeface="Arial"/>
              </a:rPr>
              <a:t>t</a:t>
            </a:r>
            <a:r>
              <a:rPr sz="1000" b="1" spc="5" dirty="0">
                <a:solidFill>
                  <a:srgbClr val="2F3342"/>
                </a:solidFill>
                <a:latin typeface="Arial"/>
                <a:cs typeface="Arial"/>
              </a:rPr>
              <a:t>h</a:t>
            </a:r>
            <a:r>
              <a:rPr sz="1000" b="1" dirty="0">
                <a:solidFill>
                  <a:srgbClr val="2F3342"/>
                </a:solidFill>
                <a:latin typeface="Arial"/>
                <a:cs typeface="Arial"/>
              </a:rPr>
              <a:t>e</a:t>
            </a:r>
            <a:r>
              <a:rPr sz="1000" b="1" spc="-25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2F3342"/>
                </a:solidFill>
                <a:latin typeface="Arial"/>
                <a:cs typeface="Arial"/>
              </a:rPr>
              <a:t>“</a:t>
            </a:r>
            <a:r>
              <a:rPr sz="1000" b="1" spc="30" dirty="0">
                <a:solidFill>
                  <a:srgbClr val="2F3342"/>
                </a:solidFill>
                <a:latin typeface="Arial"/>
                <a:cs typeface="Arial"/>
              </a:rPr>
              <a:t>T</a:t>
            </a:r>
            <a:r>
              <a:rPr sz="1000" b="1" spc="5" dirty="0">
                <a:solidFill>
                  <a:srgbClr val="2F3342"/>
                </a:solidFill>
                <a:latin typeface="Arial"/>
                <a:cs typeface="Arial"/>
              </a:rPr>
              <a:t>o</a:t>
            </a:r>
            <a:r>
              <a:rPr sz="1000" b="1" dirty="0">
                <a:solidFill>
                  <a:srgbClr val="2F3342"/>
                </a:solidFill>
                <a:latin typeface="Arial"/>
                <a:cs typeface="Arial"/>
              </a:rPr>
              <a:t>p</a:t>
            </a:r>
            <a:r>
              <a:rPr sz="1000" b="1" spc="-55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2F3342"/>
                </a:solidFill>
                <a:latin typeface="Arial"/>
                <a:cs typeface="Arial"/>
              </a:rPr>
              <a:t>5</a:t>
            </a:r>
            <a:r>
              <a:rPr sz="1000" b="1" dirty="0">
                <a:solidFill>
                  <a:srgbClr val="2F3342"/>
                </a:solidFill>
                <a:latin typeface="Arial"/>
                <a:cs typeface="Arial"/>
              </a:rPr>
              <a:t>0</a:t>
            </a:r>
            <a:r>
              <a:rPr sz="1000" b="1" spc="-25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2F3342"/>
                </a:solidFill>
                <a:latin typeface="Arial"/>
                <a:cs typeface="Arial"/>
              </a:rPr>
              <a:t>C</a:t>
            </a:r>
            <a:r>
              <a:rPr sz="1000" b="1" spc="5" dirty="0">
                <a:solidFill>
                  <a:srgbClr val="2F3342"/>
                </a:solidFill>
                <a:latin typeface="Arial"/>
                <a:cs typeface="Arial"/>
              </a:rPr>
              <a:t>oun</a:t>
            </a:r>
            <a:r>
              <a:rPr sz="1000" b="1" dirty="0">
                <a:solidFill>
                  <a:srgbClr val="2F3342"/>
                </a:solidFill>
                <a:latin typeface="Arial"/>
                <a:cs typeface="Arial"/>
              </a:rPr>
              <a:t>t</a:t>
            </a:r>
            <a:r>
              <a:rPr sz="1000" b="1" spc="-10" dirty="0">
                <a:solidFill>
                  <a:srgbClr val="2F3342"/>
                </a:solidFill>
                <a:latin typeface="Arial"/>
                <a:cs typeface="Arial"/>
              </a:rPr>
              <a:t>r</a:t>
            </a:r>
            <a:r>
              <a:rPr sz="1000" b="1" spc="5" dirty="0">
                <a:solidFill>
                  <a:srgbClr val="2F3342"/>
                </a:solidFill>
                <a:latin typeface="Arial"/>
                <a:cs typeface="Arial"/>
              </a:rPr>
              <a:t>i</a:t>
            </a:r>
            <a:r>
              <a:rPr sz="1000" b="1" spc="-10" dirty="0">
                <a:solidFill>
                  <a:srgbClr val="2F3342"/>
                </a:solidFill>
                <a:latin typeface="Arial"/>
                <a:cs typeface="Arial"/>
              </a:rPr>
              <a:t>es</a:t>
            </a:r>
            <a:r>
              <a:rPr sz="1000" b="1" dirty="0">
                <a:solidFill>
                  <a:srgbClr val="2F3342"/>
                </a:solidFill>
                <a:latin typeface="Arial"/>
                <a:cs typeface="Arial"/>
              </a:rPr>
              <a:t>”</a:t>
            </a:r>
            <a:r>
              <a:rPr sz="1000" b="1" spc="-40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2F3342"/>
                </a:solidFill>
                <a:latin typeface="Arial"/>
                <a:cs typeface="Arial"/>
              </a:rPr>
              <a:t>o</a:t>
            </a:r>
            <a:r>
              <a:rPr sz="1000" b="1" dirty="0">
                <a:solidFill>
                  <a:srgbClr val="2F3342"/>
                </a:solidFill>
                <a:latin typeface="Arial"/>
                <a:cs typeface="Arial"/>
              </a:rPr>
              <a:t>n</a:t>
            </a:r>
            <a:r>
              <a:rPr sz="1000" b="1" spc="-35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2F3342"/>
                </a:solidFill>
                <a:latin typeface="Arial"/>
                <a:cs typeface="Arial"/>
              </a:rPr>
              <a:t>Glob</a:t>
            </a:r>
            <a:r>
              <a:rPr sz="1000" b="1" spc="-10" dirty="0">
                <a:solidFill>
                  <a:srgbClr val="2F3342"/>
                </a:solidFill>
                <a:latin typeface="Arial"/>
                <a:cs typeface="Arial"/>
              </a:rPr>
              <a:t>a</a:t>
            </a:r>
            <a:r>
              <a:rPr sz="1000" b="1" dirty="0">
                <a:solidFill>
                  <a:srgbClr val="2F3342"/>
                </a:solidFill>
                <a:latin typeface="Arial"/>
                <a:cs typeface="Arial"/>
              </a:rPr>
              <a:t>l</a:t>
            </a:r>
            <a:r>
              <a:rPr sz="1000" b="1" spc="-55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2F3342"/>
                </a:solidFill>
                <a:latin typeface="Arial"/>
                <a:cs typeface="Arial"/>
              </a:rPr>
              <a:t>Inno</a:t>
            </a:r>
            <a:r>
              <a:rPr sz="1000" b="1" spc="-10" dirty="0">
                <a:solidFill>
                  <a:srgbClr val="2F3342"/>
                </a:solidFill>
                <a:latin typeface="Arial"/>
                <a:cs typeface="Arial"/>
              </a:rPr>
              <a:t>va</a:t>
            </a:r>
            <a:r>
              <a:rPr sz="1000" b="1" dirty="0">
                <a:solidFill>
                  <a:srgbClr val="2F3342"/>
                </a:solidFill>
                <a:latin typeface="Arial"/>
                <a:cs typeface="Arial"/>
              </a:rPr>
              <a:t>t</a:t>
            </a:r>
            <a:r>
              <a:rPr sz="1000" b="1" spc="5" dirty="0">
                <a:solidFill>
                  <a:srgbClr val="2F3342"/>
                </a:solidFill>
                <a:latin typeface="Arial"/>
                <a:cs typeface="Arial"/>
              </a:rPr>
              <a:t>io</a:t>
            </a:r>
            <a:r>
              <a:rPr sz="1000" b="1" dirty="0">
                <a:solidFill>
                  <a:srgbClr val="2F3342"/>
                </a:solidFill>
                <a:latin typeface="Arial"/>
                <a:cs typeface="Arial"/>
              </a:rPr>
              <a:t>n</a:t>
            </a:r>
            <a:r>
              <a:rPr sz="1000" b="1" spc="-80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2F3342"/>
                </a:solidFill>
                <a:latin typeface="Arial"/>
                <a:cs typeface="Arial"/>
              </a:rPr>
              <a:t>Ind</a:t>
            </a:r>
            <a:r>
              <a:rPr sz="1000" b="1" spc="-10" dirty="0">
                <a:solidFill>
                  <a:srgbClr val="2F3342"/>
                </a:solidFill>
                <a:latin typeface="Arial"/>
                <a:cs typeface="Arial"/>
              </a:rPr>
              <a:t>e</a:t>
            </a:r>
            <a:r>
              <a:rPr sz="1000" b="1" dirty="0">
                <a:solidFill>
                  <a:srgbClr val="2F3342"/>
                </a:solidFill>
                <a:latin typeface="Arial"/>
                <a:cs typeface="Arial"/>
              </a:rPr>
              <a:t>x</a:t>
            </a:r>
            <a:r>
              <a:rPr sz="1000" b="1" spc="-50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1000" b="1" spc="5" dirty="0">
                <a:solidFill>
                  <a:srgbClr val="2F3342"/>
                </a:solidFill>
                <a:latin typeface="Arial"/>
                <a:cs typeface="Arial"/>
              </a:rPr>
              <a:t>b</a:t>
            </a:r>
            <a:r>
              <a:rPr sz="1000" b="1" dirty="0">
                <a:solidFill>
                  <a:srgbClr val="2F3342"/>
                </a:solidFill>
                <a:latin typeface="Arial"/>
                <a:cs typeface="Arial"/>
              </a:rPr>
              <a:t>y</a:t>
            </a:r>
            <a:r>
              <a:rPr sz="1000" b="1" spc="-50" dirty="0">
                <a:solidFill>
                  <a:srgbClr val="2F3342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2F3342"/>
                </a:solidFill>
                <a:latin typeface="Arial"/>
                <a:cs typeface="Arial"/>
              </a:rPr>
              <a:t>203</a:t>
            </a:r>
            <a:r>
              <a:rPr sz="1000" b="1" dirty="0">
                <a:solidFill>
                  <a:srgbClr val="2F3342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151" name="object 151"/>
          <p:cNvPicPr/>
          <p:nvPr/>
        </p:nvPicPr>
        <p:blipFill>
          <a:blip r:embed="rId60" cstate="print"/>
          <a:stretch>
            <a:fillRect/>
          </a:stretch>
        </p:blipFill>
        <p:spPr>
          <a:xfrm>
            <a:off x="7254516" y="5327049"/>
            <a:ext cx="3899777" cy="943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871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4077</TotalTime>
  <Words>1523</Words>
  <Application>Microsoft Office PowerPoint</Application>
  <PresentationFormat>Широкоэкранный</PresentationFormat>
  <Paragraphs>303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1" baseType="lpstr">
      <vt:lpstr>맑은 고딕</vt:lpstr>
      <vt:lpstr>Microsoft JhengHei UI Light</vt:lpstr>
      <vt:lpstr>Arial</vt:lpstr>
      <vt:lpstr>Arial MT</vt:lpstr>
      <vt:lpstr>Bahnschrift</vt:lpstr>
      <vt:lpstr>Calibri</vt:lpstr>
      <vt:lpstr>Calibri Light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Improvement of the regulatory legal base of science and innovative activities</vt:lpstr>
      <vt:lpstr>The project of innovative development strategy of the Republic of Uzbekistan until 2030</vt:lpstr>
      <vt:lpstr>Scientific projects within the framework of the state order for scientific research works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Farux AKTRB. Sayidov</dc:creator>
  <cp:lastModifiedBy>User</cp:lastModifiedBy>
  <cp:revision>112</cp:revision>
  <cp:lastPrinted>2021-12-22T10:46:44Z</cp:lastPrinted>
  <dcterms:created xsi:type="dcterms:W3CDTF">2021-11-20T11:01:09Z</dcterms:created>
  <dcterms:modified xsi:type="dcterms:W3CDTF">2023-09-19T18:39:38Z</dcterms:modified>
</cp:coreProperties>
</file>