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90" r:id="rId4"/>
    <p:sldId id="294" r:id="rId5"/>
    <p:sldId id="295" r:id="rId6"/>
    <p:sldId id="296" r:id="rId7"/>
    <p:sldId id="468" r:id="rId8"/>
    <p:sldId id="469" r:id="rId9"/>
    <p:sldId id="470" r:id="rId10"/>
    <p:sldId id="471" r:id="rId11"/>
    <p:sldId id="472" r:id="rId12"/>
    <p:sldId id="473" r:id="rId13"/>
    <p:sldId id="478" r:id="rId14"/>
    <p:sldId id="475" r:id="rId15"/>
    <p:sldId id="479" r:id="rId16"/>
    <p:sldId id="477" r:id="rId17"/>
    <p:sldId id="291" r:id="rId18"/>
    <p:sldId id="292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806D44-929E-977F-00D8-DE7A0DD16548}" name="Di Francesco  Luisa" initials="" userId="S::s331840@studenti.polito.it::f76648cf-e02a-4d39-b833-529e84119486" providerId="AD"/>
  <p188:author id="{6CCFE17D-C22D-4DBA-65B1-E6EEA1CE6815}" name="Pierluigi  Leone" initials="PL" userId="S::pierluigi.leone@polito.it::a9109e3d-2ceb-4a73-87d0-138ac91eb9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  <a:srgbClr val="034EA2"/>
    <a:srgbClr val="30E845"/>
    <a:srgbClr val="FFC000"/>
    <a:srgbClr val="6D82B6"/>
    <a:srgbClr val="2E6CA4"/>
    <a:srgbClr val="436F8F"/>
    <a:srgbClr val="DAE3F3"/>
    <a:srgbClr val="CAD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9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Relationship Id="rId4" Type="http://schemas.openxmlformats.org/officeDocument/2006/relationships/themeOverride" Target="../theme/themeOverrid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Foglio1!$A$2:$A$10</cx:f>
        <cx:lvl ptCount="9">
          <cx:pt idx="0">Contributi MIUR</cx:pt>
          <cx:pt idx="1">Proventi per la didattica</cx:pt>
          <cx:pt idx="2">Proventi da Ricerche commissionate e Trasferimento Tecnologico</cx:pt>
          <cx:pt idx="3">Contributi di ricerca Unione Europea e Organismi internazionali</cx:pt>
          <cx:pt idx="4">Contributi (escluso MIUR)</cx:pt>
          <cx:pt idx="5">Altri proventi e ricavi diversi</cx:pt>
          <cx:pt idx="6">Contributi di ricerca Regione ed Enti Locali</cx:pt>
          <cx:pt idx="7">Contributi di ricerca MIUR e altri Ministeri</cx:pt>
          <cx:pt idx="8">Contributi di ricerca altri Enti</cx:pt>
        </cx:lvl>
      </cx:strDim>
      <cx:numDim type="size">
        <cx:f>Foglio1!$B$2:$B$10</cx:f>
        <cx:lvl ptCount="9" formatCode="0%">
          <cx:pt idx="0">0.58999999999999997</cx:pt>
          <cx:pt idx="1">0.10000000000000001</cx:pt>
          <cx:pt idx="2">0.080000000000000002</cx:pt>
          <cx:pt idx="3">0.080000000000000002</cx:pt>
          <cx:pt idx="4">0.050000000000000003</cx:pt>
          <cx:pt idx="5">0.040000000000000001</cx:pt>
          <cx:pt idx="6">0.02</cx:pt>
          <cx:pt idx="7">0.029999999999999999</cx:pt>
          <cx:pt idx="8">0.01</cx:pt>
        </cx:lvl>
      </cx:numDim>
    </cx:data>
  </cx:chartData>
  <cx:chart>
    <cx:plotArea>
      <cx:plotAreaRegion>
        <cx:series layoutId="sunburst" uniqueId="{A8F53074-122B-4D9A-A4A1-F0CE184666A5}">
          <cx:tx>
            <cx:txData>
              <cx:f>Foglio1!$B$1</cx:f>
              <cx:v>Colonna1</cx:v>
            </cx:txData>
          </cx:tx>
          <cx:dataPt idx="0">
            <cx:spPr>
              <a:solidFill>
                <a:srgbClr val="028FBE">
                  <a:lumMod val="50000"/>
                </a:srgbClr>
              </a:solidFill>
            </cx:spPr>
          </cx:dataPt>
          <cx:dataPt idx="1">
            <cx:spPr>
              <a:solidFill>
                <a:srgbClr val="028FBE">
                  <a:lumMod val="75000"/>
                </a:srgbClr>
              </a:solidFill>
            </cx:spPr>
          </cx:dataPt>
          <cx:dataPt idx="2">
            <cx:spPr>
              <a:solidFill>
                <a:srgbClr val="028FBE"/>
              </a:solidFill>
            </cx:spPr>
          </cx:dataPt>
          <cx:dataPt idx="3">
            <cx:spPr>
              <a:solidFill>
                <a:srgbClr val="EF7B00"/>
              </a:solidFill>
            </cx:spPr>
          </cx:dataPt>
          <cx:dataPt idx="4">
            <cx:spPr>
              <a:solidFill>
                <a:srgbClr val="FFC743">
                  <a:lumMod val="75000"/>
                </a:srgbClr>
              </a:solidFill>
            </cx:spPr>
          </cx:dataPt>
          <cx:dataPt idx="5">
            <cx:spPr>
              <a:solidFill>
                <a:srgbClr val="FFC743"/>
              </a:solidFill>
            </cx:spPr>
          </cx:dataPt>
          <cx:dataPt idx="6">
            <cx:spPr>
              <a:solidFill>
                <a:srgbClr val="8DD4BD">
                  <a:lumMod val="50000"/>
                </a:srgbClr>
              </a:solidFill>
            </cx:spPr>
          </cx:dataPt>
          <cx:dataPt idx="7">
            <cx:spPr>
              <a:solidFill>
                <a:srgbClr val="8DD4BD">
                  <a:lumMod val="60000"/>
                  <a:lumOff val="40000"/>
                </a:srgbClr>
              </a:solidFill>
            </cx:spPr>
          </cx:dataPt>
          <cx:dataPt idx="8">
            <cx:spPr>
              <a:solidFill>
                <a:srgbClr val="8DD4BD">
                  <a:lumMod val="75000"/>
                </a:srgbClr>
              </a:solidFill>
            </cx:spPr>
          </cx:dataPt>
          <cx:dataId val="0"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116D9-0EF3-4273-A666-9A28E81E58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7389E-5CA4-4A3E-8BFD-F90BD39B55D6}">
      <dgm:prSet custT="1"/>
      <dgm:spPr/>
      <dgm:t>
        <a:bodyPr/>
        <a:lstStyle/>
        <a:p>
          <a:r>
            <a:rPr lang="en-US" sz="2400" dirty="0"/>
            <a:t>Introduction to PoliTO</a:t>
          </a:r>
        </a:p>
      </dgm:t>
    </dgm:pt>
    <dgm:pt modelId="{C94314A6-EF43-4F86-B16B-5E6AD332462B}" type="parTrans" cxnId="{58524BE1-07B3-490A-B5FD-304215F6F6E2}">
      <dgm:prSet/>
      <dgm:spPr/>
      <dgm:t>
        <a:bodyPr/>
        <a:lstStyle/>
        <a:p>
          <a:endParaRPr lang="en-US" sz="1000"/>
        </a:p>
      </dgm:t>
    </dgm:pt>
    <dgm:pt modelId="{47046E84-71E0-48C8-B323-EF0FE40368FC}" type="sibTrans" cxnId="{58524BE1-07B3-490A-B5FD-304215F6F6E2}">
      <dgm:prSet/>
      <dgm:spPr/>
      <dgm:t>
        <a:bodyPr/>
        <a:lstStyle/>
        <a:p>
          <a:endParaRPr lang="en-US" sz="1000"/>
        </a:p>
      </dgm:t>
    </dgm:pt>
    <dgm:pt modelId="{980FFED3-BEBC-4ACB-8522-8FDB0B7B5F5B}">
      <dgm:prSet custT="1"/>
      <dgm:spPr/>
      <dgm:t>
        <a:bodyPr/>
        <a:lstStyle/>
        <a:p>
          <a:r>
            <a:rPr lang="en-US" sz="2400" dirty="0"/>
            <a:t>Role in the project and key staff</a:t>
          </a:r>
        </a:p>
      </dgm:t>
    </dgm:pt>
    <dgm:pt modelId="{012D63AA-B07D-4F42-BB0A-F29C623AF143}" type="parTrans" cxnId="{F4FDA6F1-5F9A-4250-9279-C0D90B5BB04C}">
      <dgm:prSet/>
      <dgm:spPr/>
      <dgm:t>
        <a:bodyPr/>
        <a:lstStyle/>
        <a:p>
          <a:endParaRPr lang="en-US" sz="1000"/>
        </a:p>
      </dgm:t>
    </dgm:pt>
    <dgm:pt modelId="{BB6B5B02-8141-409D-A0F9-2EAF32221C58}" type="sibTrans" cxnId="{F4FDA6F1-5F9A-4250-9279-C0D90B5BB04C}">
      <dgm:prSet/>
      <dgm:spPr/>
      <dgm:t>
        <a:bodyPr/>
        <a:lstStyle/>
        <a:p>
          <a:endParaRPr lang="en-US" sz="1000"/>
        </a:p>
      </dgm:t>
    </dgm:pt>
    <dgm:pt modelId="{A3D808EA-B5FA-48D2-8712-74DF2BD78CEA}">
      <dgm:prSet custT="1"/>
      <dgm:spPr/>
      <dgm:t>
        <a:bodyPr/>
        <a:lstStyle/>
        <a:p>
          <a:r>
            <a:rPr lang="en-US" sz="2400" dirty="0"/>
            <a:t>Experience in previous capacity building project</a:t>
          </a:r>
        </a:p>
      </dgm:t>
    </dgm:pt>
    <dgm:pt modelId="{26B22D1F-60E7-4410-AC42-876BB6281F51}" type="parTrans" cxnId="{3DA8421E-7A22-4051-832E-AF95AE060E4A}">
      <dgm:prSet/>
      <dgm:spPr/>
      <dgm:t>
        <a:bodyPr/>
        <a:lstStyle/>
        <a:p>
          <a:endParaRPr lang="it-IT"/>
        </a:p>
      </dgm:t>
    </dgm:pt>
    <dgm:pt modelId="{CE83707A-8EF4-4872-8F11-79F6C606E43D}" type="sibTrans" cxnId="{3DA8421E-7A22-4051-832E-AF95AE060E4A}">
      <dgm:prSet/>
      <dgm:spPr/>
      <dgm:t>
        <a:bodyPr/>
        <a:lstStyle/>
        <a:p>
          <a:endParaRPr lang="it-IT"/>
        </a:p>
      </dgm:t>
    </dgm:pt>
    <dgm:pt modelId="{0B83D5CC-4A98-4ECA-91F7-E15DC88671D4}">
      <dgm:prSet custT="1"/>
      <dgm:spPr/>
      <dgm:t>
        <a:bodyPr/>
        <a:lstStyle/>
        <a:p>
          <a:r>
            <a:rPr lang="en-US" sz="2400" dirty="0"/>
            <a:t>Research of team staff</a:t>
          </a:r>
        </a:p>
      </dgm:t>
    </dgm:pt>
    <dgm:pt modelId="{7BC44014-E4C8-4139-8409-E6B5F4EAED5E}" type="parTrans" cxnId="{307AEC72-AB8C-415B-ACD1-B6AB47CB1534}">
      <dgm:prSet/>
      <dgm:spPr/>
      <dgm:t>
        <a:bodyPr/>
        <a:lstStyle/>
        <a:p>
          <a:endParaRPr lang="it-IT"/>
        </a:p>
      </dgm:t>
    </dgm:pt>
    <dgm:pt modelId="{049A16FA-D45F-48F4-9C95-86F9A99880CD}" type="sibTrans" cxnId="{307AEC72-AB8C-415B-ACD1-B6AB47CB1534}">
      <dgm:prSet/>
      <dgm:spPr/>
      <dgm:t>
        <a:bodyPr/>
        <a:lstStyle/>
        <a:p>
          <a:endParaRPr lang="it-IT"/>
        </a:p>
      </dgm:t>
    </dgm:pt>
    <dgm:pt modelId="{FA572A7E-2408-C546-9EDA-99A9994443C6}" type="pres">
      <dgm:prSet presAssocID="{118116D9-0EF3-4273-A666-9A28E81E5884}" presName="linear" presStyleCnt="0">
        <dgm:presLayoutVars>
          <dgm:animLvl val="lvl"/>
          <dgm:resizeHandles val="exact"/>
        </dgm:presLayoutVars>
      </dgm:prSet>
      <dgm:spPr/>
    </dgm:pt>
    <dgm:pt modelId="{FE5F49DE-7F9B-4C47-8717-E3DF564D636D}" type="pres">
      <dgm:prSet presAssocID="{B197389E-5CA4-4A3E-8BFD-F90BD39B55D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B37FEE8-E231-5545-B814-BAED3961958B}" type="pres">
      <dgm:prSet presAssocID="{47046E84-71E0-48C8-B323-EF0FE40368FC}" presName="spacer" presStyleCnt="0"/>
      <dgm:spPr/>
    </dgm:pt>
    <dgm:pt modelId="{14473AAD-1357-434E-8E3F-2C26CE1BA36B}" type="pres">
      <dgm:prSet presAssocID="{980FFED3-BEBC-4ACB-8522-8FDB0B7B5F5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599DEFC-0489-4545-B5A3-19090732BBAB}" type="pres">
      <dgm:prSet presAssocID="{BB6B5B02-8141-409D-A0F9-2EAF32221C58}" presName="spacer" presStyleCnt="0"/>
      <dgm:spPr/>
    </dgm:pt>
    <dgm:pt modelId="{22EAC981-E33F-4961-8EA4-674A1476D846}" type="pres">
      <dgm:prSet presAssocID="{A3D808EA-B5FA-48D2-8712-74DF2BD78CE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E9892EC-C724-4E63-98D6-60A3C50734C9}" type="pres">
      <dgm:prSet presAssocID="{CE83707A-8EF4-4872-8F11-79F6C606E43D}" presName="spacer" presStyleCnt="0"/>
      <dgm:spPr/>
    </dgm:pt>
    <dgm:pt modelId="{A7C48677-C9A0-4433-9C52-E9268878A0C8}" type="pres">
      <dgm:prSet presAssocID="{0B83D5CC-4A98-4ECA-91F7-E15DC88671D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4219712-4A39-4EF3-B98D-145D2989610D}" type="presOf" srcId="{A3D808EA-B5FA-48D2-8712-74DF2BD78CEA}" destId="{22EAC981-E33F-4961-8EA4-674A1476D846}" srcOrd="0" destOrd="0" presId="urn:microsoft.com/office/officeart/2005/8/layout/vList2"/>
    <dgm:cxn modelId="{3DA8421E-7A22-4051-832E-AF95AE060E4A}" srcId="{118116D9-0EF3-4273-A666-9A28E81E5884}" destId="{A3D808EA-B5FA-48D2-8712-74DF2BD78CEA}" srcOrd="2" destOrd="0" parTransId="{26B22D1F-60E7-4410-AC42-876BB6281F51}" sibTransId="{CE83707A-8EF4-4872-8F11-79F6C606E43D}"/>
    <dgm:cxn modelId="{9B121F2D-D048-8F4F-A805-B8541BFDFE93}" type="presOf" srcId="{980FFED3-BEBC-4ACB-8522-8FDB0B7B5F5B}" destId="{14473AAD-1357-434E-8E3F-2C26CE1BA36B}" srcOrd="0" destOrd="0" presId="urn:microsoft.com/office/officeart/2005/8/layout/vList2"/>
    <dgm:cxn modelId="{F21D7547-BD58-456E-BBBF-B49AF99C04E9}" type="presOf" srcId="{0B83D5CC-4A98-4ECA-91F7-E15DC88671D4}" destId="{A7C48677-C9A0-4433-9C52-E9268878A0C8}" srcOrd="0" destOrd="0" presId="urn:microsoft.com/office/officeart/2005/8/layout/vList2"/>
    <dgm:cxn modelId="{307AEC72-AB8C-415B-ACD1-B6AB47CB1534}" srcId="{118116D9-0EF3-4273-A666-9A28E81E5884}" destId="{0B83D5CC-4A98-4ECA-91F7-E15DC88671D4}" srcOrd="3" destOrd="0" parTransId="{7BC44014-E4C8-4139-8409-E6B5F4EAED5E}" sibTransId="{049A16FA-D45F-48F4-9C95-86F9A99880CD}"/>
    <dgm:cxn modelId="{F2C5DBAA-A7C1-B145-A5DA-004786990160}" type="presOf" srcId="{B197389E-5CA4-4A3E-8BFD-F90BD39B55D6}" destId="{FE5F49DE-7F9B-4C47-8717-E3DF564D636D}" srcOrd="0" destOrd="0" presId="urn:microsoft.com/office/officeart/2005/8/layout/vList2"/>
    <dgm:cxn modelId="{85017DDB-6515-EE4A-A72B-F5BF2A0450C6}" type="presOf" srcId="{118116D9-0EF3-4273-A666-9A28E81E5884}" destId="{FA572A7E-2408-C546-9EDA-99A9994443C6}" srcOrd="0" destOrd="0" presId="urn:microsoft.com/office/officeart/2005/8/layout/vList2"/>
    <dgm:cxn modelId="{58524BE1-07B3-490A-B5FD-304215F6F6E2}" srcId="{118116D9-0EF3-4273-A666-9A28E81E5884}" destId="{B197389E-5CA4-4A3E-8BFD-F90BD39B55D6}" srcOrd="0" destOrd="0" parTransId="{C94314A6-EF43-4F86-B16B-5E6AD332462B}" sibTransId="{47046E84-71E0-48C8-B323-EF0FE40368FC}"/>
    <dgm:cxn modelId="{F4FDA6F1-5F9A-4250-9279-C0D90B5BB04C}" srcId="{118116D9-0EF3-4273-A666-9A28E81E5884}" destId="{980FFED3-BEBC-4ACB-8522-8FDB0B7B5F5B}" srcOrd="1" destOrd="0" parTransId="{012D63AA-B07D-4F42-BB0A-F29C623AF143}" sibTransId="{BB6B5B02-8141-409D-A0F9-2EAF32221C58}"/>
    <dgm:cxn modelId="{E6CB67D8-6D58-0349-836D-9B68215512D9}" type="presParOf" srcId="{FA572A7E-2408-C546-9EDA-99A9994443C6}" destId="{FE5F49DE-7F9B-4C47-8717-E3DF564D636D}" srcOrd="0" destOrd="0" presId="urn:microsoft.com/office/officeart/2005/8/layout/vList2"/>
    <dgm:cxn modelId="{90F5AE61-DC7C-DB49-8A0F-2A74855A4D21}" type="presParOf" srcId="{FA572A7E-2408-C546-9EDA-99A9994443C6}" destId="{CB37FEE8-E231-5545-B814-BAED3961958B}" srcOrd="1" destOrd="0" presId="urn:microsoft.com/office/officeart/2005/8/layout/vList2"/>
    <dgm:cxn modelId="{19F87664-BCE6-1D4B-B8F5-C157DA44D309}" type="presParOf" srcId="{FA572A7E-2408-C546-9EDA-99A9994443C6}" destId="{14473AAD-1357-434E-8E3F-2C26CE1BA36B}" srcOrd="2" destOrd="0" presId="urn:microsoft.com/office/officeart/2005/8/layout/vList2"/>
    <dgm:cxn modelId="{880710D6-09E6-46F6-98B4-90A8B4F3342F}" type="presParOf" srcId="{FA572A7E-2408-C546-9EDA-99A9994443C6}" destId="{4599DEFC-0489-4545-B5A3-19090732BBAB}" srcOrd="3" destOrd="0" presId="urn:microsoft.com/office/officeart/2005/8/layout/vList2"/>
    <dgm:cxn modelId="{64F59DCB-B7AF-4033-B827-C9A6A5F0297A}" type="presParOf" srcId="{FA572A7E-2408-C546-9EDA-99A9994443C6}" destId="{22EAC981-E33F-4961-8EA4-674A1476D846}" srcOrd="4" destOrd="0" presId="urn:microsoft.com/office/officeart/2005/8/layout/vList2"/>
    <dgm:cxn modelId="{8B64A774-6A0B-474C-869A-557B00DE9987}" type="presParOf" srcId="{FA572A7E-2408-C546-9EDA-99A9994443C6}" destId="{CE9892EC-C724-4E63-98D6-60A3C50734C9}" srcOrd="5" destOrd="0" presId="urn:microsoft.com/office/officeart/2005/8/layout/vList2"/>
    <dgm:cxn modelId="{5488E726-1CC8-44FE-BA97-DB39571ED551}" type="presParOf" srcId="{FA572A7E-2408-C546-9EDA-99A9994443C6}" destId="{A7C48677-C9A0-4433-9C52-E9268878A0C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F49DE-7F9B-4C47-8717-E3DF564D636D}">
      <dsp:nvSpPr>
        <dsp:cNvPr id="0" name=""/>
        <dsp:cNvSpPr/>
      </dsp:nvSpPr>
      <dsp:spPr>
        <a:xfrm>
          <a:off x="0" y="27211"/>
          <a:ext cx="7418742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Introduction to PoliTO</a:t>
          </a:r>
        </a:p>
      </dsp:txBody>
      <dsp:txXfrm>
        <a:off x="42950" y="70161"/>
        <a:ext cx="7332842" cy="793940"/>
      </dsp:txXfrm>
    </dsp:sp>
    <dsp:sp modelId="{14473AAD-1357-434E-8E3F-2C26CE1BA36B}">
      <dsp:nvSpPr>
        <dsp:cNvPr id="0" name=""/>
        <dsp:cNvSpPr/>
      </dsp:nvSpPr>
      <dsp:spPr>
        <a:xfrm>
          <a:off x="0" y="1042411"/>
          <a:ext cx="7418742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Role in the project and key staff</a:t>
          </a:r>
        </a:p>
      </dsp:txBody>
      <dsp:txXfrm>
        <a:off x="42950" y="1085361"/>
        <a:ext cx="7332842" cy="793940"/>
      </dsp:txXfrm>
    </dsp:sp>
    <dsp:sp modelId="{22EAC981-E33F-4961-8EA4-674A1476D846}">
      <dsp:nvSpPr>
        <dsp:cNvPr id="0" name=""/>
        <dsp:cNvSpPr/>
      </dsp:nvSpPr>
      <dsp:spPr>
        <a:xfrm>
          <a:off x="0" y="2057611"/>
          <a:ext cx="7418742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Experience in previous capacity building project</a:t>
          </a:r>
        </a:p>
      </dsp:txBody>
      <dsp:txXfrm>
        <a:off x="42950" y="2100561"/>
        <a:ext cx="7332842" cy="793940"/>
      </dsp:txXfrm>
    </dsp:sp>
    <dsp:sp modelId="{A7C48677-C9A0-4433-9C52-E9268878A0C8}">
      <dsp:nvSpPr>
        <dsp:cNvPr id="0" name=""/>
        <dsp:cNvSpPr/>
      </dsp:nvSpPr>
      <dsp:spPr>
        <a:xfrm>
          <a:off x="0" y="3072811"/>
          <a:ext cx="7418742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Research of team staff</a:t>
          </a:r>
        </a:p>
      </dsp:txBody>
      <dsp:txXfrm>
        <a:off x="42950" y="3115761"/>
        <a:ext cx="7332842" cy="793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648EB-296B-4C18-8559-9DAEF14272E8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D92CD-19B5-4ECC-B5DC-63170AB2CD52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7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54E5-EB97-4849-A80B-BACA87EBD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6C5D0-2C4A-42B8-8555-43A877680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01A71-3DCC-4776-ACD3-29F21A52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3DAB-58B8-4EA0-B90A-34569EB77A96}" type="datetime1">
              <a:rPr lang="en-GB" smtClean="0"/>
              <a:t>22/01/2024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B36A8-BEE5-4D30-A707-69D6BD10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4AA9E-A1C1-40AB-B731-5FBB8ADA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5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D12A-8CC0-45A1-9588-F3BE6CFB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A9F3A-5E63-4FE5-A8D0-6AF57B901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909C9-F21D-4030-B9CB-71C47035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7189-38D9-44A7-83CD-6CFD8020795D}" type="datetime1">
              <a:rPr lang="en-GB" smtClean="0"/>
              <a:t>22/01/2024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35BB-BD3F-420D-8282-7C1945F0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12404-B1A7-4CE0-A3EE-C1015D383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3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39758-077C-459D-B9F6-8DA7FDE77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BDF250-1B51-4C06-8A20-001316B4A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D15B4-CD12-4C68-92EE-0523CAC1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5EBD-9217-4E11-B023-32CAF0BBDFFC}" type="datetime1">
              <a:rPr lang="en-GB" smtClean="0"/>
              <a:t>22/01/2024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7D10E-2770-4B38-A800-0D82B5893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D39C4-63B5-4DA1-AB78-A57C8FC27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3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E2AE-4EBC-4604-B071-ACC64FDF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3E0E0-CBCD-483E-8AA5-4CA32EF68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770E0-BBEA-49A2-957E-750D37F4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6119-3880-46E2-BE5D-A033ACF0EA74}" type="datetime1">
              <a:rPr lang="en-GB" smtClean="0"/>
              <a:t>22/01/2024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6A1E7-0AF0-4DD4-B6F9-9D216C8D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709C0-3B44-4755-B0C6-15068C71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3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B3865-BFC5-4035-A954-F8C57C950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A6B13-D739-44CA-B6FD-D1F433065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CCAD2-3C48-4688-8AB2-F85D5BC4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C096-365A-4F36-A3C0-4D1E8008269E}" type="datetime1">
              <a:rPr lang="en-GB" smtClean="0"/>
              <a:t>22/01/2024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AAF36-DC48-4127-8AAB-317FD628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EB5B5-B135-4ED3-A2B1-136BBE77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7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08C6-23AB-4D3D-9F42-CBAD5DDF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CD358-7800-4E72-B701-57AF11E59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9D015-2CFA-467E-9938-2EB2FB633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20A55-5427-4F2E-974D-33388CF31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C0A1-6D79-4714-8AF9-084E8E91A3BB}" type="datetime1">
              <a:rPr lang="en-GB" smtClean="0"/>
              <a:t>22/01/2024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A5821-048B-42C1-99D0-1F95C18E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4F765-E615-436A-B206-32B90ADB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89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24D70-31A3-470D-B71E-B8C25F29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F0BDC-7643-4C26-B1DA-6DBDF0D3E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A95B0-2B40-46A0-820F-A7725C397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B31C0-63F0-4D01-B986-C0B4E00B82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D4448-8A90-4998-9CED-922049B8E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90CC5A-7BE1-4354-9E50-EF7C0BEB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8266-B969-444E-928C-88DB82E5EC89}" type="datetime1">
              <a:rPr lang="en-GB" smtClean="0"/>
              <a:t>22/01/2024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E54C44-ED8C-4305-81E0-7748C8BA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DB530E-0E78-4FE8-A18A-E4838EBD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2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6ABC-8C17-41FD-8DC9-64EC9D49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B0F76-C725-481F-B69E-9B3113B59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8B11-4E3B-4A05-A629-AD7E23F954B1}" type="datetime1">
              <a:rPr lang="en-GB" smtClean="0"/>
              <a:t>22/01/2024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E75D5-4979-4690-AA53-79F5D94FA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BB008-624F-4C6E-9EBD-4C8823D3E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C9612A-155C-4ACC-956C-0D842E974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B6EF-46FA-494C-BD5E-07F7DC1CE165}" type="datetime1">
              <a:rPr lang="en-GB" smtClean="0"/>
              <a:t>22/01/2024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6DFF2A-7244-4598-9357-774972E6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F264E-CCD6-448E-80EB-DAF92F6E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6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BA478-A0EE-45BB-9E15-257490C8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E3C46-AA3E-4BC2-8003-826BE2E05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0CD40-0886-4AB3-AF77-C2CA714F2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780AE-F82C-4DFC-847A-D962C4A3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C3DB-699F-421C-8660-C63A15647F12}" type="datetime1">
              <a:rPr lang="en-GB" smtClean="0"/>
              <a:t>22/01/2024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AB526-5A1D-4BD2-BC20-47A1FF0EC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997EA-48D6-4353-9D1C-F8E80B89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2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310D-FDC1-41DC-A46F-5C2F24388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ED1A7-DA83-4D32-A69E-96C7C2863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B8292-20B8-4DE3-BA67-1114F29C7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0EFC4-1FD2-4623-8ADD-AC004929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798-A3FF-48EA-B400-CCBA0C7F9132}" type="datetime1">
              <a:rPr lang="en-GB" smtClean="0"/>
              <a:t>22/01/2024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A0755-5027-44A1-B418-88851536A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2D4BE-897C-45F6-B36F-EB35B600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2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F8FAA-99D3-4B7B-9BBD-81D962AF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456AA-4552-4411-82CE-0E92F03B8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0BB45-C6AA-4C85-991E-6F4C299B2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A7325-136A-4C57-8155-A971D5B92953}" type="datetime1">
              <a:rPr lang="en-GB" smtClean="0"/>
              <a:t>22/01/2024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9327F-7190-471F-A531-14EE6D862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A7EA6-F6C2-4559-9DB7-10F238C80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FF400-FC9A-4B38-B952-D89BB44AA7B0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06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hyperlink" Target="mailto:pierluigi.leone@polito.it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1.png"/><Relationship Id="rId7" Type="http://schemas.openxmlformats.org/officeDocument/2006/relationships/hyperlink" Target="mailto:luisa.difrancesco@polito.itppacifique.koshikwinja@polito.i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ierluigi.leone@polito.it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mailto:massimiliano.rapetti@polito.i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ierluigi.leone@polito.it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3.png"/><Relationship Id="rId10" Type="http://schemas.microsoft.com/office/2007/relationships/diagramDrawing" Target="../diagrams/drawing1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14/relationships/chartEx" Target="../charts/chartEx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World Map Isolated on White Background in Bright Blue Color. Earth Globe.  World Map Set. Vector Illustration Stock Vector - Illustration of color,  european: 141492829">
            <a:extLst>
              <a:ext uri="{FF2B5EF4-FFF2-40B4-BE49-F238E27FC236}">
                <a16:creationId xmlns:a16="http://schemas.microsoft.com/office/drawing/2014/main" id="{149BD20B-71FA-FE8F-5B7F-30D0819B2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r="11765" b="68092"/>
          <a:stretch/>
        </p:blipFill>
        <p:spPr bwMode="auto">
          <a:xfrm>
            <a:off x="0" y="4990905"/>
            <a:ext cx="12191999" cy="186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140051"/>
            <a:ext cx="5147878" cy="1080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304280" y="1424771"/>
            <a:ext cx="95834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Development of the targeted Educational program for Bachelors in Solar Energy in Uzbekistan</a:t>
            </a:r>
          </a:p>
          <a:p>
            <a:pPr algn="ctr"/>
            <a:endParaRPr lang="ru-RU" sz="1200" b="1" dirty="0"/>
          </a:p>
          <a:p>
            <a:pPr algn="ctr"/>
            <a:r>
              <a:rPr lang="en-US" sz="1200" b="1" dirty="0"/>
              <a:t>101128871 — </a:t>
            </a:r>
            <a:r>
              <a:rPr lang="en-US" sz="1200" b="1" dirty="0" err="1"/>
              <a:t>DEBSEUz</a:t>
            </a:r>
            <a:r>
              <a:rPr lang="en-US" sz="1200" b="1" dirty="0"/>
              <a:t> — ERASMUS-EDU-2023-CBHE </a:t>
            </a:r>
            <a:endParaRPr lang="ru-RU" sz="12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591FCA-FACF-ABE6-5278-B9738E4CA771}"/>
              </a:ext>
            </a:extLst>
          </p:cNvPr>
          <p:cNvSpPr/>
          <p:nvPr/>
        </p:nvSpPr>
        <p:spPr>
          <a:xfrm>
            <a:off x="0" y="3919021"/>
            <a:ext cx="12192000" cy="1215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BAA84-D589-8C36-01C4-E371D974E587}"/>
              </a:ext>
            </a:extLst>
          </p:cNvPr>
          <p:cNvSpPr txBox="1"/>
          <p:nvPr/>
        </p:nvSpPr>
        <p:spPr>
          <a:xfrm>
            <a:off x="1209521" y="2540253"/>
            <a:ext cx="95834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34EA2"/>
                </a:solidFill>
              </a:rPr>
              <a:t>Introduction to Politecnico di Torino</a:t>
            </a:r>
            <a:endParaRPr lang="ru-RU" sz="2600" b="1" dirty="0">
              <a:solidFill>
                <a:srgbClr val="034EA2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B54E3E-58D8-4816-9A95-8578BDBDF4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29" y="-319570"/>
            <a:ext cx="3199960" cy="17999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419D80-8D9C-4AF8-AC57-7E385568BA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t="37608" r="8285" b="48563"/>
          <a:stretch/>
        </p:blipFill>
        <p:spPr>
          <a:xfrm>
            <a:off x="1304280" y="3822168"/>
            <a:ext cx="5692257" cy="13118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496E41-9256-4011-82DF-39E735E0E2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6" b="91166"/>
          <a:stretch/>
        </p:blipFill>
        <p:spPr>
          <a:xfrm>
            <a:off x="6996537" y="4102127"/>
            <a:ext cx="4433463" cy="8526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5910662"/>
            <a:ext cx="590550" cy="5905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59" y="5910662"/>
            <a:ext cx="563042" cy="5630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54" y="6023269"/>
            <a:ext cx="558034" cy="5580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4293">
            <a:off x="9139772" y="5934388"/>
            <a:ext cx="586765" cy="5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38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590317" cy="6857766"/>
            <a:chOff x="-70317" y="9112"/>
            <a:chExt cx="2590317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" y="36671"/>
            <a:ext cx="1565593" cy="3284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0159" y="680851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" y="4795961"/>
            <a:ext cx="1224329" cy="75081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2B506A0-22B9-4005-B9D0-DB7110B818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7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735242"/>
            <a:ext cx="1737360" cy="354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026A5-2C6D-E7AB-7E0F-83387CD4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358" y="107385"/>
            <a:ext cx="8447442" cy="1325563"/>
          </a:xfrm>
        </p:spPr>
        <p:txBody>
          <a:bodyPr>
            <a:normAutofit/>
          </a:bodyPr>
          <a:lstStyle/>
          <a:p>
            <a:r>
              <a:rPr lang="it-IT" dirty="0" err="1"/>
              <a:t>Introduction</a:t>
            </a:r>
            <a:r>
              <a:rPr lang="it-IT" dirty="0"/>
              <a:t> to PoliTO – </a:t>
            </a:r>
            <a:r>
              <a:rPr lang="fr-FR" dirty="0"/>
              <a:t>Uzbekistan focus</a:t>
            </a:r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E8714F64-A059-5745-B1B6-56745EAE8488}"/>
              </a:ext>
            </a:extLst>
          </p:cNvPr>
          <p:cNvSpPr txBox="1">
            <a:spLocks/>
          </p:cNvSpPr>
          <p:nvPr/>
        </p:nvSpPr>
        <p:spPr>
          <a:xfrm>
            <a:off x="2886276" y="1412033"/>
            <a:ext cx="5372686" cy="6809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284B">
                    <a:lumMod val="90000"/>
                    <a:lumOff val="10000"/>
                  </a:srgbClr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Project UZBEKISTAN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D5B5C389-14E5-1965-ACE7-BD871972B102}"/>
              </a:ext>
            </a:extLst>
          </p:cNvPr>
          <p:cNvSpPr txBox="1">
            <a:spLocks/>
          </p:cNvSpPr>
          <p:nvPr/>
        </p:nvSpPr>
        <p:spPr>
          <a:xfrm>
            <a:off x="2906358" y="2356437"/>
            <a:ext cx="4804417" cy="37904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08250" marR="0" lvl="0" indent="-2508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TEACHING</a:t>
            </a:r>
          </a:p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	more than 1,000 students already graduated</a:t>
            </a:r>
          </a:p>
          <a:p>
            <a:pPr marL="2508250" marR="0" lvl="0" indent="-2508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BSc</a:t>
            </a:r>
          </a:p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	Mechanical, Automotive, Aerospace, ICT, Civil Engineering</a:t>
            </a:r>
          </a:p>
          <a:p>
            <a:pPr marL="2508250" marR="0" lvl="0" indent="-2508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Professionalizing Degree</a:t>
            </a:r>
          </a:p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	Industrial Production (new: since 2022)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PoliTO Teaching Quality</a:t>
            </a:r>
          </a:p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	35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credits taught by PoliTo faculty on site + overall supervision</a:t>
            </a:r>
          </a:p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GYM | Grow Your Methodology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 on-campus initiative for experimenting new teaching methods</a:t>
            </a:r>
          </a:p>
        </p:txBody>
      </p:sp>
      <p:pic>
        <p:nvPicPr>
          <p:cNvPr id="8" name="Segnaposto immagine 22" descr="Immagine che contiene testo, edificio, esterni, alto&#10;&#10;Descrizione generata automaticamente">
            <a:extLst>
              <a:ext uri="{FF2B5EF4-FFF2-40B4-BE49-F238E27FC236}">
                <a16:creationId xmlns:a16="http://schemas.microsoft.com/office/drawing/2014/main" id="{7EDB20C6-0EDB-23BD-6714-A999C47A09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357" r="7309"/>
          <a:stretch/>
        </p:blipFill>
        <p:spPr>
          <a:xfrm>
            <a:off x="7918393" y="1633912"/>
            <a:ext cx="4114949" cy="487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41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590317" cy="6857766"/>
            <a:chOff x="-70317" y="9112"/>
            <a:chExt cx="2590317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" y="36671"/>
            <a:ext cx="1565593" cy="3284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0159" y="680851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" y="4795961"/>
            <a:ext cx="1224329" cy="75081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2B506A0-22B9-4005-B9D0-DB7110B818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7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735242"/>
            <a:ext cx="1737360" cy="354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026A5-2C6D-E7AB-7E0F-83387CD4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358" y="107385"/>
            <a:ext cx="8447442" cy="1325563"/>
          </a:xfrm>
        </p:spPr>
        <p:txBody>
          <a:bodyPr>
            <a:normAutofit/>
          </a:bodyPr>
          <a:lstStyle/>
          <a:p>
            <a:r>
              <a:rPr lang="it-IT" dirty="0" err="1"/>
              <a:t>Introduction</a:t>
            </a:r>
            <a:r>
              <a:rPr lang="it-IT" dirty="0"/>
              <a:t> to PoliTO – </a:t>
            </a:r>
            <a:r>
              <a:rPr lang="fr-FR" dirty="0"/>
              <a:t>Uzbekistan focus</a:t>
            </a: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F2D4B77-65C2-D794-C96B-DE07DC123739}"/>
              </a:ext>
            </a:extLst>
          </p:cNvPr>
          <p:cNvSpPr txBox="1">
            <a:spLocks/>
          </p:cNvSpPr>
          <p:nvPr/>
        </p:nvSpPr>
        <p:spPr>
          <a:xfrm>
            <a:off x="2678659" y="1419515"/>
            <a:ext cx="6988201" cy="6041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>
                <a:ln>
                  <a:noFill/>
                </a:ln>
                <a:solidFill>
                  <a:srgbClr val="00284B">
                    <a:lumMod val="90000"/>
                    <a:lumOff val="10000"/>
                  </a:srgbClr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Project UZBEKISTAN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00284B">
                  <a:lumMod val="90000"/>
                  <a:lumOff val="10000"/>
                </a:srgbClr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62DDC7B-038F-8A0A-F05E-9E903C54777A}"/>
              </a:ext>
            </a:extLst>
          </p:cNvPr>
          <p:cNvSpPr txBox="1">
            <a:spLocks/>
          </p:cNvSpPr>
          <p:nvPr/>
        </p:nvSpPr>
        <p:spPr>
          <a:xfrm>
            <a:off x="2678658" y="2945775"/>
            <a:ext cx="6038622" cy="38048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Our TTPU campus in Tashkent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 Italian base in Central Asia for technology transfer, cultural and institutional activities, industrial collaboration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The Techno Park, 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COMPANY INCUBATOR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84B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	More than 25 projects for the Country's technological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development and innovation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284B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	Stimulates the involvement of Italian companies and institutions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284B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A Lab for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Surveys of the built environment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Geomatics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84B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Juventus Academy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since 2019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84B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immagine 6" descr="Immagine che contiene interni, arredamento&#10;&#10;Descrizione generata automaticamente">
            <a:extLst>
              <a:ext uri="{FF2B5EF4-FFF2-40B4-BE49-F238E27FC236}">
                <a16:creationId xmlns:a16="http://schemas.microsoft.com/office/drawing/2014/main" id="{986ED76E-DD85-0E2C-72C2-00451F5096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679" r="9321"/>
          <a:stretch/>
        </p:blipFill>
        <p:spPr>
          <a:xfrm>
            <a:off x="8636000" y="1241857"/>
            <a:ext cx="3316062" cy="5285341"/>
          </a:xfrm>
          <a:prstGeom prst="rect">
            <a:avLst/>
          </a:prstGeom>
          <a:pattFill prst="lgGrid">
            <a:fgClr>
              <a:srgbClr val="FFFFFF">
                <a:lumMod val="85000"/>
              </a:srgbClr>
            </a:fgClr>
            <a:bgClr>
              <a:prstClr val="white"/>
            </a:bgClr>
          </a:pattFill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4A43C22-EA5F-67EF-E400-6BF1D0BA4271}"/>
              </a:ext>
            </a:extLst>
          </p:cNvPr>
          <p:cNvSpPr txBox="1"/>
          <p:nvPr/>
        </p:nvSpPr>
        <p:spPr>
          <a:xfrm>
            <a:off x="2678658" y="2097146"/>
            <a:ext cx="61601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28FBE">
                    <a:lumMod val="75000"/>
                  </a:srgbClr>
                </a:solidFill>
                <a:latin typeface="Century Gothic" panose="020F0302020204030204"/>
              </a:rPr>
              <a:t>Partnership with TTPU</a:t>
            </a:r>
            <a:r>
              <a:rPr lang="en-US" sz="1050" b="1" dirty="0">
                <a:solidFill>
                  <a:srgbClr val="028FBE">
                    <a:lumMod val="75000"/>
                  </a:srgbClr>
                </a:solidFill>
                <a:latin typeface="Century Gothic" panose="020F0302020204030204"/>
              </a:rPr>
              <a:t> </a:t>
            </a:r>
            <a:r>
              <a:rPr lang="en-US" sz="2400" b="1" dirty="0">
                <a:solidFill>
                  <a:srgbClr val="028FBE">
                    <a:lumMod val="75000"/>
                  </a:srgbClr>
                </a:solidFill>
                <a:latin typeface="Century Gothic" panose="020F0302020204030204"/>
              </a:rPr>
              <a:t>|</a:t>
            </a:r>
            <a:endParaRPr lang="en-US" sz="1050" b="1" dirty="0">
              <a:solidFill>
                <a:srgbClr val="028FBE">
                  <a:lumMod val="75000"/>
                </a:srgbClr>
              </a:solidFill>
              <a:latin typeface="Century Gothic" panose="020F0302020204030204"/>
            </a:endParaRPr>
          </a:p>
          <a:p>
            <a:r>
              <a:rPr lang="en-US" sz="2000" b="1" dirty="0">
                <a:solidFill>
                  <a:srgbClr val="028FBE">
                    <a:lumMod val="75000"/>
                  </a:srgbClr>
                </a:solidFill>
                <a:latin typeface="Century Gothic" panose="020F0302020204030204"/>
              </a:rPr>
              <a:t>T</a:t>
            </a:r>
            <a:r>
              <a:rPr lang="en-US" sz="2000" dirty="0">
                <a:solidFill>
                  <a:srgbClr val="028FBE">
                    <a:lumMod val="75000"/>
                  </a:srgbClr>
                </a:solidFill>
                <a:latin typeface="Century Gothic" panose="020F0302020204030204"/>
              </a:rPr>
              <a:t>urin</a:t>
            </a:r>
            <a:r>
              <a:rPr lang="en-US" sz="1600" dirty="0">
                <a:solidFill>
                  <a:srgbClr val="028FBE">
                    <a:lumMod val="75000"/>
                  </a:srgbClr>
                </a:solidFill>
                <a:latin typeface="Century Gothic" panose="020F0302020204030204"/>
              </a:rPr>
              <a:t> </a:t>
            </a:r>
            <a:r>
              <a:rPr lang="en-US" sz="2000" b="1" dirty="0">
                <a:solidFill>
                  <a:srgbClr val="028FBE">
                    <a:lumMod val="75000"/>
                  </a:srgbClr>
                </a:solidFill>
                <a:latin typeface="Century Gothic" panose="020F0302020204030204"/>
              </a:rPr>
              <a:t>P</a:t>
            </a:r>
            <a:r>
              <a:rPr lang="en-US" sz="2000" dirty="0">
                <a:solidFill>
                  <a:srgbClr val="028FBE">
                    <a:lumMod val="75000"/>
                  </a:srgbClr>
                </a:solidFill>
                <a:latin typeface="Century Gothic" panose="020F0302020204030204"/>
              </a:rPr>
              <a:t>olytechnic</a:t>
            </a:r>
            <a:r>
              <a:rPr lang="en-US" sz="1600" dirty="0">
                <a:solidFill>
                  <a:srgbClr val="028FBE">
                    <a:lumMod val="75000"/>
                  </a:srgbClr>
                </a:solidFill>
                <a:latin typeface="Century Gothic" panose="020F0302020204030204"/>
              </a:rPr>
              <a:t> </a:t>
            </a:r>
            <a:r>
              <a:rPr lang="en-US" sz="2000" b="1" dirty="0">
                <a:solidFill>
                  <a:srgbClr val="028FBE">
                    <a:lumMod val="75000"/>
                  </a:srgbClr>
                </a:solidFill>
                <a:latin typeface="Century Gothic" panose="020F0302020204030204"/>
              </a:rPr>
              <a:t>U</a:t>
            </a:r>
            <a:r>
              <a:rPr lang="en-US" sz="2000" dirty="0">
                <a:solidFill>
                  <a:srgbClr val="028FBE">
                    <a:lumMod val="75000"/>
                  </a:srgbClr>
                </a:solidFill>
                <a:latin typeface="Century Gothic" panose="020F0302020204030204"/>
              </a:rPr>
              <a:t>niversity</a:t>
            </a:r>
            <a:r>
              <a:rPr lang="en-US" sz="1600" dirty="0">
                <a:solidFill>
                  <a:srgbClr val="028FBE">
                    <a:lumMod val="75000"/>
                  </a:srgbClr>
                </a:solidFill>
                <a:latin typeface="Century Gothic" panose="020F0302020204030204"/>
              </a:rPr>
              <a:t> </a:t>
            </a:r>
            <a:r>
              <a:rPr lang="en-US" sz="2000" dirty="0">
                <a:solidFill>
                  <a:srgbClr val="028FBE">
                    <a:lumMod val="75000"/>
                  </a:srgbClr>
                </a:solidFill>
                <a:latin typeface="Century Gothic" panose="020F0302020204030204"/>
              </a:rPr>
              <a:t>in</a:t>
            </a:r>
            <a:r>
              <a:rPr lang="en-US" sz="1600" dirty="0">
                <a:solidFill>
                  <a:srgbClr val="028FBE">
                    <a:lumMod val="75000"/>
                  </a:srgbClr>
                </a:solidFill>
                <a:latin typeface="Century Gothic" panose="020F0302020204030204"/>
              </a:rPr>
              <a:t> </a:t>
            </a:r>
            <a:r>
              <a:rPr lang="en-US" sz="2000" b="1" dirty="0">
                <a:solidFill>
                  <a:srgbClr val="028FBE">
                    <a:lumMod val="75000"/>
                  </a:srgbClr>
                </a:solidFill>
                <a:latin typeface="Century Gothic" panose="020F0302020204030204"/>
              </a:rPr>
              <a:t>T</a:t>
            </a:r>
            <a:r>
              <a:rPr lang="en-US" sz="2000" dirty="0">
                <a:solidFill>
                  <a:srgbClr val="028FBE">
                    <a:lumMod val="75000"/>
                  </a:srgbClr>
                </a:solidFill>
                <a:latin typeface="Century Gothic" panose="020F0302020204030204"/>
              </a:rPr>
              <a:t>ashkent</a:t>
            </a:r>
          </a:p>
        </p:txBody>
      </p:sp>
    </p:spTree>
    <p:extLst>
      <p:ext uri="{BB962C8B-B14F-4D97-AF65-F5344CB8AC3E}">
        <p14:creationId xmlns:p14="http://schemas.microsoft.com/office/powerpoint/2010/main" val="1820473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590317" cy="6857766"/>
            <a:chOff x="-70317" y="9112"/>
            <a:chExt cx="2590317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" y="36671"/>
            <a:ext cx="1565593" cy="3284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0159" y="680851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" y="4795961"/>
            <a:ext cx="1224329" cy="75081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2B506A0-22B9-4005-B9D0-DB7110B818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7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735242"/>
            <a:ext cx="1737360" cy="354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026A5-2C6D-E7AB-7E0F-83387CD4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358" y="107385"/>
            <a:ext cx="8447442" cy="1325563"/>
          </a:xfrm>
        </p:spPr>
        <p:txBody>
          <a:bodyPr>
            <a:normAutofit/>
          </a:bodyPr>
          <a:lstStyle/>
          <a:p>
            <a:r>
              <a:rPr lang="it-IT" dirty="0" err="1"/>
              <a:t>Introduction</a:t>
            </a:r>
            <a:r>
              <a:rPr lang="it-IT" dirty="0"/>
              <a:t> to PoliTO – </a:t>
            </a:r>
            <a:r>
              <a:rPr lang="fr-FR" dirty="0"/>
              <a:t>Uzbekistan focus</a:t>
            </a:r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1A3B0B67-D072-FC01-649F-E83EBA852216}"/>
              </a:ext>
            </a:extLst>
          </p:cNvPr>
          <p:cNvSpPr txBox="1">
            <a:spLocks/>
          </p:cNvSpPr>
          <p:nvPr/>
        </p:nvSpPr>
        <p:spPr>
          <a:xfrm>
            <a:off x="2647069" y="1735242"/>
            <a:ext cx="8447442" cy="6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/>
              <a:t>Most relevant projects and recent initiatives</a:t>
            </a:r>
            <a:endParaRPr lang="it-IT" sz="3600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DC55B235-677A-1E0A-7AFB-61AB71FB6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321223"/>
              </p:ext>
            </p:extLst>
          </p:nvPr>
        </p:nvGraphicFramePr>
        <p:xfrm>
          <a:off x="2747701" y="2521758"/>
          <a:ext cx="9360942" cy="322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4382">
                  <a:extLst>
                    <a:ext uri="{9D8B030D-6E8A-4147-A177-3AD203B41FA5}">
                      <a16:colId xmlns:a16="http://schemas.microsoft.com/office/drawing/2014/main" val="2192360747"/>
                    </a:ext>
                  </a:extLst>
                </a:gridCol>
                <a:gridCol w="3647440">
                  <a:extLst>
                    <a:ext uri="{9D8B030D-6E8A-4147-A177-3AD203B41FA5}">
                      <a16:colId xmlns:a16="http://schemas.microsoft.com/office/drawing/2014/main" val="4062220728"/>
                    </a:ext>
                  </a:extLst>
                </a:gridCol>
                <a:gridCol w="3119120">
                  <a:extLst>
                    <a:ext uri="{9D8B030D-6E8A-4147-A177-3AD203B41FA5}">
                      <a16:colId xmlns:a16="http://schemas.microsoft.com/office/drawing/2014/main" val="3196894686"/>
                    </a:ext>
                  </a:extLst>
                </a:gridCol>
              </a:tblGrid>
              <a:tr h="995680">
                <a:tc>
                  <a:txBody>
                    <a:bodyPr/>
                    <a:lstStyle/>
                    <a:p>
                      <a:r>
                        <a:rPr lang="it-IT" sz="1600" dirty="0" err="1"/>
                        <a:t>Capacity</a:t>
                      </a:r>
                      <a:r>
                        <a:rPr lang="it-IT" sz="1600" dirty="0"/>
                        <a:t> building projects – </a:t>
                      </a:r>
                      <a:r>
                        <a:rPr lang="it-IT" sz="1600" dirty="0" err="1"/>
                        <a:t>European</a:t>
                      </a:r>
                      <a:r>
                        <a:rPr lang="it-IT" sz="1600" dirty="0"/>
                        <a:t> Union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Lifelong Learning and </a:t>
                      </a:r>
                      <a:r>
                        <a:rPr lang="it-IT" sz="1600" dirty="0" err="1"/>
                        <a:t>vocational</a:t>
                      </a:r>
                      <a:r>
                        <a:rPr lang="it-IT" sz="1600" dirty="0"/>
                        <a:t>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Technoloy</a:t>
                      </a:r>
                      <a:r>
                        <a:rPr lang="it-IT" sz="1600" dirty="0"/>
                        <a:t> transfer for </a:t>
                      </a:r>
                      <a:r>
                        <a:rPr lang="it-IT" sz="1600" dirty="0" err="1"/>
                        <a:t>most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relevant</a:t>
                      </a:r>
                      <a:r>
                        <a:rPr lang="it-IT" sz="1600" dirty="0"/>
                        <a:t> global </a:t>
                      </a:r>
                      <a:r>
                        <a:rPr lang="it-IT" sz="1600" dirty="0" err="1"/>
                        <a:t>transition</a:t>
                      </a:r>
                      <a:r>
                        <a:rPr lang="it-IT" sz="1600" dirty="0"/>
                        <a:t> – Energy and Industry 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502388"/>
                  </a:ext>
                </a:extLst>
              </a:tr>
              <a:tr h="1427480">
                <a:tc>
                  <a:txBody>
                    <a:bodyPr/>
                    <a:lstStyle/>
                    <a:p>
                      <a:r>
                        <a:rPr lang="en-US" sz="1400" b="1" dirty="0"/>
                        <a:t>ERAMCA </a:t>
                      </a:r>
                      <a:r>
                        <a:rPr lang="en-US" sz="1400" b="1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0" dirty="0"/>
                        <a:t>Risk Assessment and Mitigation for cultural heritage</a:t>
                      </a:r>
                    </a:p>
                    <a:p>
                      <a:endParaRPr lang="en-US" sz="1400" b="1" dirty="0"/>
                    </a:p>
                    <a:p>
                      <a:pPr marL="0" algn="l" defTabSz="914400" rtl="0" eaLnBrk="1" latinLnBrk="0" hangingPunct="1"/>
                      <a:r>
                        <a:rPr lang="en-US" sz="1400" b="1" dirty="0"/>
                        <a:t>DEBSEUZ </a:t>
                      </a:r>
                      <a:r>
                        <a:rPr lang="en-US" sz="1400" b="1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Design and maintenance for solar energy systems</a:t>
                      </a:r>
                    </a:p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SPHERE </a:t>
                      </a:r>
                      <a:r>
                        <a:rPr lang="en-US" sz="1400" b="1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Design and maintenance for electrical-driven vehicles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Professionalizing degree </a:t>
                      </a:r>
                      <a:r>
                        <a:rPr lang="en-US" sz="1400" b="1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0" dirty="0"/>
                        <a:t>Industrial Manufacturing Technologies. Opportunities for reskilling and upskilling of employees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/>
                        <a:t>UzAvto</a:t>
                      </a:r>
                      <a:r>
                        <a:rPr lang="en-US" sz="1400" b="1" dirty="0"/>
                        <a:t> Plant Academy </a:t>
                      </a:r>
                      <a:r>
                        <a:rPr lang="en-US" sz="1400" b="1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CIM4.0 and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UzAvto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training for key production competences</a:t>
                      </a:r>
                      <a:endParaRPr lang="it-IT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/>
                        <a:t>UzAvto</a:t>
                      </a:r>
                      <a:r>
                        <a:rPr lang="en-US" sz="1400" b="1" dirty="0"/>
                        <a:t> Academy 4.0 </a:t>
                      </a:r>
                      <a:r>
                        <a:rPr lang="en-US" sz="1400" b="1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CIM4.0,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UzAvto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TTPU on key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trasformation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competences for Industry 4.0</a:t>
                      </a:r>
                      <a:endParaRPr lang="en-US" sz="14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Hydrogen Valley in Karshi </a:t>
                      </a:r>
                      <a:r>
                        <a:rPr lang="en-US" sz="1400" b="1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400" b="1" dirty="0"/>
                        <a:t> 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feasibility study based on MoU signed during the visit of President Shavkat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Mirziyoyev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(June 2023)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784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04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2B5AF93-23F8-C6BB-4FC8-CA6821336FFE}"/>
                </a:ext>
              </a:extLst>
            </p:cNvPr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" y="36671"/>
            <a:ext cx="1565593" cy="3284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0159" y="680851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" y="4795961"/>
            <a:ext cx="1224329" cy="75081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2B506A0-22B9-4005-B9D0-DB7110B818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7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735242"/>
            <a:ext cx="1737360" cy="354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026A5-2C6D-E7AB-7E0F-83387CD4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358" y="107385"/>
            <a:ext cx="8447442" cy="1325563"/>
          </a:xfrm>
        </p:spPr>
        <p:txBody>
          <a:bodyPr/>
          <a:lstStyle/>
          <a:p>
            <a:r>
              <a:rPr lang="en-US" dirty="0"/>
              <a:t>Role in the project and key staff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D7F8F03-ABD1-8A7A-5AAD-9389DD26FF39}"/>
              </a:ext>
            </a:extLst>
          </p:cNvPr>
          <p:cNvSpPr txBox="1"/>
          <p:nvPr/>
        </p:nvSpPr>
        <p:spPr>
          <a:xfrm>
            <a:off x="3110971" y="1769275"/>
            <a:ext cx="803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2F528F"/>
                </a:solidFill>
              </a:rPr>
              <a:t>WE ARE Department of Energy - DENERG AT POLITO!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110CCE5-7A22-ED49-1D40-6161717839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103" y="3016596"/>
            <a:ext cx="1222632" cy="1864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3CA5807-CD3E-1B8A-8701-9381E3FDD7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22" y="3016596"/>
            <a:ext cx="4160935" cy="186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23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2B5AF93-23F8-C6BB-4FC8-CA6821336FFE}"/>
                </a:ext>
              </a:extLst>
            </p:cNvPr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" y="36671"/>
            <a:ext cx="1565593" cy="3284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0159" y="680851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" y="4795961"/>
            <a:ext cx="1224329" cy="75081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2B506A0-22B9-4005-B9D0-DB7110B818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7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735242"/>
            <a:ext cx="1737360" cy="354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026A5-2C6D-E7AB-7E0F-83387CD4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358" y="107385"/>
            <a:ext cx="8447442" cy="1325563"/>
          </a:xfrm>
        </p:spPr>
        <p:txBody>
          <a:bodyPr/>
          <a:lstStyle/>
          <a:p>
            <a:r>
              <a:rPr lang="en-US" dirty="0"/>
              <a:t>Role in the project and key staff</a:t>
            </a:r>
          </a:p>
        </p:txBody>
      </p:sp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24693AB5-A646-9886-4523-EAFAF524783C}"/>
              </a:ext>
            </a:extLst>
          </p:cNvPr>
          <p:cNvCxnSpPr>
            <a:cxnSpLocks/>
          </p:cNvCxnSpPr>
          <p:nvPr/>
        </p:nvCxnSpPr>
        <p:spPr>
          <a:xfrm>
            <a:off x="5772695" y="1638089"/>
            <a:ext cx="0" cy="512220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8">
            <a:extLst>
              <a:ext uri="{FF2B5EF4-FFF2-40B4-BE49-F238E27FC236}">
                <a16:creationId xmlns:a16="http://schemas.microsoft.com/office/drawing/2014/main" id="{328CA33C-32D8-2EB4-5FBD-128423154869}"/>
              </a:ext>
            </a:extLst>
          </p:cNvPr>
          <p:cNvCxnSpPr>
            <a:cxnSpLocks/>
          </p:cNvCxnSpPr>
          <p:nvPr/>
        </p:nvCxnSpPr>
        <p:spPr>
          <a:xfrm>
            <a:off x="11585756" y="1180290"/>
            <a:ext cx="0" cy="558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AFF6745-7A5C-55CB-B1DF-74AD92136FBD}"/>
              </a:ext>
            </a:extLst>
          </p:cNvPr>
          <p:cNvSpPr txBox="1">
            <a:spLocks/>
          </p:cNvSpPr>
          <p:nvPr/>
        </p:nvSpPr>
        <p:spPr>
          <a:xfrm>
            <a:off x="6072835" y="4371209"/>
            <a:ext cx="2628899" cy="26331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Marco Cavana, PhD </a:t>
            </a:r>
          </a:p>
          <a:p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Assistant Professor at PoliTO</a:t>
            </a:r>
          </a:p>
          <a:p>
            <a:endParaRPr lang="en-GB" sz="120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During his PhD he worked on a model for quality tracking in gas networks in view of renewable gases blending. He participated as scientific advisor in the design and techno-economic feasibility of projects on green hydrogen production and deployment.</a:t>
            </a:r>
          </a:p>
          <a:p>
            <a:endParaRPr lang="en-GB" sz="12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1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02B11975-9C3B-5D78-1C0C-84805ADABE34}"/>
              </a:ext>
            </a:extLst>
          </p:cNvPr>
          <p:cNvSpPr txBox="1">
            <a:spLocks/>
          </p:cNvSpPr>
          <p:nvPr/>
        </p:nvSpPr>
        <p:spPr>
          <a:xfrm>
            <a:off x="2750584" y="4371209"/>
            <a:ext cx="2628899" cy="263310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Pierluigi Leone, PhD</a:t>
            </a:r>
          </a:p>
          <a:p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Full Professor at PoliTO and Project Manager at TTPU</a:t>
            </a:r>
          </a:p>
          <a:p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PoliTO Responsible for DEBSEUZ</a:t>
            </a:r>
          </a:p>
          <a:p>
            <a:endParaRPr lang="pt-BR" sz="12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2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2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2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1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75E9891-7A73-8E8C-C337-878E922771AD}"/>
              </a:ext>
            </a:extLst>
          </p:cNvPr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37" r="8957"/>
          <a:stretch/>
        </p:blipFill>
        <p:spPr>
          <a:xfrm>
            <a:off x="2741066" y="1638089"/>
            <a:ext cx="2838450" cy="2605728"/>
          </a:xfrm>
          <a:prstGeom prst="rect">
            <a:avLst/>
          </a:prstGeom>
        </p:spPr>
      </p:pic>
      <p:pic>
        <p:nvPicPr>
          <p:cNvPr id="15" name="Picture 2" descr="Cavana">
            <a:extLst>
              <a:ext uri="{FF2B5EF4-FFF2-40B4-BE49-F238E27FC236}">
                <a16:creationId xmlns:a16="http://schemas.microsoft.com/office/drawing/2014/main" id="{4A1F6048-3114-AA94-723F-B14AAE87E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999" y="1626667"/>
            <a:ext cx="2663735" cy="255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7B3F1E77-B860-2D3C-9B0F-923C9918FEDD}"/>
              </a:ext>
            </a:extLst>
          </p:cNvPr>
          <p:cNvCxnSpPr>
            <a:cxnSpLocks/>
          </p:cNvCxnSpPr>
          <p:nvPr/>
        </p:nvCxnSpPr>
        <p:spPr>
          <a:xfrm>
            <a:off x="9020338" y="1638089"/>
            <a:ext cx="0" cy="512220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0BD50A7-912A-ADF2-236D-8DD8F828D742}"/>
              </a:ext>
            </a:extLst>
          </p:cNvPr>
          <p:cNvSpPr txBox="1"/>
          <p:nvPr/>
        </p:nvSpPr>
        <p:spPr>
          <a:xfrm>
            <a:off x="9324306" y="3429000"/>
            <a:ext cx="27090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0" i="1" dirty="0">
                <a:solidFill>
                  <a:schemeClr val="accent1">
                    <a:lumMod val="50000"/>
                  </a:schemeClr>
                </a:solidFill>
                <a:hlinkClick r:id="rId9"/>
              </a:rPr>
              <a:t>@</a:t>
            </a:r>
          </a:p>
          <a:p>
            <a:endParaRPr lang="pt-BR" sz="2000" i="1" dirty="0">
              <a:solidFill>
                <a:schemeClr val="accent1">
                  <a:lumMod val="50000"/>
                </a:schemeClr>
              </a:solidFill>
              <a:hlinkClick r:id="rId9"/>
            </a:endParaRPr>
          </a:p>
          <a:p>
            <a:endParaRPr lang="pt-BR" sz="2000" i="1" dirty="0">
              <a:solidFill>
                <a:schemeClr val="accent1">
                  <a:lumMod val="50000"/>
                </a:schemeClr>
              </a:solidFill>
              <a:hlinkClick r:id="rId9"/>
            </a:endParaRPr>
          </a:p>
          <a:p>
            <a:r>
              <a:rPr lang="pt-BR" sz="2000" i="1" dirty="0">
                <a:solidFill>
                  <a:schemeClr val="accent1">
                    <a:lumMod val="50000"/>
                  </a:schemeClr>
                </a:solidFill>
                <a:hlinkClick r:id="rId9"/>
              </a:rPr>
              <a:t>pierluigi.leone@polito.it</a:t>
            </a:r>
            <a:endParaRPr lang="pt-BR" sz="200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000" i="1" dirty="0">
                <a:solidFill>
                  <a:schemeClr val="accent1">
                    <a:lumMod val="50000"/>
                  </a:schemeClr>
                </a:solidFill>
              </a:rPr>
              <a:t>marco.cavana@polito.it</a:t>
            </a:r>
          </a:p>
          <a:p>
            <a:endParaRPr lang="pt-BR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25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2B5AF93-23F8-C6BB-4FC8-CA6821336FFE}"/>
                </a:ext>
              </a:extLst>
            </p:cNvPr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" y="36671"/>
            <a:ext cx="1565593" cy="3284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0159" y="680851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" y="4795961"/>
            <a:ext cx="1224329" cy="75081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2B506A0-22B9-4005-B9D0-DB7110B818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7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735242"/>
            <a:ext cx="1737360" cy="354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026A5-2C6D-E7AB-7E0F-83387CD4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358" y="107385"/>
            <a:ext cx="8447442" cy="1325563"/>
          </a:xfrm>
        </p:spPr>
        <p:txBody>
          <a:bodyPr/>
          <a:lstStyle/>
          <a:p>
            <a:r>
              <a:rPr lang="en-US" dirty="0"/>
              <a:t>Role in the project and key staff</a:t>
            </a:r>
          </a:p>
        </p:txBody>
      </p:sp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24693AB5-A646-9886-4523-EAFAF524783C}"/>
              </a:ext>
            </a:extLst>
          </p:cNvPr>
          <p:cNvCxnSpPr>
            <a:cxnSpLocks/>
          </p:cNvCxnSpPr>
          <p:nvPr/>
        </p:nvCxnSpPr>
        <p:spPr>
          <a:xfrm>
            <a:off x="5772695" y="1638089"/>
            <a:ext cx="0" cy="512220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8">
            <a:extLst>
              <a:ext uri="{FF2B5EF4-FFF2-40B4-BE49-F238E27FC236}">
                <a16:creationId xmlns:a16="http://schemas.microsoft.com/office/drawing/2014/main" id="{328CA33C-32D8-2EB4-5FBD-128423154869}"/>
              </a:ext>
            </a:extLst>
          </p:cNvPr>
          <p:cNvCxnSpPr>
            <a:cxnSpLocks/>
          </p:cNvCxnSpPr>
          <p:nvPr/>
        </p:nvCxnSpPr>
        <p:spPr>
          <a:xfrm>
            <a:off x="11585756" y="1180290"/>
            <a:ext cx="0" cy="558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AFF6745-7A5C-55CB-B1DF-74AD92136FBD}"/>
              </a:ext>
            </a:extLst>
          </p:cNvPr>
          <p:cNvSpPr txBox="1">
            <a:spLocks/>
          </p:cNvSpPr>
          <p:nvPr/>
        </p:nvSpPr>
        <p:spPr>
          <a:xfrm>
            <a:off x="5952092" y="4166068"/>
            <a:ext cx="2940165" cy="26331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Pacifique</a:t>
            </a:r>
          </a:p>
          <a:p>
            <a:pPr algn="just"/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PhD Candidate at PoliTO</a:t>
            </a:r>
            <a:endParaRPr lang="en-GB" sz="12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His current research focuses on the regional energy modeling for green energy carriers production and utilization in Africa, with a particular focus on the role of productive uses of energy in the clean energy access process. He also has valuable experience in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international projects across different African countries related to capacity building, biomass conversion, and renewable energy microgrids.</a:t>
            </a:r>
            <a:endParaRPr lang="en-GB" sz="12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sz="11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7B3F1E77-B860-2D3C-9B0F-923C9918FEDD}"/>
              </a:ext>
            </a:extLst>
          </p:cNvPr>
          <p:cNvCxnSpPr>
            <a:cxnSpLocks/>
          </p:cNvCxnSpPr>
          <p:nvPr/>
        </p:nvCxnSpPr>
        <p:spPr>
          <a:xfrm>
            <a:off x="9136382" y="1676971"/>
            <a:ext cx="0" cy="512220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0BD50A7-912A-ADF2-236D-8DD8F828D742}"/>
              </a:ext>
            </a:extLst>
          </p:cNvPr>
          <p:cNvSpPr txBox="1"/>
          <p:nvPr/>
        </p:nvSpPr>
        <p:spPr>
          <a:xfrm>
            <a:off x="9136382" y="3439551"/>
            <a:ext cx="305561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0" i="1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</a:p>
          <a:p>
            <a:endParaRPr lang="pt-BR" sz="2000" i="1" dirty="0">
              <a:solidFill>
                <a:srgbClr val="0563C1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sz="2000" i="1" dirty="0">
              <a:solidFill>
                <a:srgbClr val="0563C1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BR" sz="2000" i="1" dirty="0">
                <a:solidFill>
                  <a:srgbClr val="FF0000"/>
                </a:solidFill>
                <a:hlinkClick r:id="rId7"/>
              </a:rPr>
              <a:t>luisa.difrancesco@polito.it</a:t>
            </a:r>
          </a:p>
          <a:p>
            <a:r>
              <a:rPr lang="pt-BR" sz="1600" i="1" dirty="0">
                <a:solidFill>
                  <a:srgbClr val="FF0000"/>
                </a:solidFill>
                <a:hlinkClick r:id="rId7"/>
              </a:rPr>
              <a:t>pacifique.koshikwinja@polito.it</a:t>
            </a:r>
            <a:endParaRPr lang="pt-BR" sz="1600" i="1" dirty="0">
              <a:solidFill>
                <a:srgbClr val="FF0000"/>
              </a:solidFill>
            </a:endParaRPr>
          </a:p>
          <a:p>
            <a:endParaRPr lang="pt-BR" sz="2000" i="1" dirty="0">
              <a:solidFill>
                <a:srgbClr val="FF0000"/>
              </a:solidFill>
            </a:endParaRPr>
          </a:p>
          <a:p>
            <a:endParaRPr lang="pt-BR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" name="Straight Connector 12">
            <a:extLst>
              <a:ext uri="{FF2B5EF4-FFF2-40B4-BE49-F238E27FC236}">
                <a16:creationId xmlns:a16="http://schemas.microsoft.com/office/drawing/2014/main" id="{91706325-005C-BCD0-A7F6-A87DDCAB098E}"/>
              </a:ext>
            </a:extLst>
          </p:cNvPr>
          <p:cNvCxnSpPr>
            <a:cxnSpLocks/>
          </p:cNvCxnSpPr>
          <p:nvPr/>
        </p:nvCxnSpPr>
        <p:spPr>
          <a:xfrm>
            <a:off x="5772695" y="1638089"/>
            <a:ext cx="0" cy="512220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E3944621-F54D-3F6C-C227-978641CFDDDC}"/>
              </a:ext>
            </a:extLst>
          </p:cNvPr>
          <p:cNvSpPr txBox="1">
            <a:spLocks/>
          </p:cNvSpPr>
          <p:nvPr/>
        </p:nvSpPr>
        <p:spPr>
          <a:xfrm>
            <a:off x="2899674" y="4182925"/>
            <a:ext cx="2628899" cy="263310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Luisa Di Francesco</a:t>
            </a:r>
          </a:p>
          <a:p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PhD </a:t>
            </a:r>
            <a:r>
              <a:rPr lang="pt-BR" sz="1200" i="1" dirty="0" err="1">
                <a:solidFill>
                  <a:schemeClr val="accent1">
                    <a:lumMod val="50000"/>
                  </a:schemeClr>
                </a:solidFill>
              </a:rPr>
              <a:t>Student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1200" i="1" dirty="0" err="1">
                <a:solidFill>
                  <a:schemeClr val="accent1">
                    <a:lumMod val="50000"/>
                  </a:schemeClr>
                </a:solidFill>
              </a:rPr>
              <a:t>at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1200" i="1" dirty="0" err="1">
                <a:solidFill>
                  <a:schemeClr val="accent1">
                    <a:lumMod val="50000"/>
                  </a:schemeClr>
                </a:solidFill>
              </a:rPr>
              <a:t>PoliTO</a:t>
            </a:r>
            <a:endParaRPr lang="pt-BR" sz="120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She </a:t>
            </a:r>
            <a:r>
              <a:rPr lang="pt-BR" sz="1200" i="1" dirty="0" err="1">
                <a:solidFill>
                  <a:schemeClr val="accent1">
                    <a:lumMod val="50000"/>
                  </a:schemeClr>
                </a:solidFill>
              </a:rPr>
              <a:t>graduated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 in Energy </a:t>
            </a:r>
            <a:r>
              <a:rPr lang="pt-BR" sz="1200" i="1" dirty="0" err="1">
                <a:solidFill>
                  <a:schemeClr val="accent1">
                    <a:lumMod val="50000"/>
                  </a:schemeClr>
                </a:solidFill>
              </a:rPr>
              <a:t>Engineering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pt-BR" sz="1200" i="1" dirty="0" err="1">
                <a:solidFill>
                  <a:schemeClr val="accent1">
                    <a:lumMod val="50000"/>
                  </a:schemeClr>
                </a:solidFill>
              </a:rPr>
              <a:t>Renewable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 Energy Systems </a:t>
            </a:r>
            <a:r>
              <a:rPr lang="pt-BR" sz="1200" i="1" dirty="0" err="1">
                <a:solidFill>
                  <a:schemeClr val="accent1">
                    <a:lumMod val="50000"/>
                  </a:schemeClr>
                </a:solidFill>
              </a:rPr>
              <a:t>at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1200" i="1" dirty="0" err="1">
                <a:solidFill>
                  <a:schemeClr val="accent1">
                    <a:lumMod val="50000"/>
                  </a:schemeClr>
                </a:solidFill>
              </a:rPr>
              <a:t>PoliTO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. The focus of her master’s thesis was green hydrogen production and blending in natural gas for the German gas transmission network.</a:t>
            </a:r>
          </a:p>
          <a:p>
            <a:endParaRPr lang="pt-BR" sz="12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2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2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2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1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 descr="A person with long hair smiling&#10;&#10;Description automatically generated">
            <a:extLst>
              <a:ext uri="{FF2B5EF4-FFF2-40B4-BE49-F238E27FC236}">
                <a16:creationId xmlns:a16="http://schemas.microsoft.com/office/drawing/2014/main" id="{BD3EA0EC-FFB5-4BF1-BB42-6B8C34481F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/>
          <a:stretch/>
        </p:blipFill>
        <p:spPr>
          <a:xfrm>
            <a:off x="2998977" y="1432948"/>
            <a:ext cx="2380506" cy="2733120"/>
          </a:xfrm>
          <a:prstGeom prst="rect">
            <a:avLst/>
          </a:prstGeom>
        </p:spPr>
      </p:pic>
      <p:pic>
        <p:nvPicPr>
          <p:cNvPr id="11" name="Picture 10" descr="A person in a suit and tie&#10;&#10;Description automatically generated">
            <a:extLst>
              <a:ext uri="{FF2B5EF4-FFF2-40B4-BE49-F238E27FC236}">
                <a16:creationId xmlns:a16="http://schemas.microsoft.com/office/drawing/2014/main" id="{731C133E-C6EB-9F57-78EB-20B33C79DA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5" b="12482"/>
          <a:stretch/>
        </p:blipFill>
        <p:spPr>
          <a:xfrm>
            <a:off x="6057725" y="1419515"/>
            <a:ext cx="2472414" cy="27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26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2B5AF93-23F8-C6BB-4FC8-CA6821336FFE}"/>
                </a:ext>
              </a:extLst>
            </p:cNvPr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" y="36671"/>
            <a:ext cx="1565593" cy="3284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0159" y="680851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" y="4795961"/>
            <a:ext cx="1224329" cy="75081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2B506A0-22B9-4005-B9D0-DB7110B818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7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735242"/>
            <a:ext cx="1737360" cy="354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026A5-2C6D-E7AB-7E0F-83387CD4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358" y="107385"/>
            <a:ext cx="8447442" cy="1325563"/>
          </a:xfrm>
        </p:spPr>
        <p:txBody>
          <a:bodyPr/>
          <a:lstStyle/>
          <a:p>
            <a:r>
              <a:rPr lang="en-US" dirty="0"/>
              <a:t>Role in the project and key staff</a:t>
            </a:r>
          </a:p>
        </p:txBody>
      </p:sp>
      <p:cxnSp>
        <p:nvCxnSpPr>
          <p:cNvPr id="7" name="Straight Connector 18">
            <a:extLst>
              <a:ext uri="{FF2B5EF4-FFF2-40B4-BE49-F238E27FC236}">
                <a16:creationId xmlns:a16="http://schemas.microsoft.com/office/drawing/2014/main" id="{328CA33C-32D8-2EB4-5FBD-128423154869}"/>
              </a:ext>
            </a:extLst>
          </p:cNvPr>
          <p:cNvCxnSpPr>
            <a:cxnSpLocks/>
          </p:cNvCxnSpPr>
          <p:nvPr/>
        </p:nvCxnSpPr>
        <p:spPr>
          <a:xfrm>
            <a:off x="11585756" y="1180290"/>
            <a:ext cx="0" cy="558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02B11975-9C3B-5D78-1C0C-84805ADABE34}"/>
              </a:ext>
            </a:extLst>
          </p:cNvPr>
          <p:cNvSpPr txBox="1">
            <a:spLocks/>
          </p:cNvSpPr>
          <p:nvPr/>
        </p:nvSpPr>
        <p:spPr>
          <a:xfrm>
            <a:off x="2855841" y="1641741"/>
            <a:ext cx="8606057" cy="263310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Administration</a:t>
            </a:r>
          </a:p>
          <a:p>
            <a:endParaRPr lang="pt-BR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b="1" i="1" dirty="0">
                <a:solidFill>
                  <a:schemeClr val="accent1">
                    <a:lumMod val="50000"/>
                  </a:schemeClr>
                </a:solidFill>
              </a:rPr>
              <a:t>Angela Spiteri, </a:t>
            </a:r>
            <a:r>
              <a:rPr lang="pt-BR" i="1" dirty="0">
                <a:solidFill>
                  <a:schemeClr val="accent1">
                    <a:lumMod val="50000"/>
                  </a:schemeClr>
                </a:solidFill>
              </a:rPr>
              <a:t>Administrive contact for DEBSEUz at PoliTO</a:t>
            </a:r>
          </a:p>
          <a:p>
            <a:r>
              <a:rPr lang="pt-BR" b="1" i="1" dirty="0">
                <a:solidFill>
                  <a:schemeClr val="accent1">
                    <a:lumMod val="50000"/>
                  </a:schemeClr>
                </a:solidFill>
              </a:rPr>
              <a:t>Massimiliano Rapetti</a:t>
            </a:r>
            <a:r>
              <a:rPr lang="pt-BR" i="1" dirty="0">
                <a:solidFill>
                  <a:schemeClr val="accent1">
                    <a:lumMod val="50000"/>
                  </a:schemeClr>
                </a:solidFill>
              </a:rPr>
              <a:t>, Head of Project Administration at </a:t>
            </a:r>
            <a:r>
              <a:rPr lang="pt-BR" b="1" i="1" dirty="0">
                <a:solidFill>
                  <a:schemeClr val="accent1">
                    <a:lumMod val="50000"/>
                  </a:schemeClr>
                </a:solidFill>
              </a:rPr>
              <a:t>DENERG DENERG PROGETTI, </a:t>
            </a:r>
            <a:r>
              <a:rPr lang="pt-BR" i="1" dirty="0">
                <a:solidFill>
                  <a:schemeClr val="accent1">
                    <a:lumMod val="50000"/>
                  </a:schemeClr>
                </a:solidFill>
              </a:rPr>
              <a:t>Recipient for adiministration issues – NOT a PERSON!!!</a:t>
            </a:r>
          </a:p>
          <a:p>
            <a:endParaRPr lang="pt-BR" sz="12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2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2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1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0BD50A7-912A-ADF2-236D-8DD8F828D742}"/>
              </a:ext>
            </a:extLst>
          </p:cNvPr>
          <p:cNvSpPr txBox="1"/>
          <p:nvPr/>
        </p:nvSpPr>
        <p:spPr>
          <a:xfrm>
            <a:off x="2855841" y="4121620"/>
            <a:ext cx="90386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0" i="1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</a:p>
          <a:p>
            <a:endParaRPr lang="pt-BR" sz="2000" i="1" dirty="0">
              <a:solidFill>
                <a:srgbClr val="0563C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BR" sz="2000" i="1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angela.spiteri@polito.it</a:t>
            </a:r>
            <a:endParaRPr lang="pt-BR" sz="2000" i="1" dirty="0">
              <a:solidFill>
                <a:srgbClr val="FF0000"/>
              </a:solidFill>
            </a:endParaRPr>
          </a:p>
          <a:p>
            <a:r>
              <a:rPr lang="pt-BR" sz="2000" i="1" dirty="0">
                <a:solidFill>
                  <a:srgbClr val="FF0000"/>
                </a:solidFill>
                <a:hlinkClick r:id="rId7"/>
              </a:rPr>
              <a:t>massimiliano.rapetti@polito.it</a:t>
            </a:r>
            <a:endParaRPr lang="pt-BR" sz="2000" i="1" dirty="0">
              <a:solidFill>
                <a:srgbClr val="FF0000"/>
              </a:solidFill>
            </a:endParaRPr>
          </a:p>
          <a:p>
            <a:r>
              <a:rPr lang="pt-BR" sz="2000" i="1" dirty="0">
                <a:solidFill>
                  <a:srgbClr val="FF0000"/>
                </a:solidFill>
              </a:rPr>
              <a:t>denerg.progetti@polito.it</a:t>
            </a:r>
            <a:endParaRPr lang="pt-BR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74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2B5AF93-23F8-C6BB-4FC8-CA6821336FFE}"/>
                </a:ext>
              </a:extLst>
            </p:cNvPr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" y="36671"/>
            <a:ext cx="1565593" cy="3284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0159" y="680851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" y="4795961"/>
            <a:ext cx="1224329" cy="75081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2B506A0-22B9-4005-B9D0-DB7110B818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7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735242"/>
            <a:ext cx="1737360" cy="354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026A5-2C6D-E7AB-7E0F-83387CD4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358" y="107385"/>
            <a:ext cx="8447442" cy="1325563"/>
          </a:xfrm>
        </p:spPr>
        <p:txBody>
          <a:bodyPr/>
          <a:lstStyle/>
          <a:p>
            <a:r>
              <a:rPr lang="en-US" dirty="0"/>
              <a:t>Role in the project and key staff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9D46310-A116-64B5-B61F-2110C1F22F0E}"/>
              </a:ext>
            </a:extLst>
          </p:cNvPr>
          <p:cNvSpPr txBox="1"/>
          <p:nvPr/>
        </p:nvSpPr>
        <p:spPr>
          <a:xfrm>
            <a:off x="2906359" y="1903228"/>
            <a:ext cx="90552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WP4 Leader – </a:t>
            </a:r>
            <a:r>
              <a:rPr lang="en-US" sz="3600" dirty="0"/>
              <a:t>Equipment for the establishment of laboratories and centers</a:t>
            </a:r>
          </a:p>
          <a:p>
            <a:endParaRPr lang="en-US" sz="3600" b="1" dirty="0">
              <a:solidFill>
                <a:srgbClr val="034EA2"/>
              </a:solidFill>
            </a:endParaRPr>
          </a:p>
          <a:p>
            <a:r>
              <a:rPr lang="it-IT" sz="3600" dirty="0"/>
              <a:t>CO –leader in WP1 (Management) and WP5 (</a:t>
            </a:r>
            <a:r>
              <a:rPr lang="it-IT" sz="3600" dirty="0" err="1"/>
              <a:t>quality</a:t>
            </a:r>
            <a:r>
              <a:rPr lang="it-IT" sz="3600" dirty="0"/>
              <a:t>)</a:t>
            </a:r>
          </a:p>
          <a:p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610763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2B5AF93-23F8-C6BB-4FC8-CA6821336FFE}"/>
                </a:ext>
              </a:extLst>
            </p:cNvPr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" y="36671"/>
            <a:ext cx="1565593" cy="3284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0159" y="680851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" y="4795961"/>
            <a:ext cx="1224329" cy="75081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2B506A0-22B9-4005-B9D0-DB7110B818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7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735242"/>
            <a:ext cx="1737360" cy="354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026A5-2C6D-E7AB-7E0F-83387CD4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358" y="107385"/>
            <a:ext cx="8447442" cy="1325563"/>
          </a:xfrm>
        </p:spPr>
        <p:txBody>
          <a:bodyPr/>
          <a:lstStyle/>
          <a:p>
            <a:r>
              <a:rPr lang="en-US" dirty="0"/>
              <a:t>Experience in previous capacity building project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39897F0-FE90-0220-E37E-C9B75DA72184}"/>
              </a:ext>
            </a:extLst>
          </p:cNvPr>
          <p:cNvSpPr txBox="1"/>
          <p:nvPr/>
        </p:nvSpPr>
        <p:spPr>
          <a:xfrm>
            <a:off x="2747701" y="1968677"/>
            <a:ext cx="90579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2"/>
                </a:solidFill>
              </a:rPr>
              <a:t>EU Coordinator – Erasmus + CBHE </a:t>
            </a:r>
            <a:r>
              <a:rPr lang="it-IT" sz="2800" dirty="0" err="1">
                <a:solidFill>
                  <a:schemeClr val="tx2"/>
                </a:solidFill>
              </a:rPr>
              <a:t>Enbrain</a:t>
            </a:r>
            <a:r>
              <a:rPr lang="it-IT" sz="2800" dirty="0">
                <a:solidFill>
                  <a:schemeClr val="tx2"/>
                </a:solidFill>
              </a:rPr>
              <a:t> – call2017</a:t>
            </a:r>
          </a:p>
          <a:p>
            <a:r>
              <a:rPr lang="it-IT" sz="2800" dirty="0">
                <a:solidFill>
                  <a:schemeClr val="tx2"/>
                </a:solidFill>
              </a:rPr>
              <a:t>EU Coordinator – Erasmus + CBHE </a:t>
            </a:r>
            <a:r>
              <a:rPr lang="it-IT" sz="2800" dirty="0" err="1">
                <a:solidFill>
                  <a:schemeClr val="tx2"/>
                </a:solidFill>
              </a:rPr>
              <a:t>Neprev</a:t>
            </a:r>
            <a:r>
              <a:rPr lang="it-IT" sz="2800" dirty="0">
                <a:solidFill>
                  <a:schemeClr val="tx2"/>
                </a:solidFill>
              </a:rPr>
              <a:t>  – call2019</a:t>
            </a:r>
          </a:p>
          <a:p>
            <a:r>
              <a:rPr lang="it-IT" sz="2800" dirty="0">
                <a:solidFill>
                  <a:schemeClr val="tx2"/>
                </a:solidFill>
              </a:rPr>
              <a:t>Unit Coordinator – Erasmus + CBHE </a:t>
            </a:r>
            <a:r>
              <a:rPr lang="it-IT" sz="2800" dirty="0" err="1">
                <a:solidFill>
                  <a:schemeClr val="tx2"/>
                </a:solidFill>
              </a:rPr>
              <a:t>Heresa</a:t>
            </a:r>
            <a:r>
              <a:rPr lang="it-IT" sz="2800" dirty="0">
                <a:solidFill>
                  <a:schemeClr val="tx2"/>
                </a:solidFill>
              </a:rPr>
              <a:t>   – call2020</a:t>
            </a:r>
          </a:p>
          <a:p>
            <a:endParaRPr lang="it-IT" sz="2800" dirty="0">
              <a:solidFill>
                <a:schemeClr val="tx2"/>
              </a:solidFill>
            </a:endParaRPr>
          </a:p>
          <a:p>
            <a:r>
              <a:rPr lang="it-IT" sz="2800" dirty="0" err="1">
                <a:solidFill>
                  <a:schemeClr val="tx2"/>
                </a:solidFill>
              </a:rPr>
              <a:t>Italian</a:t>
            </a:r>
            <a:r>
              <a:rPr lang="it-IT" sz="2800" dirty="0">
                <a:solidFill>
                  <a:schemeClr val="tx2"/>
                </a:solidFill>
              </a:rPr>
              <a:t> Agency for Development Cooperation – G7 </a:t>
            </a:r>
            <a:r>
              <a:rPr lang="it-IT" sz="2800" dirty="0" err="1">
                <a:solidFill>
                  <a:schemeClr val="tx2"/>
                </a:solidFill>
              </a:rPr>
              <a:t>African</a:t>
            </a:r>
            <a:r>
              <a:rPr lang="it-IT" sz="2800" dirty="0">
                <a:solidFill>
                  <a:schemeClr val="tx2"/>
                </a:solidFill>
              </a:rPr>
              <a:t> Innovation Leaders</a:t>
            </a:r>
          </a:p>
          <a:p>
            <a:endParaRPr lang="it-IT" sz="2800" dirty="0">
              <a:solidFill>
                <a:schemeClr val="tx2"/>
              </a:solidFill>
            </a:endParaRPr>
          </a:p>
          <a:p>
            <a:r>
              <a:rPr lang="it-IT" sz="2800" dirty="0">
                <a:solidFill>
                  <a:schemeClr val="tx2"/>
                </a:solidFill>
              </a:rPr>
              <a:t>RES4AFRICA X UNECA – Expert training in energy system </a:t>
            </a:r>
            <a:r>
              <a:rPr lang="it-IT" sz="2800" dirty="0" err="1">
                <a:solidFill>
                  <a:schemeClr val="tx2"/>
                </a:solidFill>
              </a:rPr>
              <a:t>modelling</a:t>
            </a:r>
            <a:r>
              <a:rPr lang="it-IT" sz="2800" dirty="0">
                <a:solidFill>
                  <a:schemeClr val="tx2"/>
                </a:solidFill>
              </a:rPr>
              <a:t> and scenario for Horn Africa</a:t>
            </a:r>
          </a:p>
          <a:p>
            <a:endParaRPr lang="it-IT" sz="2800" dirty="0">
              <a:solidFill>
                <a:schemeClr val="tx2"/>
              </a:solidFill>
            </a:endParaRPr>
          </a:p>
          <a:p>
            <a:endParaRPr lang="it-IT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09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2B5AF93-23F8-C6BB-4FC8-CA6821336FFE}"/>
                </a:ext>
              </a:extLst>
            </p:cNvPr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" y="36671"/>
            <a:ext cx="1517466" cy="3183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0" y="5131562"/>
            <a:ext cx="1224329" cy="750817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A6561F7-61B0-2AC7-C537-ECE927AB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683" y="2543377"/>
            <a:ext cx="8942692" cy="1325563"/>
          </a:xfrm>
        </p:spPr>
        <p:txBody>
          <a:bodyPr/>
          <a:lstStyle/>
          <a:p>
            <a:pPr algn="ctr"/>
            <a:r>
              <a:rPr lang="en-US" b="1" dirty="0"/>
              <a:t>Thank you for attention!</a:t>
            </a:r>
            <a:endParaRPr lang="ru-RU" b="1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8B4DA4C-3C3C-4A08-9A84-176B11D7451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2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406438" y="1925442"/>
            <a:ext cx="1737360" cy="34734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30239" y="679789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</p:spTree>
    <p:extLst>
      <p:ext uri="{BB962C8B-B14F-4D97-AF65-F5344CB8AC3E}">
        <p14:creationId xmlns:p14="http://schemas.microsoft.com/office/powerpoint/2010/main" val="270300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590317" cy="6857766"/>
            <a:chOff x="-70317" y="9112"/>
            <a:chExt cx="2590317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" y="36671"/>
            <a:ext cx="1565593" cy="3284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0159" y="680851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" y="4795961"/>
            <a:ext cx="1224329" cy="75081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2B506A0-22B9-4005-B9D0-DB7110B818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7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735242"/>
            <a:ext cx="1737360" cy="354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026A5-2C6D-E7AB-7E0F-83387CD4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358" y="107385"/>
            <a:ext cx="8447442" cy="1325563"/>
          </a:xfrm>
        </p:spPr>
        <p:txBody>
          <a:bodyPr/>
          <a:lstStyle/>
          <a:p>
            <a:r>
              <a:rPr lang="en-IT" dirty="0"/>
              <a:t>Outline</a:t>
            </a:r>
          </a:p>
        </p:txBody>
      </p:sp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B92F7993-333B-954A-82DA-C8397394DA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481645"/>
              </p:ext>
            </p:extLst>
          </p:nvPr>
        </p:nvGraphicFramePr>
        <p:xfrm>
          <a:off x="2886276" y="1439068"/>
          <a:ext cx="7418742" cy="397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4938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590317" cy="6857766"/>
            <a:chOff x="-70317" y="9112"/>
            <a:chExt cx="2590317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" y="36671"/>
            <a:ext cx="1565593" cy="3284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0159" y="680851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" y="4795961"/>
            <a:ext cx="1224329" cy="75081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2B506A0-22B9-4005-B9D0-DB7110B818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7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735242"/>
            <a:ext cx="1737360" cy="354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026A5-2C6D-E7AB-7E0F-83387CD4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358" y="107385"/>
            <a:ext cx="8447442" cy="1325563"/>
          </a:xfrm>
        </p:spPr>
        <p:txBody>
          <a:bodyPr/>
          <a:lstStyle/>
          <a:p>
            <a:r>
              <a:rPr lang="it-IT" dirty="0" err="1"/>
              <a:t>Introduction</a:t>
            </a:r>
            <a:r>
              <a:rPr lang="it-IT" dirty="0"/>
              <a:t> to PoliTO</a:t>
            </a:r>
          </a:p>
        </p:txBody>
      </p:sp>
      <p:sp>
        <p:nvSpPr>
          <p:cNvPr id="3" name="Subtitle 6">
            <a:extLst>
              <a:ext uri="{FF2B5EF4-FFF2-40B4-BE49-F238E27FC236}">
                <a16:creationId xmlns:a16="http://schemas.microsoft.com/office/drawing/2014/main" id="{F9590C41-E89A-EA51-9A4D-09C535CFBE31}"/>
              </a:ext>
            </a:extLst>
          </p:cNvPr>
          <p:cNvSpPr txBox="1">
            <a:spLocks/>
          </p:cNvSpPr>
          <p:nvPr/>
        </p:nvSpPr>
        <p:spPr>
          <a:xfrm>
            <a:off x="7152667" y="1733277"/>
            <a:ext cx="1008000" cy="432000"/>
          </a:xfrm>
          <a:prstGeom prst="rect">
            <a:avLst/>
          </a:prstGeom>
        </p:spPr>
        <p:txBody>
          <a:bodyPr vert="horz" lIns="0" tIns="0" rIns="0" bIns="0" numCol="1" spcCol="36576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1859</a:t>
            </a: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DC0DB802-5422-B6B9-EEC4-A9AE4402A259}"/>
              </a:ext>
            </a:extLst>
          </p:cNvPr>
          <p:cNvSpPr txBox="1"/>
          <p:nvPr/>
        </p:nvSpPr>
        <p:spPr>
          <a:xfrm>
            <a:off x="8594752" y="2666861"/>
            <a:ext cx="2511564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 marR="5080" indent="-12700"/>
            <a:r>
              <a:rPr lang="it-IT">
                <a:cs typeface="Poppins SemiBold"/>
              </a:rPr>
              <a:t>Italian Industry</a:t>
            </a:r>
          </a:p>
          <a:p>
            <a:pPr marL="12700" marR="5080" indent="-12700"/>
            <a:r>
              <a:rPr lang="it-IT">
                <a:cs typeface="Poppins SemiBold"/>
              </a:rPr>
              <a:t>Museum</a:t>
            </a:r>
            <a:endParaRPr lang="it-IT" dirty="0">
              <a:cs typeface="Poppins SemiBold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22884856-BB1B-BD34-451D-8849A3D8F741}"/>
              </a:ext>
            </a:extLst>
          </p:cNvPr>
          <p:cNvSpPr txBox="1"/>
          <p:nvPr/>
        </p:nvSpPr>
        <p:spPr>
          <a:xfrm>
            <a:off x="2808179" y="3649539"/>
            <a:ext cx="2441550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 marR="5080" algn="r"/>
            <a:r>
              <a:rPr dirty="0">
                <a:cs typeface="Poppins SemiBold"/>
              </a:rPr>
              <a:t>Regio Politecnico</a:t>
            </a:r>
            <a:br>
              <a:rPr lang="it-IT" dirty="0">
                <a:cs typeface="Poppins SemiBold"/>
              </a:rPr>
            </a:br>
            <a:r>
              <a:rPr dirty="0">
                <a:cs typeface="Poppins SemiBold"/>
              </a:rPr>
              <a:t>di</a:t>
            </a:r>
            <a:r>
              <a:rPr spc="-10" dirty="0">
                <a:cs typeface="Poppins SemiBold"/>
              </a:rPr>
              <a:t> </a:t>
            </a:r>
            <a:r>
              <a:rPr dirty="0">
                <a:cs typeface="Poppins SemiBold"/>
              </a:rPr>
              <a:t>Torino</a:t>
            </a: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F7702EDB-1AA4-5A62-AA24-8A1A14B809C5}"/>
              </a:ext>
            </a:extLst>
          </p:cNvPr>
          <p:cNvSpPr txBox="1"/>
          <p:nvPr/>
        </p:nvSpPr>
        <p:spPr>
          <a:xfrm>
            <a:off x="8594752" y="4656160"/>
            <a:ext cx="3338392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 marR="5080"/>
            <a:r>
              <a:rPr lang="it-IT">
                <a:cs typeface="Poppins SemiBold"/>
              </a:rPr>
              <a:t>Corso Duca degli Abruzzi:</a:t>
            </a:r>
          </a:p>
          <a:p>
            <a:pPr marL="12700" marR="5080"/>
            <a:r>
              <a:rPr lang="it-IT">
                <a:cs typeface="Poppins SemiBold"/>
              </a:rPr>
              <a:t>Campus opening</a:t>
            </a:r>
            <a:endParaRPr lang="it-IT" dirty="0" err="1">
              <a:cs typeface="Poppins SemiBold"/>
            </a:endParaRP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91C5B594-1071-AC5F-B997-DD7B67D0882A}"/>
              </a:ext>
            </a:extLst>
          </p:cNvPr>
          <p:cNvSpPr txBox="1"/>
          <p:nvPr/>
        </p:nvSpPr>
        <p:spPr>
          <a:xfrm>
            <a:off x="7152667" y="5732565"/>
            <a:ext cx="1008000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sz="2800" b="1" spc="-25" dirty="0">
                <a:solidFill>
                  <a:schemeClr val="accent2">
                    <a:lumMod val="75000"/>
                  </a:schemeClr>
                </a:solidFill>
                <a:cs typeface="Poppins"/>
              </a:rPr>
              <a:t>2019</a:t>
            </a:r>
            <a:endParaRPr dirty="0">
              <a:solidFill>
                <a:schemeClr val="accent2">
                  <a:lumMod val="75000"/>
                </a:schemeClr>
              </a:solidFill>
              <a:cs typeface="Poppins SemiBold"/>
            </a:endParaRPr>
          </a:p>
        </p:txBody>
      </p:sp>
      <p:sp>
        <p:nvSpPr>
          <p:cNvPr id="12" name="Subtitle 6">
            <a:extLst>
              <a:ext uri="{FF2B5EF4-FFF2-40B4-BE49-F238E27FC236}">
                <a16:creationId xmlns:a16="http://schemas.microsoft.com/office/drawing/2014/main" id="{9E71D239-31AF-E1F6-E382-D8610FDC9487}"/>
              </a:ext>
            </a:extLst>
          </p:cNvPr>
          <p:cNvSpPr txBox="1">
            <a:spLocks/>
          </p:cNvSpPr>
          <p:nvPr/>
        </p:nvSpPr>
        <p:spPr>
          <a:xfrm>
            <a:off x="2351420" y="1634937"/>
            <a:ext cx="2927110" cy="628681"/>
          </a:xfrm>
          <a:prstGeom prst="rect">
            <a:avLst/>
          </a:prstGeom>
        </p:spPr>
        <p:txBody>
          <a:bodyPr vert="horz" lIns="0" tIns="0" rIns="0" bIns="0" numCol="1" spcCol="36576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it-IT" sz="1800" i="0">
                <a:solidFill>
                  <a:schemeClr val="tx1"/>
                </a:solidFill>
                <a:effectLst/>
                <a:latin typeface="+mn-lt"/>
              </a:rPr>
              <a:t>Technical School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it-IT" sz="1800" i="0">
                <a:solidFill>
                  <a:schemeClr val="tx1"/>
                </a:solidFill>
                <a:effectLst/>
                <a:latin typeface="+mn-lt"/>
              </a:rPr>
              <a:t>for Engineers</a:t>
            </a:r>
            <a:endParaRPr lang="it-IT" sz="1800" i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DE0EF610-65DE-D845-991D-759699AC421F}"/>
              </a:ext>
            </a:extLst>
          </p:cNvPr>
          <p:cNvSpPr txBox="1"/>
          <p:nvPr/>
        </p:nvSpPr>
        <p:spPr>
          <a:xfrm>
            <a:off x="5633219" y="2728416"/>
            <a:ext cx="1008000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sz="2800" b="1" spc="-20" dirty="0">
                <a:solidFill>
                  <a:schemeClr val="accent2">
                    <a:lumMod val="75000"/>
                  </a:schemeClr>
                </a:solidFill>
                <a:cs typeface="Poppins"/>
              </a:rPr>
              <a:t>1862</a:t>
            </a:r>
            <a:endParaRPr sz="2800" dirty="0">
              <a:solidFill>
                <a:schemeClr val="accent2">
                  <a:lumMod val="75000"/>
                </a:schemeClr>
              </a:solidFill>
              <a:cs typeface="Poppins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7D99748B-3A06-D4C5-B196-22215FDFB46F}"/>
              </a:ext>
            </a:extLst>
          </p:cNvPr>
          <p:cNvSpPr txBox="1"/>
          <p:nvPr/>
        </p:nvSpPr>
        <p:spPr>
          <a:xfrm>
            <a:off x="7152667" y="3732694"/>
            <a:ext cx="1008000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sz="2800" b="1" spc="-20" dirty="0">
                <a:solidFill>
                  <a:schemeClr val="accent2">
                    <a:lumMod val="75000"/>
                  </a:schemeClr>
                </a:solidFill>
                <a:cs typeface="Poppins"/>
              </a:rPr>
              <a:t>1906</a:t>
            </a:r>
            <a:endParaRPr sz="2800" dirty="0">
              <a:solidFill>
                <a:schemeClr val="accent2">
                  <a:lumMod val="75000"/>
                </a:schemeClr>
              </a:solidFill>
              <a:cs typeface="Poppins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6055E370-A3D4-5709-4E66-21CA677AE6BD}"/>
              </a:ext>
            </a:extLst>
          </p:cNvPr>
          <p:cNvSpPr txBox="1"/>
          <p:nvPr/>
        </p:nvSpPr>
        <p:spPr>
          <a:xfrm>
            <a:off x="5633219" y="4736070"/>
            <a:ext cx="1008000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sz="2800" b="1" spc="-15" dirty="0">
                <a:solidFill>
                  <a:schemeClr val="accent2">
                    <a:lumMod val="75000"/>
                  </a:schemeClr>
                </a:solidFill>
                <a:cs typeface="Poppins"/>
              </a:rPr>
              <a:t>1958</a:t>
            </a:r>
            <a:endParaRPr sz="2800" dirty="0">
              <a:solidFill>
                <a:schemeClr val="accent2">
                  <a:lumMod val="75000"/>
                </a:schemeClr>
              </a:solidFill>
              <a:cs typeface="Poppins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21015590-826E-F2B4-C091-E232E26BDBBA}"/>
              </a:ext>
            </a:extLst>
          </p:cNvPr>
          <p:cNvSpPr txBox="1"/>
          <p:nvPr/>
        </p:nvSpPr>
        <p:spPr>
          <a:xfrm>
            <a:off x="2941855" y="5663809"/>
            <a:ext cx="2307874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 marR="5080" indent="-12700" algn="r"/>
            <a:r>
              <a:rPr lang="en-US">
                <a:cs typeface="Poppins SemiBold"/>
              </a:rPr>
              <a:t>160 years of</a:t>
            </a:r>
          </a:p>
          <a:p>
            <a:pPr marL="12700" marR="5080" indent="-12700" algn="r"/>
            <a:r>
              <a:rPr lang="en-US">
                <a:cs typeface="Poppins SemiBold"/>
              </a:rPr>
              <a:t>Polytechnic Culture</a:t>
            </a:r>
            <a:endParaRPr lang="en-US" dirty="0">
              <a:cs typeface="Poppins SemiBold"/>
            </a:endParaRPr>
          </a:p>
        </p:txBody>
      </p:sp>
      <p:sp>
        <p:nvSpPr>
          <p:cNvPr id="20" name="Oval 38">
            <a:extLst>
              <a:ext uri="{FF2B5EF4-FFF2-40B4-BE49-F238E27FC236}">
                <a16:creationId xmlns:a16="http://schemas.microsoft.com/office/drawing/2014/main" id="{AC42D2F9-7BA9-641E-520C-73AADD9F6AF1}"/>
              </a:ext>
            </a:extLst>
          </p:cNvPr>
          <p:cNvSpPr/>
          <p:nvPr/>
        </p:nvSpPr>
        <p:spPr>
          <a:xfrm>
            <a:off x="6645753" y="1793899"/>
            <a:ext cx="310756" cy="3107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22" name="Oval 38">
            <a:extLst>
              <a:ext uri="{FF2B5EF4-FFF2-40B4-BE49-F238E27FC236}">
                <a16:creationId xmlns:a16="http://schemas.microsoft.com/office/drawing/2014/main" id="{05B3BA11-7982-DD5F-3D49-8AFC16198A9D}"/>
              </a:ext>
            </a:extLst>
          </p:cNvPr>
          <p:cNvSpPr/>
          <p:nvPr/>
        </p:nvSpPr>
        <p:spPr>
          <a:xfrm>
            <a:off x="6645753" y="3789665"/>
            <a:ext cx="310756" cy="3107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23" name="Oval 38">
            <a:extLst>
              <a:ext uri="{FF2B5EF4-FFF2-40B4-BE49-F238E27FC236}">
                <a16:creationId xmlns:a16="http://schemas.microsoft.com/office/drawing/2014/main" id="{7DFF2B09-302B-1EC8-6D27-576303339A51}"/>
              </a:ext>
            </a:extLst>
          </p:cNvPr>
          <p:cNvSpPr/>
          <p:nvPr/>
        </p:nvSpPr>
        <p:spPr>
          <a:xfrm>
            <a:off x="6645753" y="5785430"/>
            <a:ext cx="310756" cy="3107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24" name="Oval 38">
            <a:extLst>
              <a:ext uri="{FF2B5EF4-FFF2-40B4-BE49-F238E27FC236}">
                <a16:creationId xmlns:a16="http://schemas.microsoft.com/office/drawing/2014/main" id="{E50B28E0-7240-68F2-80F6-532F2F619C28}"/>
              </a:ext>
            </a:extLst>
          </p:cNvPr>
          <p:cNvSpPr/>
          <p:nvPr/>
        </p:nvSpPr>
        <p:spPr>
          <a:xfrm flipH="1">
            <a:off x="6881817" y="2791782"/>
            <a:ext cx="310756" cy="3107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25" name="Oval 38">
            <a:extLst>
              <a:ext uri="{FF2B5EF4-FFF2-40B4-BE49-F238E27FC236}">
                <a16:creationId xmlns:a16="http://schemas.microsoft.com/office/drawing/2014/main" id="{9D5A8820-52DA-C6CF-D233-87F9646BE7DA}"/>
              </a:ext>
            </a:extLst>
          </p:cNvPr>
          <p:cNvSpPr/>
          <p:nvPr/>
        </p:nvSpPr>
        <p:spPr>
          <a:xfrm flipH="1">
            <a:off x="6881817" y="4787548"/>
            <a:ext cx="310756" cy="3107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A6AB3999-D527-9184-653E-2E52818ECE90}"/>
              </a:ext>
            </a:extLst>
          </p:cNvPr>
          <p:cNvGrpSpPr/>
          <p:nvPr/>
        </p:nvGrpSpPr>
        <p:grpSpPr>
          <a:xfrm>
            <a:off x="5392234" y="1499277"/>
            <a:ext cx="900000" cy="900000"/>
            <a:chOff x="4466379" y="1464701"/>
            <a:chExt cx="900000" cy="900000"/>
          </a:xfrm>
        </p:grpSpPr>
        <p:sp>
          <p:nvSpPr>
            <p:cNvPr id="28" name="Teardrop 37">
              <a:extLst>
                <a:ext uri="{FF2B5EF4-FFF2-40B4-BE49-F238E27FC236}">
                  <a16:creationId xmlns:a16="http://schemas.microsoft.com/office/drawing/2014/main" id="{2E2692CE-40C9-5A83-C92D-640679745EB5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4466379" y="1464701"/>
              <a:ext cx="900000" cy="900000"/>
            </a:xfrm>
            <a:prstGeom prst="teardrop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  <p:sp>
          <p:nvSpPr>
            <p:cNvPr id="29" name="Ovale 28">
              <a:extLst>
                <a:ext uri="{FF2B5EF4-FFF2-40B4-BE49-F238E27FC236}">
                  <a16:creationId xmlns:a16="http://schemas.microsoft.com/office/drawing/2014/main" id="{1319A370-C2FE-7FEA-6529-F540431B1129}"/>
                </a:ext>
              </a:extLst>
            </p:cNvPr>
            <p:cNvSpPr/>
            <p:nvPr/>
          </p:nvSpPr>
          <p:spPr>
            <a:xfrm>
              <a:off x="4534219" y="1532522"/>
              <a:ext cx="764358" cy="764358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290CAB28-5CC6-053E-4A97-A854B72B064E}"/>
              </a:ext>
            </a:extLst>
          </p:cNvPr>
          <p:cNvGrpSpPr/>
          <p:nvPr/>
        </p:nvGrpSpPr>
        <p:grpSpPr>
          <a:xfrm>
            <a:off x="7543414" y="2493859"/>
            <a:ext cx="900000" cy="900000"/>
            <a:chOff x="6862359" y="2473683"/>
            <a:chExt cx="900000" cy="900000"/>
          </a:xfrm>
        </p:grpSpPr>
        <p:sp>
          <p:nvSpPr>
            <p:cNvPr id="31" name="Teardrop 37">
              <a:extLst>
                <a:ext uri="{FF2B5EF4-FFF2-40B4-BE49-F238E27FC236}">
                  <a16:creationId xmlns:a16="http://schemas.microsoft.com/office/drawing/2014/main" id="{387297E7-1F71-8049-C252-9D5F1FE8D3F0}"/>
                </a:ext>
              </a:extLst>
            </p:cNvPr>
            <p:cNvSpPr>
              <a:spLocks noChangeAspect="1"/>
            </p:cNvSpPr>
            <p:nvPr/>
          </p:nvSpPr>
          <p:spPr>
            <a:xfrm rot="18900000" flipH="1">
              <a:off x="6862359" y="2473683"/>
              <a:ext cx="900000" cy="900000"/>
            </a:xfrm>
            <a:prstGeom prst="teardrop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  <p:sp>
          <p:nvSpPr>
            <p:cNvPr id="32" name="Ovale 31">
              <a:extLst>
                <a:ext uri="{FF2B5EF4-FFF2-40B4-BE49-F238E27FC236}">
                  <a16:creationId xmlns:a16="http://schemas.microsoft.com/office/drawing/2014/main" id="{916BB958-2786-EDD3-A9C6-E3AF1140AC76}"/>
                </a:ext>
              </a:extLst>
            </p:cNvPr>
            <p:cNvSpPr/>
            <p:nvPr/>
          </p:nvSpPr>
          <p:spPr>
            <a:xfrm>
              <a:off x="6930180" y="2541504"/>
              <a:ext cx="764358" cy="764358"/>
            </a:xfrm>
            <a:prstGeom prst="ellipse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DD3A0ADA-46E0-D20A-E0D5-9CB6E2FA0DC1}"/>
              </a:ext>
            </a:extLst>
          </p:cNvPr>
          <p:cNvGrpSpPr/>
          <p:nvPr/>
        </p:nvGrpSpPr>
        <p:grpSpPr>
          <a:xfrm>
            <a:off x="5392234" y="3476537"/>
            <a:ext cx="900000" cy="900000"/>
            <a:chOff x="4466379" y="3441961"/>
            <a:chExt cx="900000" cy="900000"/>
          </a:xfrm>
        </p:grpSpPr>
        <p:sp>
          <p:nvSpPr>
            <p:cNvPr id="35" name="Teardrop 37">
              <a:extLst>
                <a:ext uri="{FF2B5EF4-FFF2-40B4-BE49-F238E27FC236}">
                  <a16:creationId xmlns:a16="http://schemas.microsoft.com/office/drawing/2014/main" id="{A02ED98A-259A-0786-914F-EE3A5D1F9EFD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4466379" y="3441961"/>
              <a:ext cx="900000" cy="900000"/>
            </a:xfrm>
            <a:prstGeom prst="teardrop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  <p:sp>
          <p:nvSpPr>
            <p:cNvPr id="36" name="Ovale 35">
              <a:extLst>
                <a:ext uri="{FF2B5EF4-FFF2-40B4-BE49-F238E27FC236}">
                  <a16:creationId xmlns:a16="http://schemas.microsoft.com/office/drawing/2014/main" id="{93DDDB85-F1B4-E7B1-550F-19B278DF0F39}"/>
                </a:ext>
              </a:extLst>
            </p:cNvPr>
            <p:cNvSpPr/>
            <p:nvPr/>
          </p:nvSpPr>
          <p:spPr>
            <a:xfrm>
              <a:off x="4534219" y="3509782"/>
              <a:ext cx="764358" cy="764358"/>
            </a:xfrm>
            <a:prstGeom prst="ellipse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00434F2D-22F8-BBD8-9B24-C725E81569F7}"/>
              </a:ext>
            </a:extLst>
          </p:cNvPr>
          <p:cNvGrpSpPr/>
          <p:nvPr/>
        </p:nvGrpSpPr>
        <p:grpSpPr>
          <a:xfrm>
            <a:off x="7543414" y="4495040"/>
            <a:ext cx="900000" cy="900000"/>
            <a:chOff x="6862359" y="4597539"/>
            <a:chExt cx="900000" cy="900000"/>
          </a:xfrm>
        </p:grpSpPr>
        <p:sp>
          <p:nvSpPr>
            <p:cNvPr id="38" name="Teardrop 37">
              <a:extLst>
                <a:ext uri="{FF2B5EF4-FFF2-40B4-BE49-F238E27FC236}">
                  <a16:creationId xmlns:a16="http://schemas.microsoft.com/office/drawing/2014/main" id="{EF9A3C78-FA64-4654-64DA-407F609F956D}"/>
                </a:ext>
              </a:extLst>
            </p:cNvPr>
            <p:cNvSpPr>
              <a:spLocks noChangeAspect="1"/>
            </p:cNvSpPr>
            <p:nvPr/>
          </p:nvSpPr>
          <p:spPr>
            <a:xfrm rot="18900000" flipH="1">
              <a:off x="6862359" y="4597539"/>
              <a:ext cx="900000" cy="900000"/>
            </a:xfrm>
            <a:prstGeom prst="teardrop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E284CD1B-4728-7AD0-A575-7F8469A96529}"/>
                </a:ext>
              </a:extLst>
            </p:cNvPr>
            <p:cNvSpPr/>
            <p:nvPr/>
          </p:nvSpPr>
          <p:spPr>
            <a:xfrm>
              <a:off x="6930180" y="4653478"/>
              <a:ext cx="764358" cy="764358"/>
            </a:xfrm>
            <a:prstGeom prst="ellipse">
              <a:avLst/>
            </a:prstGeom>
            <a:blipFill dpi="0"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D5107D1A-8E1B-37C3-65D2-30539E1FF092}"/>
              </a:ext>
            </a:extLst>
          </p:cNvPr>
          <p:cNvGrpSpPr/>
          <p:nvPr/>
        </p:nvGrpSpPr>
        <p:grpSpPr>
          <a:xfrm>
            <a:off x="5392234" y="5490808"/>
            <a:ext cx="900000" cy="900000"/>
            <a:chOff x="4466379" y="5456232"/>
            <a:chExt cx="900000" cy="900000"/>
          </a:xfrm>
        </p:grpSpPr>
        <p:sp>
          <p:nvSpPr>
            <p:cNvPr id="44" name="Teardrop 37">
              <a:extLst>
                <a:ext uri="{FF2B5EF4-FFF2-40B4-BE49-F238E27FC236}">
                  <a16:creationId xmlns:a16="http://schemas.microsoft.com/office/drawing/2014/main" id="{E1512653-EFD5-BDEC-E7A1-EA455FC97FA9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4466379" y="5456232"/>
              <a:ext cx="900000" cy="900000"/>
            </a:xfrm>
            <a:prstGeom prst="teardrop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7122BD3A-DAA3-F0D0-C3A6-0BE1FD18FA53}"/>
                </a:ext>
              </a:extLst>
            </p:cNvPr>
            <p:cNvSpPr/>
            <p:nvPr/>
          </p:nvSpPr>
          <p:spPr>
            <a:xfrm>
              <a:off x="4534219" y="5524053"/>
              <a:ext cx="764358" cy="764358"/>
            </a:xfrm>
            <a:prstGeom prst="ellipse">
              <a:avLst/>
            </a:pr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64076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590317" cy="6857766"/>
            <a:chOff x="-70317" y="9112"/>
            <a:chExt cx="2590317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" y="36671"/>
            <a:ext cx="1565593" cy="3284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0159" y="680851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" y="4795961"/>
            <a:ext cx="1224329" cy="75081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2B506A0-22B9-4005-B9D0-DB7110B818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7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735242"/>
            <a:ext cx="1737360" cy="354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026A5-2C6D-E7AB-7E0F-83387CD4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358" y="107385"/>
            <a:ext cx="8447442" cy="1325563"/>
          </a:xfrm>
        </p:spPr>
        <p:txBody>
          <a:bodyPr/>
          <a:lstStyle/>
          <a:p>
            <a:r>
              <a:rPr lang="it-IT" dirty="0" err="1"/>
              <a:t>Introduction</a:t>
            </a:r>
            <a:r>
              <a:rPr lang="it-IT" dirty="0"/>
              <a:t> to PoliTO</a:t>
            </a:r>
          </a:p>
        </p:txBody>
      </p:sp>
      <p:sp>
        <p:nvSpPr>
          <p:cNvPr id="8" name="Titolo 3">
            <a:extLst>
              <a:ext uri="{FF2B5EF4-FFF2-40B4-BE49-F238E27FC236}">
                <a16:creationId xmlns:a16="http://schemas.microsoft.com/office/drawing/2014/main" id="{2ECE0CB8-4F5A-06B0-6EC8-299E30C7142B}"/>
              </a:ext>
            </a:extLst>
          </p:cNvPr>
          <p:cNvSpPr txBox="1">
            <a:spLocks/>
          </p:cNvSpPr>
          <p:nvPr/>
        </p:nvSpPr>
        <p:spPr>
          <a:xfrm>
            <a:off x="2657690" y="1410509"/>
            <a:ext cx="4976020" cy="1736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QS</a:t>
            </a:r>
            <a:br>
              <a:rPr lang="it-IT"/>
            </a:br>
            <a:r>
              <a:rPr lang="it-IT"/>
              <a:t>World University  Ranking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9739112-BAB4-37E9-4E86-23D4D55EFA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600" y="359784"/>
            <a:ext cx="2440584" cy="642134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3C3F03FF-9D0B-FC73-6788-90FCAD3DEF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0686" y="3244467"/>
            <a:ext cx="4656835" cy="1815214"/>
          </a:xfrm>
          <a:prstGeom prst="rect">
            <a:avLst/>
          </a:prstGeom>
        </p:spPr>
      </p:pic>
      <p:sp>
        <p:nvSpPr>
          <p:cNvPr id="49" name="Segnaposto contenuto 1">
            <a:extLst>
              <a:ext uri="{FF2B5EF4-FFF2-40B4-BE49-F238E27FC236}">
                <a16:creationId xmlns:a16="http://schemas.microsoft.com/office/drawing/2014/main" id="{9F4FA301-501D-E4E4-223F-CAD575999C93}"/>
              </a:ext>
            </a:extLst>
          </p:cNvPr>
          <p:cNvSpPr txBox="1">
            <a:spLocks/>
          </p:cNvSpPr>
          <p:nvPr/>
        </p:nvSpPr>
        <p:spPr>
          <a:xfrm>
            <a:off x="7467129" y="1410509"/>
            <a:ext cx="4566214" cy="49106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marR="0" lvl="0" indent="-720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28FB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Overall ranking|World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28FB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252 of 1500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8FB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Politecnico di Torino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28FB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Top 17%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globally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28FBE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28FB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by Broad Subject|World 2023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28FB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28FB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45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Engineering and Technology</a:t>
            </a:r>
          </a:p>
          <a:p>
            <a:pPr marL="720725" marR="0" lvl="0" indent="-720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28FB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by Subject 2023</a:t>
            </a:r>
          </a:p>
          <a:p>
            <a:pPr marL="720725" marR="0" lvl="0" indent="-720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28FBE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	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8FB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28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Architecture / Built Environment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	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8FB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51-100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Art &amp; Design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8FB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	101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Computer Science &amp; Information Systems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8FB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	63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Chemical Engineering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	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8FB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Civil and Structural Engineering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	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8FB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38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Electrical &amp; Electronic Engineering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	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8FB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26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Mechanical, Aeronautical &amp;  Manufacturing Engineering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8FB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46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Mineral &amp; Mining Engineering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8FB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	59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Material Science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8FB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98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Mathematics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8FB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15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Petroleum Engineering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84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4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590317" cy="6857766"/>
            <a:chOff x="-70317" y="9112"/>
            <a:chExt cx="2590317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" y="36671"/>
            <a:ext cx="1565593" cy="3284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0159" y="680851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" y="4795961"/>
            <a:ext cx="1224329" cy="75081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2B506A0-22B9-4005-B9D0-DB7110B818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7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735242"/>
            <a:ext cx="1737360" cy="354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026A5-2C6D-E7AB-7E0F-83387CD4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358" y="107385"/>
            <a:ext cx="8447442" cy="1325563"/>
          </a:xfrm>
        </p:spPr>
        <p:txBody>
          <a:bodyPr/>
          <a:lstStyle/>
          <a:p>
            <a:r>
              <a:rPr lang="it-IT" dirty="0" err="1"/>
              <a:t>Introduction</a:t>
            </a:r>
            <a:r>
              <a:rPr lang="it-IT" dirty="0"/>
              <a:t> to PoliTO</a:t>
            </a:r>
          </a:p>
        </p:txBody>
      </p:sp>
      <p:pic>
        <p:nvPicPr>
          <p:cNvPr id="23" name="Segnaposto immagine 18" descr="Immagine che contiene testo, lavagna, persona&#10;&#10;Descrizione generata automaticamente">
            <a:extLst>
              <a:ext uri="{FF2B5EF4-FFF2-40B4-BE49-F238E27FC236}">
                <a16:creationId xmlns:a16="http://schemas.microsoft.com/office/drawing/2014/main" id="{E141721D-679D-68F2-944B-51825E5161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5558" y="1493737"/>
            <a:ext cx="3416119" cy="3695226"/>
          </a:xfrm>
          <a:prstGeom prst="rect">
            <a:avLst/>
          </a:prstGeom>
          <a:pattFill prst="lgGrid">
            <a:fgClr>
              <a:srgbClr val="FFFFFF">
                <a:lumMod val="85000"/>
              </a:srgbClr>
            </a:fgClr>
            <a:bgClr>
              <a:prstClr val="white"/>
            </a:bgClr>
          </a:pattFill>
        </p:spPr>
      </p:pic>
      <p:sp>
        <p:nvSpPr>
          <p:cNvPr id="25" name="Titolo 2">
            <a:extLst>
              <a:ext uri="{FF2B5EF4-FFF2-40B4-BE49-F238E27FC236}">
                <a16:creationId xmlns:a16="http://schemas.microsoft.com/office/drawing/2014/main" id="{EA8A6189-6A56-2E47-EB0B-B5A7FDCDDC28}"/>
              </a:ext>
            </a:extLst>
          </p:cNvPr>
          <p:cNvSpPr txBox="1">
            <a:spLocks/>
          </p:cNvSpPr>
          <p:nvPr/>
        </p:nvSpPr>
        <p:spPr>
          <a:xfrm>
            <a:off x="2587397" y="4329553"/>
            <a:ext cx="7051040" cy="4800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>
                <a:solidFill>
                  <a:schemeClr val="accent1">
                    <a:lumMod val="50000"/>
                  </a:schemeClr>
                </a:solidFill>
                <a:latin typeface="Century Gothic" panose="020F0302020204030204"/>
              </a:rPr>
              <a:t>Administrative staff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Century Gothic" panose="020F0302020204030204"/>
            </a:endParaRPr>
          </a:p>
        </p:txBody>
      </p:sp>
      <p:sp>
        <p:nvSpPr>
          <p:cNvPr id="26" name="Segnaposto contenuto 3">
            <a:extLst>
              <a:ext uri="{FF2B5EF4-FFF2-40B4-BE49-F238E27FC236}">
                <a16:creationId xmlns:a16="http://schemas.microsoft.com/office/drawing/2014/main" id="{7F83A146-18AC-C579-B417-C2A584C37ACB}"/>
              </a:ext>
            </a:extLst>
          </p:cNvPr>
          <p:cNvSpPr txBox="1">
            <a:spLocks/>
          </p:cNvSpPr>
          <p:nvPr/>
        </p:nvSpPr>
        <p:spPr>
          <a:xfrm>
            <a:off x="3485719" y="4782256"/>
            <a:ext cx="6152718" cy="8663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Century Gothic" panose="020F0302020204030204"/>
              </a:rPr>
              <a:t>Technical,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Century Gothic" panose="020F0302020204030204"/>
              </a:rPr>
              <a:t>administrative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Century Gothic" panose="020F0302020204030204"/>
              </a:rPr>
              <a:t>,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Century Gothic" panose="020F0302020204030204"/>
              </a:rPr>
              <a:t>librarian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Century Gothic" panose="020F0302020204030204"/>
              </a:rPr>
              <a:t> staff </a:t>
            </a:r>
          </a:p>
          <a:p>
            <a:pPr>
              <a:spcAft>
                <a:spcPts val="1200"/>
              </a:spcAft>
              <a:defRPr/>
            </a:pP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Century Gothic" panose="020F0302020204030204"/>
              </a:rPr>
              <a:t>Female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Century Gothic" panose="020F0302020204030204"/>
              </a:rPr>
              <a:t>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Century Gothic" panose="020F0302020204030204"/>
              </a:rPr>
              <a:t>population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Century Gothic" panose="020F0302020204030204"/>
            </a:endParaRPr>
          </a:p>
        </p:txBody>
      </p:sp>
      <p:sp>
        <p:nvSpPr>
          <p:cNvPr id="32" name="Rectangle: Rounded Corners 18">
            <a:extLst>
              <a:ext uri="{FF2B5EF4-FFF2-40B4-BE49-F238E27FC236}">
                <a16:creationId xmlns:a16="http://schemas.microsoft.com/office/drawing/2014/main" id="{C95E3DF3-3867-A923-4AC4-024CF2BE4F17}"/>
              </a:ext>
            </a:extLst>
          </p:cNvPr>
          <p:cNvSpPr/>
          <p:nvPr/>
        </p:nvSpPr>
        <p:spPr>
          <a:xfrm>
            <a:off x="2698141" y="4829563"/>
            <a:ext cx="770799" cy="324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914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3" name="Rectangle: Rounded Corners 18">
            <a:extLst>
              <a:ext uri="{FF2B5EF4-FFF2-40B4-BE49-F238E27FC236}">
                <a16:creationId xmlns:a16="http://schemas.microsoft.com/office/drawing/2014/main" id="{BC84F2D5-B5BD-E805-25E4-5199EE249A4B}"/>
              </a:ext>
            </a:extLst>
          </p:cNvPr>
          <p:cNvSpPr/>
          <p:nvPr/>
        </p:nvSpPr>
        <p:spPr>
          <a:xfrm>
            <a:off x="2698141" y="5285026"/>
            <a:ext cx="770799" cy="324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61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5" name="Titolo 15">
            <a:extLst>
              <a:ext uri="{FF2B5EF4-FFF2-40B4-BE49-F238E27FC236}">
                <a16:creationId xmlns:a16="http://schemas.microsoft.com/office/drawing/2014/main" id="{A845703F-4880-4074-706C-83DF6BED6046}"/>
              </a:ext>
            </a:extLst>
          </p:cNvPr>
          <p:cNvSpPr txBox="1">
            <a:spLocks/>
          </p:cNvSpPr>
          <p:nvPr/>
        </p:nvSpPr>
        <p:spPr>
          <a:xfrm>
            <a:off x="2589609" y="1431093"/>
            <a:ext cx="7012781" cy="6372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Human Capital </a:t>
            </a:r>
          </a:p>
        </p:txBody>
      </p:sp>
      <p:sp>
        <p:nvSpPr>
          <p:cNvPr id="36" name="Titolo 2">
            <a:extLst>
              <a:ext uri="{FF2B5EF4-FFF2-40B4-BE49-F238E27FC236}">
                <a16:creationId xmlns:a16="http://schemas.microsoft.com/office/drawing/2014/main" id="{0700F673-608A-F271-57F6-5AA68D38CEC3}"/>
              </a:ext>
            </a:extLst>
          </p:cNvPr>
          <p:cNvSpPr txBox="1">
            <a:spLocks/>
          </p:cNvSpPr>
          <p:nvPr/>
        </p:nvSpPr>
        <p:spPr>
          <a:xfrm>
            <a:off x="5660221" y="1855091"/>
            <a:ext cx="2939715" cy="2723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1050" b="0" dirty="0">
                <a:solidFill>
                  <a:schemeClr val="accent1">
                    <a:lumMod val="50000"/>
                  </a:schemeClr>
                </a:solidFill>
                <a:latin typeface="Century Gothic" panose="020F0302020204030204"/>
              </a:rPr>
              <a:t>up to 31 </a:t>
            </a:r>
            <a:r>
              <a:rPr lang="it-IT" sz="1050" b="0" dirty="0" err="1">
                <a:solidFill>
                  <a:schemeClr val="accent1">
                    <a:lumMod val="50000"/>
                  </a:schemeClr>
                </a:solidFill>
                <a:latin typeface="Century Gothic" panose="020F0302020204030204"/>
              </a:rPr>
              <a:t>December</a:t>
            </a:r>
            <a:r>
              <a:rPr lang="it-IT" sz="1050" b="0" dirty="0">
                <a:solidFill>
                  <a:schemeClr val="accent1">
                    <a:lumMod val="50000"/>
                  </a:schemeClr>
                </a:solidFill>
                <a:latin typeface="Century Gothic" panose="020F0302020204030204"/>
              </a:rPr>
              <a:t> 2022</a:t>
            </a:r>
          </a:p>
        </p:txBody>
      </p:sp>
      <p:sp>
        <p:nvSpPr>
          <p:cNvPr id="37" name="Segnaposto contenuto 3">
            <a:extLst>
              <a:ext uri="{FF2B5EF4-FFF2-40B4-BE49-F238E27FC236}">
                <a16:creationId xmlns:a16="http://schemas.microsoft.com/office/drawing/2014/main" id="{0C805921-9321-6DAB-1E0B-B1C582ED116B}"/>
              </a:ext>
            </a:extLst>
          </p:cNvPr>
          <p:cNvSpPr txBox="1">
            <a:spLocks/>
          </p:cNvSpPr>
          <p:nvPr/>
        </p:nvSpPr>
        <p:spPr>
          <a:xfrm>
            <a:off x="3485719" y="2436513"/>
            <a:ext cx="5285064" cy="18919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Full professors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Associate professors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Researchers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Female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population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8" name="Rectangle: Rounded Corners 18">
            <a:extLst>
              <a:ext uri="{FF2B5EF4-FFF2-40B4-BE49-F238E27FC236}">
                <a16:creationId xmlns:a16="http://schemas.microsoft.com/office/drawing/2014/main" id="{1E51D97D-B02A-A857-7181-A0B1D9862D1D}"/>
              </a:ext>
            </a:extLst>
          </p:cNvPr>
          <p:cNvSpPr/>
          <p:nvPr/>
        </p:nvSpPr>
        <p:spPr>
          <a:xfrm>
            <a:off x="2698141" y="2470750"/>
            <a:ext cx="770799" cy="324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334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9" name="Rectangle: Rounded Corners 18">
            <a:extLst>
              <a:ext uri="{FF2B5EF4-FFF2-40B4-BE49-F238E27FC236}">
                <a16:creationId xmlns:a16="http://schemas.microsoft.com/office/drawing/2014/main" id="{2CA84D6F-F82A-7724-2707-9DD65810498F}"/>
              </a:ext>
            </a:extLst>
          </p:cNvPr>
          <p:cNvSpPr/>
          <p:nvPr/>
        </p:nvSpPr>
        <p:spPr>
          <a:xfrm>
            <a:off x="2698141" y="2926212"/>
            <a:ext cx="770799" cy="324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434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0" name="Rectangle: Rounded Corners 18">
            <a:extLst>
              <a:ext uri="{FF2B5EF4-FFF2-40B4-BE49-F238E27FC236}">
                <a16:creationId xmlns:a16="http://schemas.microsoft.com/office/drawing/2014/main" id="{DCB0B7F6-91A0-80FE-573C-17EF6DC52611}"/>
              </a:ext>
            </a:extLst>
          </p:cNvPr>
          <p:cNvSpPr/>
          <p:nvPr/>
        </p:nvSpPr>
        <p:spPr>
          <a:xfrm>
            <a:off x="2698141" y="3381674"/>
            <a:ext cx="770799" cy="324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346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4" name="Rectangle: Rounded Corners 18">
            <a:extLst>
              <a:ext uri="{FF2B5EF4-FFF2-40B4-BE49-F238E27FC236}">
                <a16:creationId xmlns:a16="http://schemas.microsoft.com/office/drawing/2014/main" id="{BA9630ED-8EA7-221A-7276-6F8D6D3D793B}"/>
              </a:ext>
            </a:extLst>
          </p:cNvPr>
          <p:cNvSpPr/>
          <p:nvPr/>
        </p:nvSpPr>
        <p:spPr>
          <a:xfrm>
            <a:off x="2698141" y="3837137"/>
            <a:ext cx="770799" cy="324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30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23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590317" cy="6857766"/>
            <a:chOff x="-70317" y="9112"/>
            <a:chExt cx="2590317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" y="36671"/>
            <a:ext cx="1565593" cy="3284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0159" y="680851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" y="4795961"/>
            <a:ext cx="1224329" cy="75081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2B506A0-22B9-4005-B9D0-DB7110B818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7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735242"/>
            <a:ext cx="1737360" cy="354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026A5-2C6D-E7AB-7E0F-83387CD4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358" y="107385"/>
            <a:ext cx="8447442" cy="1325563"/>
          </a:xfrm>
        </p:spPr>
        <p:txBody>
          <a:bodyPr/>
          <a:lstStyle/>
          <a:p>
            <a:r>
              <a:rPr lang="it-IT" dirty="0" err="1"/>
              <a:t>Introduction</a:t>
            </a:r>
            <a:r>
              <a:rPr lang="it-IT" dirty="0"/>
              <a:t> to PoliTO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EBB664F-A77D-B7A2-3AFA-AC97B5AC86AF}"/>
              </a:ext>
            </a:extLst>
          </p:cNvPr>
          <p:cNvSpPr/>
          <p:nvPr/>
        </p:nvSpPr>
        <p:spPr>
          <a:xfrm>
            <a:off x="2880677" y="1934268"/>
            <a:ext cx="4467803" cy="1273576"/>
          </a:xfrm>
          <a:prstGeom prst="rect">
            <a:avLst/>
          </a:prstGeom>
          <a:solidFill>
            <a:srgbClr val="028FBE">
              <a:lumMod val="50000"/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965CBD99-9BEC-0DFF-1AAC-989CBD89B2FF}"/>
              </a:ext>
            </a:extLst>
          </p:cNvPr>
          <p:cNvSpPr/>
          <p:nvPr/>
        </p:nvSpPr>
        <p:spPr>
          <a:xfrm>
            <a:off x="2880677" y="3287956"/>
            <a:ext cx="4467802" cy="3327850"/>
          </a:xfrm>
          <a:prstGeom prst="roundRect">
            <a:avLst>
              <a:gd name="adj" fmla="val 0"/>
            </a:avLst>
          </a:prstGeom>
          <a:solidFill>
            <a:srgbClr val="028FBE">
              <a:lumMod val="50000"/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6EFE712-E421-7104-9842-6B9C5C890FAE}"/>
              </a:ext>
            </a:extLst>
          </p:cNvPr>
          <p:cNvSpPr txBox="1">
            <a:spLocks/>
          </p:cNvSpPr>
          <p:nvPr/>
        </p:nvSpPr>
        <p:spPr>
          <a:xfrm>
            <a:off x="3140168" y="1135507"/>
            <a:ext cx="5419726" cy="7493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2022 Balance </a:t>
            </a: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Sheet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sp>
        <p:nvSpPr>
          <p:cNvPr id="6" name="Rectangle 76">
            <a:extLst>
              <a:ext uri="{FF2B5EF4-FFF2-40B4-BE49-F238E27FC236}">
                <a16:creationId xmlns:a16="http://schemas.microsoft.com/office/drawing/2014/main" id="{4200ABA0-63CA-0BC8-C509-7209F3E04E1B}"/>
              </a:ext>
            </a:extLst>
          </p:cNvPr>
          <p:cNvSpPr/>
          <p:nvPr/>
        </p:nvSpPr>
        <p:spPr>
          <a:xfrm>
            <a:off x="4595303" y="2278669"/>
            <a:ext cx="2549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latin typeface="Century Gothic" panose="020F0302020204030204"/>
                <a:cs typeface="Arial" panose="020B0604020202020204" pitchFamily="34" charset="0"/>
              </a:rPr>
              <a:t>317</a:t>
            </a:r>
            <a:r>
              <a:rPr lang="en-US" sz="2800" b="1" dirty="0">
                <a:solidFill>
                  <a:srgbClr val="FFFFFF"/>
                </a:solidFill>
                <a:latin typeface="Century Gothic" panose="020F0302020204030204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Century Gothic" panose="020F0302020204030204"/>
                <a:cs typeface="Arial" panose="020B0604020202020204" pitchFamily="34" charset="0"/>
              </a:rPr>
              <a:t>Million EUR</a:t>
            </a:r>
            <a:endParaRPr lang="en-US" sz="2800" b="1" dirty="0">
              <a:solidFill>
                <a:srgbClr val="FFFFFF"/>
              </a:solidFill>
              <a:latin typeface="Century Gothic" panose="020F0302020204030204"/>
              <a:cs typeface="Arial" panose="020B0604020202020204" pitchFamily="34" charset="0"/>
            </a:endParaRPr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6242B092-C9C2-AE93-EE19-D89278662B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11415" y="2192737"/>
            <a:ext cx="1023938" cy="756638"/>
            <a:chOff x="-554" y="1152"/>
            <a:chExt cx="1199" cy="886"/>
          </a:xfrm>
          <a:solidFill>
            <a:srgbClr val="FFFFFF"/>
          </a:solidFill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AD76489A-B60B-6651-3ECF-61F7FE09F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4" y="2031"/>
              <a:ext cx="1149" cy="7"/>
            </a:xfrm>
            <a:custGeom>
              <a:avLst/>
              <a:gdLst>
                <a:gd name="T0" fmla="*/ 11 w 3449"/>
                <a:gd name="T1" fmla="*/ 0 h 21"/>
                <a:gd name="T2" fmla="*/ 3438 w 3449"/>
                <a:gd name="T3" fmla="*/ 0 h 21"/>
                <a:gd name="T4" fmla="*/ 3442 w 3449"/>
                <a:gd name="T5" fmla="*/ 0 h 21"/>
                <a:gd name="T6" fmla="*/ 3446 w 3449"/>
                <a:gd name="T7" fmla="*/ 2 h 21"/>
                <a:gd name="T8" fmla="*/ 3448 w 3449"/>
                <a:gd name="T9" fmla="*/ 6 h 21"/>
                <a:gd name="T10" fmla="*/ 3449 w 3449"/>
                <a:gd name="T11" fmla="*/ 10 h 21"/>
                <a:gd name="T12" fmla="*/ 3448 w 3449"/>
                <a:gd name="T13" fmla="*/ 15 h 21"/>
                <a:gd name="T14" fmla="*/ 3446 w 3449"/>
                <a:gd name="T15" fmla="*/ 19 h 21"/>
                <a:gd name="T16" fmla="*/ 3442 w 3449"/>
                <a:gd name="T17" fmla="*/ 20 h 21"/>
                <a:gd name="T18" fmla="*/ 3438 w 3449"/>
                <a:gd name="T19" fmla="*/ 21 h 21"/>
                <a:gd name="T20" fmla="*/ 11 w 3449"/>
                <a:gd name="T21" fmla="*/ 21 h 21"/>
                <a:gd name="T22" fmla="*/ 8 w 3449"/>
                <a:gd name="T23" fmla="*/ 20 h 21"/>
                <a:gd name="T24" fmla="*/ 4 w 3449"/>
                <a:gd name="T25" fmla="*/ 19 h 21"/>
                <a:gd name="T26" fmla="*/ 1 w 3449"/>
                <a:gd name="T27" fmla="*/ 15 h 21"/>
                <a:gd name="T28" fmla="*/ 0 w 3449"/>
                <a:gd name="T29" fmla="*/ 10 h 21"/>
                <a:gd name="T30" fmla="*/ 1 w 3449"/>
                <a:gd name="T31" fmla="*/ 6 h 21"/>
                <a:gd name="T32" fmla="*/ 4 w 3449"/>
                <a:gd name="T33" fmla="*/ 2 h 21"/>
                <a:gd name="T34" fmla="*/ 8 w 3449"/>
                <a:gd name="T35" fmla="*/ 0 h 21"/>
                <a:gd name="T36" fmla="*/ 11 w 3449"/>
                <a:gd name="T3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49" h="21">
                  <a:moveTo>
                    <a:pt x="11" y="0"/>
                  </a:moveTo>
                  <a:lnTo>
                    <a:pt x="3438" y="0"/>
                  </a:lnTo>
                  <a:lnTo>
                    <a:pt x="3442" y="0"/>
                  </a:lnTo>
                  <a:lnTo>
                    <a:pt x="3446" y="2"/>
                  </a:lnTo>
                  <a:lnTo>
                    <a:pt x="3448" y="6"/>
                  </a:lnTo>
                  <a:lnTo>
                    <a:pt x="3449" y="10"/>
                  </a:lnTo>
                  <a:lnTo>
                    <a:pt x="3448" y="15"/>
                  </a:lnTo>
                  <a:lnTo>
                    <a:pt x="3446" y="19"/>
                  </a:lnTo>
                  <a:lnTo>
                    <a:pt x="3442" y="20"/>
                  </a:lnTo>
                  <a:lnTo>
                    <a:pt x="3438" y="21"/>
                  </a:lnTo>
                  <a:lnTo>
                    <a:pt x="11" y="21"/>
                  </a:lnTo>
                  <a:lnTo>
                    <a:pt x="8" y="20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022406E6-02B1-30F3-6FFC-64D8163D6B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54" y="1278"/>
              <a:ext cx="1199" cy="568"/>
            </a:xfrm>
            <a:custGeom>
              <a:avLst/>
              <a:gdLst>
                <a:gd name="T0" fmla="*/ 2212 w 3598"/>
                <a:gd name="T1" fmla="*/ 1489 h 1704"/>
                <a:gd name="T2" fmla="*/ 2377 w 3598"/>
                <a:gd name="T3" fmla="*/ 1622 h 1704"/>
                <a:gd name="T4" fmla="*/ 2467 w 3598"/>
                <a:gd name="T5" fmla="*/ 1429 h 1704"/>
                <a:gd name="T6" fmla="*/ 285 w 3598"/>
                <a:gd name="T7" fmla="*/ 1358 h 1704"/>
                <a:gd name="T8" fmla="*/ 240 w 3598"/>
                <a:gd name="T9" fmla="*/ 1565 h 1704"/>
                <a:gd name="T10" fmla="*/ 449 w 3598"/>
                <a:gd name="T11" fmla="*/ 1565 h 1704"/>
                <a:gd name="T12" fmla="*/ 404 w 3598"/>
                <a:gd name="T13" fmla="*/ 1358 h 1704"/>
                <a:gd name="T14" fmla="*/ 2385 w 3598"/>
                <a:gd name="T15" fmla="*/ 1277 h 1704"/>
                <a:gd name="T16" fmla="*/ 1420 w 3598"/>
                <a:gd name="T17" fmla="*/ 961 h 1704"/>
                <a:gd name="T18" fmla="*/ 535 w 3598"/>
                <a:gd name="T19" fmla="*/ 1385 h 1704"/>
                <a:gd name="T20" fmla="*/ 2163 w 3598"/>
                <a:gd name="T21" fmla="*/ 1597 h 1704"/>
                <a:gd name="T22" fmla="*/ 1811 w 3598"/>
                <a:gd name="T23" fmla="*/ 961 h 1704"/>
                <a:gd name="T24" fmla="*/ 1459 w 3598"/>
                <a:gd name="T25" fmla="*/ 1274 h 1704"/>
                <a:gd name="T26" fmla="*/ 1190 w 3598"/>
                <a:gd name="T27" fmla="*/ 1321 h 1704"/>
                <a:gd name="T28" fmla="*/ 1093 w 3598"/>
                <a:gd name="T29" fmla="*/ 1077 h 1704"/>
                <a:gd name="T30" fmla="*/ 2909 w 3598"/>
                <a:gd name="T31" fmla="*/ 809 h 1704"/>
                <a:gd name="T32" fmla="*/ 2457 w 3598"/>
                <a:gd name="T33" fmla="*/ 774 h 1704"/>
                <a:gd name="T34" fmla="*/ 2196 w 3598"/>
                <a:gd name="T35" fmla="*/ 810 h 1704"/>
                <a:gd name="T36" fmla="*/ 1441 w 3598"/>
                <a:gd name="T37" fmla="*/ 544 h 1704"/>
                <a:gd name="T38" fmla="*/ 1112 w 3598"/>
                <a:gd name="T39" fmla="*/ 938 h 1704"/>
                <a:gd name="T40" fmla="*/ 1570 w 3598"/>
                <a:gd name="T41" fmla="*/ 938 h 1704"/>
                <a:gd name="T42" fmla="*/ 1530 w 3598"/>
                <a:gd name="T43" fmla="*/ 450 h 1704"/>
                <a:gd name="T44" fmla="*/ 2121 w 3598"/>
                <a:gd name="T45" fmla="*/ 516 h 1704"/>
                <a:gd name="T46" fmla="*/ 2377 w 3598"/>
                <a:gd name="T47" fmla="*/ 423 h 1704"/>
                <a:gd name="T48" fmla="*/ 2869 w 3598"/>
                <a:gd name="T49" fmla="*/ 699 h 1704"/>
                <a:gd name="T50" fmla="*/ 528 w 3598"/>
                <a:gd name="T51" fmla="*/ 378 h 1704"/>
                <a:gd name="T52" fmla="*/ 1149 w 3598"/>
                <a:gd name="T53" fmla="*/ 451 h 1704"/>
                <a:gd name="T54" fmla="*/ 1309 w 3598"/>
                <a:gd name="T55" fmla="*/ 222 h 1704"/>
                <a:gd name="T56" fmla="*/ 1219 w 3598"/>
                <a:gd name="T57" fmla="*/ 415 h 1704"/>
                <a:gd name="T58" fmla="*/ 1424 w 3598"/>
                <a:gd name="T59" fmla="*/ 461 h 1704"/>
                <a:gd name="T60" fmla="*/ 1424 w 3598"/>
                <a:gd name="T61" fmla="*/ 248 h 1704"/>
                <a:gd name="T62" fmla="*/ 3194 w 3598"/>
                <a:gd name="T63" fmla="*/ 130 h 1704"/>
                <a:gd name="T64" fmla="*/ 3231 w 3598"/>
                <a:gd name="T65" fmla="*/ 332 h 1704"/>
                <a:gd name="T66" fmla="*/ 3383 w 3598"/>
                <a:gd name="T67" fmla="*/ 321 h 1704"/>
                <a:gd name="T68" fmla="*/ 3383 w 3598"/>
                <a:gd name="T69" fmla="*/ 109 h 1704"/>
                <a:gd name="T70" fmla="*/ 3435 w 3598"/>
                <a:gd name="T71" fmla="*/ 50 h 1704"/>
                <a:gd name="T72" fmla="*/ 3482 w 3598"/>
                <a:gd name="T73" fmla="*/ 323 h 1704"/>
                <a:gd name="T74" fmla="*/ 3238 w 3598"/>
                <a:gd name="T75" fmla="*/ 421 h 1704"/>
                <a:gd name="T76" fmla="*/ 3316 w 3598"/>
                <a:gd name="T77" fmla="*/ 659 h 1704"/>
                <a:gd name="T78" fmla="*/ 3569 w 3598"/>
                <a:gd name="T79" fmla="*/ 754 h 1704"/>
                <a:gd name="T80" fmla="*/ 3522 w 3598"/>
                <a:gd name="T81" fmla="*/ 1027 h 1704"/>
                <a:gd name="T82" fmla="*/ 3243 w 3598"/>
                <a:gd name="T83" fmla="*/ 1022 h 1704"/>
                <a:gd name="T84" fmla="*/ 2558 w 3598"/>
                <a:gd name="T85" fmla="*/ 1489 h 1704"/>
                <a:gd name="T86" fmla="*/ 3449 w 3598"/>
                <a:gd name="T87" fmla="*/ 1608 h 1704"/>
                <a:gd name="T88" fmla="*/ 2424 w 3598"/>
                <a:gd name="T89" fmla="*/ 1689 h 1704"/>
                <a:gd name="T90" fmla="*/ 506 w 3598"/>
                <a:gd name="T91" fmla="*/ 1619 h 1704"/>
                <a:gd name="T92" fmla="*/ 238 w 3598"/>
                <a:gd name="T93" fmla="*/ 1666 h 1704"/>
                <a:gd name="T94" fmla="*/ 1 w 3598"/>
                <a:gd name="T95" fmla="*/ 1604 h 1704"/>
                <a:gd name="T96" fmla="*/ 132 w 3598"/>
                <a:gd name="T97" fmla="*/ 1480 h 1704"/>
                <a:gd name="T98" fmla="*/ 306 w 3598"/>
                <a:gd name="T99" fmla="*/ 1269 h 1704"/>
                <a:gd name="T100" fmla="*/ 4 w 3598"/>
                <a:gd name="T101" fmla="*/ 957 h 1704"/>
                <a:gd name="T102" fmla="*/ 824 w 3598"/>
                <a:gd name="T103" fmla="*/ 864 h 1704"/>
                <a:gd name="T104" fmla="*/ 270 w 3598"/>
                <a:gd name="T105" fmla="*/ 688 h 1704"/>
                <a:gd name="T106" fmla="*/ 136 w 3598"/>
                <a:gd name="T107" fmla="*/ 447 h 1704"/>
                <a:gd name="T108" fmla="*/ 4 w 3598"/>
                <a:gd name="T109" fmla="*/ 298 h 1704"/>
                <a:gd name="T110" fmla="*/ 314 w 3598"/>
                <a:gd name="T111" fmla="*/ 273 h 1704"/>
                <a:gd name="T112" fmla="*/ 1232 w 3598"/>
                <a:gd name="T113" fmla="*/ 169 h 1704"/>
                <a:gd name="T114" fmla="*/ 1501 w 3598"/>
                <a:gd name="T115" fmla="*/ 215 h 1704"/>
                <a:gd name="T116" fmla="*/ 3116 w 3598"/>
                <a:gd name="T117" fmla="*/ 106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98" h="1704">
                  <a:moveTo>
                    <a:pt x="2346" y="1353"/>
                  </a:moveTo>
                  <a:lnTo>
                    <a:pt x="2315" y="1356"/>
                  </a:lnTo>
                  <a:lnTo>
                    <a:pt x="2288" y="1366"/>
                  </a:lnTo>
                  <a:lnTo>
                    <a:pt x="2262" y="1383"/>
                  </a:lnTo>
                  <a:lnTo>
                    <a:pt x="2242" y="1404"/>
                  </a:lnTo>
                  <a:lnTo>
                    <a:pt x="2226" y="1429"/>
                  </a:lnTo>
                  <a:lnTo>
                    <a:pt x="2216" y="1458"/>
                  </a:lnTo>
                  <a:lnTo>
                    <a:pt x="2212" y="1489"/>
                  </a:lnTo>
                  <a:lnTo>
                    <a:pt x="2216" y="1520"/>
                  </a:lnTo>
                  <a:lnTo>
                    <a:pt x="2226" y="1549"/>
                  </a:lnTo>
                  <a:lnTo>
                    <a:pt x="2242" y="1574"/>
                  </a:lnTo>
                  <a:lnTo>
                    <a:pt x="2262" y="1596"/>
                  </a:lnTo>
                  <a:lnTo>
                    <a:pt x="2288" y="1611"/>
                  </a:lnTo>
                  <a:lnTo>
                    <a:pt x="2315" y="1622"/>
                  </a:lnTo>
                  <a:lnTo>
                    <a:pt x="2346" y="1624"/>
                  </a:lnTo>
                  <a:lnTo>
                    <a:pt x="2377" y="1622"/>
                  </a:lnTo>
                  <a:lnTo>
                    <a:pt x="2405" y="1611"/>
                  </a:lnTo>
                  <a:lnTo>
                    <a:pt x="2430" y="1596"/>
                  </a:lnTo>
                  <a:lnTo>
                    <a:pt x="2451" y="1574"/>
                  </a:lnTo>
                  <a:lnTo>
                    <a:pt x="2467" y="1549"/>
                  </a:lnTo>
                  <a:lnTo>
                    <a:pt x="2477" y="1520"/>
                  </a:lnTo>
                  <a:lnTo>
                    <a:pt x="2480" y="1489"/>
                  </a:lnTo>
                  <a:lnTo>
                    <a:pt x="2477" y="1458"/>
                  </a:lnTo>
                  <a:lnTo>
                    <a:pt x="2467" y="1429"/>
                  </a:lnTo>
                  <a:lnTo>
                    <a:pt x="2451" y="1404"/>
                  </a:lnTo>
                  <a:lnTo>
                    <a:pt x="2430" y="1383"/>
                  </a:lnTo>
                  <a:lnTo>
                    <a:pt x="2405" y="1366"/>
                  </a:lnTo>
                  <a:lnTo>
                    <a:pt x="2377" y="1356"/>
                  </a:lnTo>
                  <a:lnTo>
                    <a:pt x="2346" y="1353"/>
                  </a:lnTo>
                  <a:close/>
                  <a:moveTo>
                    <a:pt x="345" y="1344"/>
                  </a:moveTo>
                  <a:lnTo>
                    <a:pt x="314" y="1348"/>
                  </a:lnTo>
                  <a:lnTo>
                    <a:pt x="285" y="1358"/>
                  </a:lnTo>
                  <a:lnTo>
                    <a:pt x="261" y="1374"/>
                  </a:lnTo>
                  <a:lnTo>
                    <a:pt x="240" y="1395"/>
                  </a:lnTo>
                  <a:lnTo>
                    <a:pt x="225" y="1420"/>
                  </a:lnTo>
                  <a:lnTo>
                    <a:pt x="214" y="1449"/>
                  </a:lnTo>
                  <a:lnTo>
                    <a:pt x="211" y="1480"/>
                  </a:lnTo>
                  <a:lnTo>
                    <a:pt x="214" y="1512"/>
                  </a:lnTo>
                  <a:lnTo>
                    <a:pt x="225" y="1540"/>
                  </a:lnTo>
                  <a:lnTo>
                    <a:pt x="240" y="1565"/>
                  </a:lnTo>
                  <a:lnTo>
                    <a:pt x="261" y="1587"/>
                  </a:lnTo>
                  <a:lnTo>
                    <a:pt x="285" y="1602"/>
                  </a:lnTo>
                  <a:lnTo>
                    <a:pt x="314" y="1613"/>
                  </a:lnTo>
                  <a:lnTo>
                    <a:pt x="345" y="1616"/>
                  </a:lnTo>
                  <a:lnTo>
                    <a:pt x="375" y="1613"/>
                  </a:lnTo>
                  <a:lnTo>
                    <a:pt x="404" y="1602"/>
                  </a:lnTo>
                  <a:lnTo>
                    <a:pt x="428" y="1587"/>
                  </a:lnTo>
                  <a:lnTo>
                    <a:pt x="449" y="1565"/>
                  </a:lnTo>
                  <a:lnTo>
                    <a:pt x="466" y="1540"/>
                  </a:lnTo>
                  <a:lnTo>
                    <a:pt x="475" y="1512"/>
                  </a:lnTo>
                  <a:lnTo>
                    <a:pt x="479" y="1480"/>
                  </a:lnTo>
                  <a:lnTo>
                    <a:pt x="475" y="1449"/>
                  </a:lnTo>
                  <a:lnTo>
                    <a:pt x="466" y="1420"/>
                  </a:lnTo>
                  <a:lnTo>
                    <a:pt x="449" y="1395"/>
                  </a:lnTo>
                  <a:lnTo>
                    <a:pt x="428" y="1374"/>
                  </a:lnTo>
                  <a:lnTo>
                    <a:pt x="404" y="1358"/>
                  </a:lnTo>
                  <a:lnTo>
                    <a:pt x="375" y="1348"/>
                  </a:lnTo>
                  <a:lnTo>
                    <a:pt x="345" y="1344"/>
                  </a:lnTo>
                  <a:close/>
                  <a:moveTo>
                    <a:pt x="1942" y="961"/>
                  </a:moveTo>
                  <a:lnTo>
                    <a:pt x="2243" y="1300"/>
                  </a:lnTo>
                  <a:lnTo>
                    <a:pt x="2275" y="1286"/>
                  </a:lnTo>
                  <a:lnTo>
                    <a:pt x="2310" y="1277"/>
                  </a:lnTo>
                  <a:lnTo>
                    <a:pt x="2346" y="1274"/>
                  </a:lnTo>
                  <a:lnTo>
                    <a:pt x="2385" y="1277"/>
                  </a:lnTo>
                  <a:lnTo>
                    <a:pt x="2422" y="1287"/>
                  </a:lnTo>
                  <a:lnTo>
                    <a:pt x="2672" y="961"/>
                  </a:lnTo>
                  <a:lnTo>
                    <a:pt x="1942" y="961"/>
                  </a:lnTo>
                  <a:close/>
                  <a:moveTo>
                    <a:pt x="1420" y="961"/>
                  </a:moveTo>
                  <a:lnTo>
                    <a:pt x="1440" y="977"/>
                  </a:lnTo>
                  <a:lnTo>
                    <a:pt x="1458" y="994"/>
                  </a:lnTo>
                  <a:lnTo>
                    <a:pt x="1527" y="961"/>
                  </a:lnTo>
                  <a:lnTo>
                    <a:pt x="1420" y="961"/>
                  </a:lnTo>
                  <a:close/>
                  <a:moveTo>
                    <a:pt x="1145" y="961"/>
                  </a:moveTo>
                  <a:lnTo>
                    <a:pt x="1161" y="971"/>
                  </a:lnTo>
                  <a:lnTo>
                    <a:pt x="1167" y="966"/>
                  </a:lnTo>
                  <a:lnTo>
                    <a:pt x="1174" y="961"/>
                  </a:lnTo>
                  <a:lnTo>
                    <a:pt x="1145" y="961"/>
                  </a:lnTo>
                  <a:close/>
                  <a:moveTo>
                    <a:pt x="870" y="961"/>
                  </a:moveTo>
                  <a:lnTo>
                    <a:pt x="519" y="1358"/>
                  </a:lnTo>
                  <a:lnTo>
                    <a:pt x="535" y="1385"/>
                  </a:lnTo>
                  <a:lnTo>
                    <a:pt x="547" y="1415"/>
                  </a:lnTo>
                  <a:lnTo>
                    <a:pt x="554" y="1446"/>
                  </a:lnTo>
                  <a:lnTo>
                    <a:pt x="557" y="1480"/>
                  </a:lnTo>
                  <a:lnTo>
                    <a:pt x="554" y="1512"/>
                  </a:lnTo>
                  <a:lnTo>
                    <a:pt x="548" y="1542"/>
                  </a:lnTo>
                  <a:lnTo>
                    <a:pt x="537" y="1570"/>
                  </a:lnTo>
                  <a:lnTo>
                    <a:pt x="522" y="1597"/>
                  </a:lnTo>
                  <a:lnTo>
                    <a:pt x="2163" y="1597"/>
                  </a:lnTo>
                  <a:lnTo>
                    <a:pt x="2147" y="1564"/>
                  </a:lnTo>
                  <a:lnTo>
                    <a:pt x="2137" y="1528"/>
                  </a:lnTo>
                  <a:lnTo>
                    <a:pt x="2135" y="1489"/>
                  </a:lnTo>
                  <a:lnTo>
                    <a:pt x="2137" y="1455"/>
                  </a:lnTo>
                  <a:lnTo>
                    <a:pt x="2145" y="1424"/>
                  </a:lnTo>
                  <a:lnTo>
                    <a:pt x="2156" y="1394"/>
                  </a:lnTo>
                  <a:lnTo>
                    <a:pt x="2172" y="1366"/>
                  </a:lnTo>
                  <a:lnTo>
                    <a:pt x="1811" y="961"/>
                  </a:lnTo>
                  <a:lnTo>
                    <a:pt x="1747" y="961"/>
                  </a:lnTo>
                  <a:lnTo>
                    <a:pt x="1503" y="1082"/>
                  </a:lnTo>
                  <a:lnTo>
                    <a:pt x="1507" y="1108"/>
                  </a:lnTo>
                  <a:lnTo>
                    <a:pt x="1509" y="1135"/>
                  </a:lnTo>
                  <a:lnTo>
                    <a:pt x="1506" y="1173"/>
                  </a:lnTo>
                  <a:lnTo>
                    <a:pt x="1496" y="1210"/>
                  </a:lnTo>
                  <a:lnTo>
                    <a:pt x="1480" y="1244"/>
                  </a:lnTo>
                  <a:lnTo>
                    <a:pt x="1459" y="1274"/>
                  </a:lnTo>
                  <a:lnTo>
                    <a:pt x="1433" y="1300"/>
                  </a:lnTo>
                  <a:lnTo>
                    <a:pt x="1404" y="1321"/>
                  </a:lnTo>
                  <a:lnTo>
                    <a:pt x="1372" y="1336"/>
                  </a:lnTo>
                  <a:lnTo>
                    <a:pt x="1335" y="1346"/>
                  </a:lnTo>
                  <a:lnTo>
                    <a:pt x="1298" y="1350"/>
                  </a:lnTo>
                  <a:lnTo>
                    <a:pt x="1259" y="1346"/>
                  </a:lnTo>
                  <a:lnTo>
                    <a:pt x="1224" y="1336"/>
                  </a:lnTo>
                  <a:lnTo>
                    <a:pt x="1190" y="1321"/>
                  </a:lnTo>
                  <a:lnTo>
                    <a:pt x="1161" y="1300"/>
                  </a:lnTo>
                  <a:lnTo>
                    <a:pt x="1135" y="1274"/>
                  </a:lnTo>
                  <a:lnTo>
                    <a:pt x="1114" y="1244"/>
                  </a:lnTo>
                  <a:lnTo>
                    <a:pt x="1099" y="1210"/>
                  </a:lnTo>
                  <a:lnTo>
                    <a:pt x="1089" y="1173"/>
                  </a:lnTo>
                  <a:lnTo>
                    <a:pt x="1085" y="1135"/>
                  </a:lnTo>
                  <a:lnTo>
                    <a:pt x="1087" y="1106"/>
                  </a:lnTo>
                  <a:lnTo>
                    <a:pt x="1093" y="1077"/>
                  </a:lnTo>
                  <a:lnTo>
                    <a:pt x="1103" y="1049"/>
                  </a:lnTo>
                  <a:lnTo>
                    <a:pt x="968" y="961"/>
                  </a:lnTo>
                  <a:lnTo>
                    <a:pt x="870" y="961"/>
                  </a:lnTo>
                  <a:close/>
                  <a:moveTo>
                    <a:pt x="906" y="919"/>
                  </a:moveTo>
                  <a:lnTo>
                    <a:pt x="890" y="938"/>
                  </a:lnTo>
                  <a:lnTo>
                    <a:pt x="935" y="938"/>
                  </a:lnTo>
                  <a:lnTo>
                    <a:pt x="906" y="919"/>
                  </a:lnTo>
                  <a:close/>
                  <a:moveTo>
                    <a:pt x="2909" y="809"/>
                  </a:moveTo>
                  <a:lnTo>
                    <a:pt x="2811" y="938"/>
                  </a:lnTo>
                  <a:lnTo>
                    <a:pt x="3188" y="938"/>
                  </a:lnTo>
                  <a:lnTo>
                    <a:pt x="3178" y="903"/>
                  </a:lnTo>
                  <a:lnTo>
                    <a:pt x="3174" y="867"/>
                  </a:lnTo>
                  <a:lnTo>
                    <a:pt x="2909" y="809"/>
                  </a:lnTo>
                  <a:close/>
                  <a:moveTo>
                    <a:pt x="2495" y="718"/>
                  </a:moveTo>
                  <a:lnTo>
                    <a:pt x="2478" y="748"/>
                  </a:lnTo>
                  <a:lnTo>
                    <a:pt x="2457" y="774"/>
                  </a:lnTo>
                  <a:lnTo>
                    <a:pt x="2432" y="796"/>
                  </a:lnTo>
                  <a:lnTo>
                    <a:pt x="2404" y="815"/>
                  </a:lnTo>
                  <a:lnTo>
                    <a:pt x="2373" y="829"/>
                  </a:lnTo>
                  <a:lnTo>
                    <a:pt x="2340" y="837"/>
                  </a:lnTo>
                  <a:lnTo>
                    <a:pt x="2304" y="840"/>
                  </a:lnTo>
                  <a:lnTo>
                    <a:pt x="2265" y="837"/>
                  </a:lnTo>
                  <a:lnTo>
                    <a:pt x="2230" y="827"/>
                  </a:lnTo>
                  <a:lnTo>
                    <a:pt x="2196" y="810"/>
                  </a:lnTo>
                  <a:lnTo>
                    <a:pt x="2167" y="789"/>
                  </a:lnTo>
                  <a:lnTo>
                    <a:pt x="2141" y="763"/>
                  </a:lnTo>
                  <a:lnTo>
                    <a:pt x="1882" y="892"/>
                  </a:lnTo>
                  <a:lnTo>
                    <a:pt x="1922" y="938"/>
                  </a:lnTo>
                  <a:lnTo>
                    <a:pt x="2688" y="938"/>
                  </a:lnTo>
                  <a:lnTo>
                    <a:pt x="2804" y="785"/>
                  </a:lnTo>
                  <a:lnTo>
                    <a:pt x="2495" y="718"/>
                  </a:lnTo>
                  <a:close/>
                  <a:moveTo>
                    <a:pt x="1441" y="544"/>
                  </a:moveTo>
                  <a:lnTo>
                    <a:pt x="1410" y="557"/>
                  </a:lnTo>
                  <a:lnTo>
                    <a:pt x="1375" y="566"/>
                  </a:lnTo>
                  <a:lnTo>
                    <a:pt x="1340" y="570"/>
                  </a:lnTo>
                  <a:lnTo>
                    <a:pt x="1304" y="566"/>
                  </a:lnTo>
                  <a:lnTo>
                    <a:pt x="1269" y="557"/>
                  </a:lnTo>
                  <a:lnTo>
                    <a:pt x="1238" y="544"/>
                  </a:lnTo>
                  <a:lnTo>
                    <a:pt x="972" y="845"/>
                  </a:lnTo>
                  <a:lnTo>
                    <a:pt x="1112" y="938"/>
                  </a:lnTo>
                  <a:lnTo>
                    <a:pt x="1212" y="938"/>
                  </a:lnTo>
                  <a:lnTo>
                    <a:pt x="1238" y="928"/>
                  </a:lnTo>
                  <a:lnTo>
                    <a:pt x="1268" y="922"/>
                  </a:lnTo>
                  <a:lnTo>
                    <a:pt x="1298" y="920"/>
                  </a:lnTo>
                  <a:lnTo>
                    <a:pt x="1327" y="922"/>
                  </a:lnTo>
                  <a:lnTo>
                    <a:pt x="1356" y="928"/>
                  </a:lnTo>
                  <a:lnTo>
                    <a:pt x="1383" y="938"/>
                  </a:lnTo>
                  <a:lnTo>
                    <a:pt x="1570" y="938"/>
                  </a:lnTo>
                  <a:lnTo>
                    <a:pt x="1724" y="862"/>
                  </a:lnTo>
                  <a:lnTo>
                    <a:pt x="1441" y="544"/>
                  </a:lnTo>
                  <a:close/>
                  <a:moveTo>
                    <a:pt x="1545" y="301"/>
                  </a:moveTo>
                  <a:lnTo>
                    <a:pt x="1549" y="327"/>
                  </a:lnTo>
                  <a:lnTo>
                    <a:pt x="1552" y="354"/>
                  </a:lnTo>
                  <a:lnTo>
                    <a:pt x="1549" y="388"/>
                  </a:lnTo>
                  <a:lnTo>
                    <a:pt x="1542" y="420"/>
                  </a:lnTo>
                  <a:lnTo>
                    <a:pt x="1530" y="450"/>
                  </a:lnTo>
                  <a:lnTo>
                    <a:pt x="1514" y="477"/>
                  </a:lnTo>
                  <a:lnTo>
                    <a:pt x="1814" y="815"/>
                  </a:lnTo>
                  <a:lnTo>
                    <a:pt x="2098" y="674"/>
                  </a:lnTo>
                  <a:lnTo>
                    <a:pt x="2094" y="650"/>
                  </a:lnTo>
                  <a:lnTo>
                    <a:pt x="2091" y="625"/>
                  </a:lnTo>
                  <a:lnTo>
                    <a:pt x="2095" y="586"/>
                  </a:lnTo>
                  <a:lnTo>
                    <a:pt x="2105" y="550"/>
                  </a:lnTo>
                  <a:lnTo>
                    <a:pt x="2121" y="516"/>
                  </a:lnTo>
                  <a:lnTo>
                    <a:pt x="2142" y="486"/>
                  </a:lnTo>
                  <a:lnTo>
                    <a:pt x="2167" y="461"/>
                  </a:lnTo>
                  <a:lnTo>
                    <a:pt x="2196" y="440"/>
                  </a:lnTo>
                  <a:lnTo>
                    <a:pt x="2230" y="423"/>
                  </a:lnTo>
                  <a:lnTo>
                    <a:pt x="2265" y="413"/>
                  </a:lnTo>
                  <a:lnTo>
                    <a:pt x="2304" y="410"/>
                  </a:lnTo>
                  <a:lnTo>
                    <a:pt x="2342" y="413"/>
                  </a:lnTo>
                  <a:lnTo>
                    <a:pt x="2377" y="423"/>
                  </a:lnTo>
                  <a:lnTo>
                    <a:pt x="2410" y="438"/>
                  </a:lnTo>
                  <a:lnTo>
                    <a:pt x="2440" y="460"/>
                  </a:lnTo>
                  <a:lnTo>
                    <a:pt x="2465" y="485"/>
                  </a:lnTo>
                  <a:lnTo>
                    <a:pt x="2485" y="515"/>
                  </a:lnTo>
                  <a:lnTo>
                    <a:pt x="2501" y="547"/>
                  </a:lnTo>
                  <a:lnTo>
                    <a:pt x="2512" y="584"/>
                  </a:lnTo>
                  <a:lnTo>
                    <a:pt x="2516" y="621"/>
                  </a:lnTo>
                  <a:lnTo>
                    <a:pt x="2869" y="699"/>
                  </a:lnTo>
                  <a:lnTo>
                    <a:pt x="3135" y="351"/>
                  </a:lnTo>
                  <a:lnTo>
                    <a:pt x="3117" y="327"/>
                  </a:lnTo>
                  <a:lnTo>
                    <a:pt x="3105" y="301"/>
                  </a:lnTo>
                  <a:lnTo>
                    <a:pt x="1545" y="301"/>
                  </a:lnTo>
                  <a:close/>
                  <a:moveTo>
                    <a:pt x="453" y="301"/>
                  </a:moveTo>
                  <a:lnTo>
                    <a:pt x="483" y="322"/>
                  </a:lnTo>
                  <a:lnTo>
                    <a:pt x="508" y="348"/>
                  </a:lnTo>
                  <a:lnTo>
                    <a:pt x="528" y="378"/>
                  </a:lnTo>
                  <a:lnTo>
                    <a:pt x="543" y="411"/>
                  </a:lnTo>
                  <a:lnTo>
                    <a:pt x="553" y="447"/>
                  </a:lnTo>
                  <a:lnTo>
                    <a:pt x="557" y="486"/>
                  </a:lnTo>
                  <a:lnTo>
                    <a:pt x="553" y="523"/>
                  </a:lnTo>
                  <a:lnTo>
                    <a:pt x="545" y="559"/>
                  </a:lnTo>
                  <a:lnTo>
                    <a:pt x="890" y="790"/>
                  </a:lnTo>
                  <a:lnTo>
                    <a:pt x="1166" y="478"/>
                  </a:lnTo>
                  <a:lnTo>
                    <a:pt x="1149" y="451"/>
                  </a:lnTo>
                  <a:lnTo>
                    <a:pt x="1137" y="421"/>
                  </a:lnTo>
                  <a:lnTo>
                    <a:pt x="1130" y="388"/>
                  </a:lnTo>
                  <a:lnTo>
                    <a:pt x="1127" y="354"/>
                  </a:lnTo>
                  <a:lnTo>
                    <a:pt x="1130" y="327"/>
                  </a:lnTo>
                  <a:lnTo>
                    <a:pt x="1135" y="301"/>
                  </a:lnTo>
                  <a:lnTo>
                    <a:pt x="453" y="301"/>
                  </a:lnTo>
                  <a:close/>
                  <a:moveTo>
                    <a:pt x="1340" y="218"/>
                  </a:moveTo>
                  <a:lnTo>
                    <a:pt x="1309" y="222"/>
                  </a:lnTo>
                  <a:lnTo>
                    <a:pt x="1280" y="232"/>
                  </a:lnTo>
                  <a:lnTo>
                    <a:pt x="1256" y="248"/>
                  </a:lnTo>
                  <a:lnTo>
                    <a:pt x="1235" y="269"/>
                  </a:lnTo>
                  <a:lnTo>
                    <a:pt x="1219" y="294"/>
                  </a:lnTo>
                  <a:lnTo>
                    <a:pt x="1209" y="323"/>
                  </a:lnTo>
                  <a:lnTo>
                    <a:pt x="1205" y="354"/>
                  </a:lnTo>
                  <a:lnTo>
                    <a:pt x="1209" y="386"/>
                  </a:lnTo>
                  <a:lnTo>
                    <a:pt x="1219" y="415"/>
                  </a:lnTo>
                  <a:lnTo>
                    <a:pt x="1235" y="440"/>
                  </a:lnTo>
                  <a:lnTo>
                    <a:pt x="1256" y="461"/>
                  </a:lnTo>
                  <a:lnTo>
                    <a:pt x="1280" y="477"/>
                  </a:lnTo>
                  <a:lnTo>
                    <a:pt x="1309" y="487"/>
                  </a:lnTo>
                  <a:lnTo>
                    <a:pt x="1340" y="491"/>
                  </a:lnTo>
                  <a:lnTo>
                    <a:pt x="1370" y="487"/>
                  </a:lnTo>
                  <a:lnTo>
                    <a:pt x="1399" y="477"/>
                  </a:lnTo>
                  <a:lnTo>
                    <a:pt x="1424" y="461"/>
                  </a:lnTo>
                  <a:lnTo>
                    <a:pt x="1445" y="440"/>
                  </a:lnTo>
                  <a:lnTo>
                    <a:pt x="1459" y="415"/>
                  </a:lnTo>
                  <a:lnTo>
                    <a:pt x="1470" y="386"/>
                  </a:lnTo>
                  <a:lnTo>
                    <a:pt x="1473" y="354"/>
                  </a:lnTo>
                  <a:lnTo>
                    <a:pt x="1470" y="323"/>
                  </a:lnTo>
                  <a:lnTo>
                    <a:pt x="1459" y="294"/>
                  </a:lnTo>
                  <a:lnTo>
                    <a:pt x="1445" y="269"/>
                  </a:lnTo>
                  <a:lnTo>
                    <a:pt x="1424" y="248"/>
                  </a:lnTo>
                  <a:lnTo>
                    <a:pt x="1399" y="232"/>
                  </a:lnTo>
                  <a:lnTo>
                    <a:pt x="1370" y="222"/>
                  </a:lnTo>
                  <a:lnTo>
                    <a:pt x="1340" y="218"/>
                  </a:lnTo>
                  <a:close/>
                  <a:moveTo>
                    <a:pt x="3299" y="79"/>
                  </a:moveTo>
                  <a:lnTo>
                    <a:pt x="3268" y="83"/>
                  </a:lnTo>
                  <a:lnTo>
                    <a:pt x="3240" y="93"/>
                  </a:lnTo>
                  <a:lnTo>
                    <a:pt x="3215" y="109"/>
                  </a:lnTo>
                  <a:lnTo>
                    <a:pt x="3194" y="130"/>
                  </a:lnTo>
                  <a:lnTo>
                    <a:pt x="3178" y="155"/>
                  </a:lnTo>
                  <a:lnTo>
                    <a:pt x="3168" y="184"/>
                  </a:lnTo>
                  <a:lnTo>
                    <a:pt x="3164" y="215"/>
                  </a:lnTo>
                  <a:lnTo>
                    <a:pt x="3168" y="244"/>
                  </a:lnTo>
                  <a:lnTo>
                    <a:pt x="3177" y="270"/>
                  </a:lnTo>
                  <a:lnTo>
                    <a:pt x="3190" y="294"/>
                  </a:lnTo>
                  <a:lnTo>
                    <a:pt x="3209" y="316"/>
                  </a:lnTo>
                  <a:lnTo>
                    <a:pt x="3231" y="332"/>
                  </a:lnTo>
                  <a:lnTo>
                    <a:pt x="3256" y="343"/>
                  </a:lnTo>
                  <a:lnTo>
                    <a:pt x="3262" y="344"/>
                  </a:lnTo>
                  <a:lnTo>
                    <a:pt x="3261" y="346"/>
                  </a:lnTo>
                  <a:lnTo>
                    <a:pt x="3279" y="349"/>
                  </a:lnTo>
                  <a:lnTo>
                    <a:pt x="3299" y="351"/>
                  </a:lnTo>
                  <a:lnTo>
                    <a:pt x="3330" y="347"/>
                  </a:lnTo>
                  <a:lnTo>
                    <a:pt x="3358" y="337"/>
                  </a:lnTo>
                  <a:lnTo>
                    <a:pt x="3383" y="321"/>
                  </a:lnTo>
                  <a:lnTo>
                    <a:pt x="3404" y="299"/>
                  </a:lnTo>
                  <a:lnTo>
                    <a:pt x="3419" y="274"/>
                  </a:lnTo>
                  <a:lnTo>
                    <a:pt x="3430" y="245"/>
                  </a:lnTo>
                  <a:lnTo>
                    <a:pt x="3432" y="215"/>
                  </a:lnTo>
                  <a:lnTo>
                    <a:pt x="3430" y="184"/>
                  </a:lnTo>
                  <a:lnTo>
                    <a:pt x="3419" y="155"/>
                  </a:lnTo>
                  <a:lnTo>
                    <a:pt x="3404" y="130"/>
                  </a:lnTo>
                  <a:lnTo>
                    <a:pt x="3383" y="109"/>
                  </a:lnTo>
                  <a:lnTo>
                    <a:pt x="3358" y="93"/>
                  </a:lnTo>
                  <a:lnTo>
                    <a:pt x="3330" y="83"/>
                  </a:lnTo>
                  <a:lnTo>
                    <a:pt x="3299" y="79"/>
                  </a:lnTo>
                  <a:close/>
                  <a:moveTo>
                    <a:pt x="3299" y="0"/>
                  </a:moveTo>
                  <a:lnTo>
                    <a:pt x="3337" y="4"/>
                  </a:lnTo>
                  <a:lnTo>
                    <a:pt x="3373" y="14"/>
                  </a:lnTo>
                  <a:lnTo>
                    <a:pt x="3406" y="29"/>
                  </a:lnTo>
                  <a:lnTo>
                    <a:pt x="3435" y="50"/>
                  </a:lnTo>
                  <a:lnTo>
                    <a:pt x="3461" y="76"/>
                  </a:lnTo>
                  <a:lnTo>
                    <a:pt x="3482" y="106"/>
                  </a:lnTo>
                  <a:lnTo>
                    <a:pt x="3498" y="140"/>
                  </a:lnTo>
                  <a:lnTo>
                    <a:pt x="3507" y="177"/>
                  </a:lnTo>
                  <a:lnTo>
                    <a:pt x="3511" y="215"/>
                  </a:lnTo>
                  <a:lnTo>
                    <a:pt x="3507" y="253"/>
                  </a:lnTo>
                  <a:lnTo>
                    <a:pt x="3498" y="291"/>
                  </a:lnTo>
                  <a:lnTo>
                    <a:pt x="3482" y="323"/>
                  </a:lnTo>
                  <a:lnTo>
                    <a:pt x="3461" y="353"/>
                  </a:lnTo>
                  <a:lnTo>
                    <a:pt x="3435" y="379"/>
                  </a:lnTo>
                  <a:lnTo>
                    <a:pt x="3406" y="401"/>
                  </a:lnTo>
                  <a:lnTo>
                    <a:pt x="3373" y="417"/>
                  </a:lnTo>
                  <a:lnTo>
                    <a:pt x="3337" y="427"/>
                  </a:lnTo>
                  <a:lnTo>
                    <a:pt x="3299" y="430"/>
                  </a:lnTo>
                  <a:lnTo>
                    <a:pt x="3268" y="428"/>
                  </a:lnTo>
                  <a:lnTo>
                    <a:pt x="3238" y="421"/>
                  </a:lnTo>
                  <a:lnTo>
                    <a:pt x="3211" y="411"/>
                  </a:lnTo>
                  <a:lnTo>
                    <a:pt x="2975" y="723"/>
                  </a:lnTo>
                  <a:lnTo>
                    <a:pt x="3194" y="770"/>
                  </a:lnTo>
                  <a:lnTo>
                    <a:pt x="3211" y="740"/>
                  </a:lnTo>
                  <a:lnTo>
                    <a:pt x="3232" y="714"/>
                  </a:lnTo>
                  <a:lnTo>
                    <a:pt x="3257" y="691"/>
                  </a:lnTo>
                  <a:lnTo>
                    <a:pt x="3285" y="673"/>
                  </a:lnTo>
                  <a:lnTo>
                    <a:pt x="3316" y="659"/>
                  </a:lnTo>
                  <a:lnTo>
                    <a:pt x="3351" y="650"/>
                  </a:lnTo>
                  <a:lnTo>
                    <a:pt x="3385" y="647"/>
                  </a:lnTo>
                  <a:lnTo>
                    <a:pt x="3424" y="651"/>
                  </a:lnTo>
                  <a:lnTo>
                    <a:pt x="3459" y="661"/>
                  </a:lnTo>
                  <a:lnTo>
                    <a:pt x="3493" y="676"/>
                  </a:lnTo>
                  <a:lnTo>
                    <a:pt x="3522" y="698"/>
                  </a:lnTo>
                  <a:lnTo>
                    <a:pt x="3548" y="724"/>
                  </a:lnTo>
                  <a:lnTo>
                    <a:pt x="3569" y="754"/>
                  </a:lnTo>
                  <a:lnTo>
                    <a:pt x="3584" y="788"/>
                  </a:lnTo>
                  <a:lnTo>
                    <a:pt x="3594" y="824"/>
                  </a:lnTo>
                  <a:lnTo>
                    <a:pt x="3598" y="863"/>
                  </a:lnTo>
                  <a:lnTo>
                    <a:pt x="3594" y="900"/>
                  </a:lnTo>
                  <a:lnTo>
                    <a:pt x="3584" y="937"/>
                  </a:lnTo>
                  <a:lnTo>
                    <a:pt x="3569" y="971"/>
                  </a:lnTo>
                  <a:lnTo>
                    <a:pt x="3548" y="1001"/>
                  </a:lnTo>
                  <a:lnTo>
                    <a:pt x="3522" y="1027"/>
                  </a:lnTo>
                  <a:lnTo>
                    <a:pt x="3493" y="1048"/>
                  </a:lnTo>
                  <a:lnTo>
                    <a:pt x="3459" y="1065"/>
                  </a:lnTo>
                  <a:lnTo>
                    <a:pt x="3424" y="1075"/>
                  </a:lnTo>
                  <a:lnTo>
                    <a:pt x="3385" y="1077"/>
                  </a:lnTo>
                  <a:lnTo>
                    <a:pt x="3346" y="1073"/>
                  </a:lnTo>
                  <a:lnTo>
                    <a:pt x="3307" y="1062"/>
                  </a:lnTo>
                  <a:lnTo>
                    <a:pt x="3274" y="1044"/>
                  </a:lnTo>
                  <a:lnTo>
                    <a:pt x="3243" y="1022"/>
                  </a:lnTo>
                  <a:lnTo>
                    <a:pt x="3217" y="993"/>
                  </a:lnTo>
                  <a:lnTo>
                    <a:pt x="3198" y="961"/>
                  </a:lnTo>
                  <a:lnTo>
                    <a:pt x="2794" y="961"/>
                  </a:lnTo>
                  <a:lnTo>
                    <a:pt x="2503" y="1344"/>
                  </a:lnTo>
                  <a:lnTo>
                    <a:pt x="2526" y="1375"/>
                  </a:lnTo>
                  <a:lnTo>
                    <a:pt x="2543" y="1410"/>
                  </a:lnTo>
                  <a:lnTo>
                    <a:pt x="2554" y="1448"/>
                  </a:lnTo>
                  <a:lnTo>
                    <a:pt x="2558" y="1489"/>
                  </a:lnTo>
                  <a:lnTo>
                    <a:pt x="2554" y="1528"/>
                  </a:lnTo>
                  <a:lnTo>
                    <a:pt x="2545" y="1564"/>
                  </a:lnTo>
                  <a:lnTo>
                    <a:pt x="2530" y="1597"/>
                  </a:lnTo>
                  <a:lnTo>
                    <a:pt x="3438" y="1597"/>
                  </a:lnTo>
                  <a:lnTo>
                    <a:pt x="3442" y="1598"/>
                  </a:lnTo>
                  <a:lnTo>
                    <a:pt x="3446" y="1601"/>
                  </a:lnTo>
                  <a:lnTo>
                    <a:pt x="3448" y="1604"/>
                  </a:lnTo>
                  <a:lnTo>
                    <a:pt x="3449" y="1608"/>
                  </a:lnTo>
                  <a:lnTo>
                    <a:pt x="3448" y="1613"/>
                  </a:lnTo>
                  <a:lnTo>
                    <a:pt x="3446" y="1616"/>
                  </a:lnTo>
                  <a:lnTo>
                    <a:pt x="3442" y="1618"/>
                  </a:lnTo>
                  <a:lnTo>
                    <a:pt x="3438" y="1619"/>
                  </a:lnTo>
                  <a:lnTo>
                    <a:pt x="2515" y="1619"/>
                  </a:lnTo>
                  <a:lnTo>
                    <a:pt x="2489" y="1648"/>
                  </a:lnTo>
                  <a:lnTo>
                    <a:pt x="2458" y="1671"/>
                  </a:lnTo>
                  <a:lnTo>
                    <a:pt x="2424" y="1689"/>
                  </a:lnTo>
                  <a:lnTo>
                    <a:pt x="2386" y="1699"/>
                  </a:lnTo>
                  <a:lnTo>
                    <a:pt x="2346" y="1704"/>
                  </a:lnTo>
                  <a:lnTo>
                    <a:pt x="2306" y="1699"/>
                  </a:lnTo>
                  <a:lnTo>
                    <a:pt x="2268" y="1689"/>
                  </a:lnTo>
                  <a:lnTo>
                    <a:pt x="2233" y="1671"/>
                  </a:lnTo>
                  <a:lnTo>
                    <a:pt x="2204" y="1648"/>
                  </a:lnTo>
                  <a:lnTo>
                    <a:pt x="2178" y="1619"/>
                  </a:lnTo>
                  <a:lnTo>
                    <a:pt x="506" y="1619"/>
                  </a:lnTo>
                  <a:lnTo>
                    <a:pt x="480" y="1644"/>
                  </a:lnTo>
                  <a:lnTo>
                    <a:pt x="452" y="1666"/>
                  </a:lnTo>
                  <a:lnTo>
                    <a:pt x="419" y="1682"/>
                  </a:lnTo>
                  <a:lnTo>
                    <a:pt x="383" y="1692"/>
                  </a:lnTo>
                  <a:lnTo>
                    <a:pt x="345" y="1696"/>
                  </a:lnTo>
                  <a:lnTo>
                    <a:pt x="306" y="1692"/>
                  </a:lnTo>
                  <a:lnTo>
                    <a:pt x="270" y="1682"/>
                  </a:lnTo>
                  <a:lnTo>
                    <a:pt x="238" y="1666"/>
                  </a:lnTo>
                  <a:lnTo>
                    <a:pt x="209" y="1644"/>
                  </a:lnTo>
                  <a:lnTo>
                    <a:pt x="183" y="1619"/>
                  </a:lnTo>
                  <a:lnTo>
                    <a:pt x="11" y="1619"/>
                  </a:lnTo>
                  <a:lnTo>
                    <a:pt x="8" y="1618"/>
                  </a:lnTo>
                  <a:lnTo>
                    <a:pt x="4" y="1616"/>
                  </a:lnTo>
                  <a:lnTo>
                    <a:pt x="1" y="1613"/>
                  </a:lnTo>
                  <a:lnTo>
                    <a:pt x="0" y="1608"/>
                  </a:lnTo>
                  <a:lnTo>
                    <a:pt x="1" y="1604"/>
                  </a:lnTo>
                  <a:lnTo>
                    <a:pt x="4" y="1601"/>
                  </a:lnTo>
                  <a:lnTo>
                    <a:pt x="8" y="1598"/>
                  </a:lnTo>
                  <a:lnTo>
                    <a:pt x="11" y="1597"/>
                  </a:lnTo>
                  <a:lnTo>
                    <a:pt x="167" y="1597"/>
                  </a:lnTo>
                  <a:lnTo>
                    <a:pt x="152" y="1570"/>
                  </a:lnTo>
                  <a:lnTo>
                    <a:pt x="142" y="1543"/>
                  </a:lnTo>
                  <a:lnTo>
                    <a:pt x="135" y="1512"/>
                  </a:lnTo>
                  <a:lnTo>
                    <a:pt x="132" y="1480"/>
                  </a:lnTo>
                  <a:lnTo>
                    <a:pt x="136" y="1441"/>
                  </a:lnTo>
                  <a:lnTo>
                    <a:pt x="146" y="1405"/>
                  </a:lnTo>
                  <a:lnTo>
                    <a:pt x="162" y="1371"/>
                  </a:lnTo>
                  <a:lnTo>
                    <a:pt x="183" y="1341"/>
                  </a:lnTo>
                  <a:lnTo>
                    <a:pt x="208" y="1316"/>
                  </a:lnTo>
                  <a:lnTo>
                    <a:pt x="237" y="1295"/>
                  </a:lnTo>
                  <a:lnTo>
                    <a:pt x="270" y="1279"/>
                  </a:lnTo>
                  <a:lnTo>
                    <a:pt x="306" y="1269"/>
                  </a:lnTo>
                  <a:lnTo>
                    <a:pt x="345" y="1265"/>
                  </a:lnTo>
                  <a:lnTo>
                    <a:pt x="380" y="1269"/>
                  </a:lnTo>
                  <a:lnTo>
                    <a:pt x="415" y="1277"/>
                  </a:lnTo>
                  <a:lnTo>
                    <a:pt x="447" y="1291"/>
                  </a:lnTo>
                  <a:lnTo>
                    <a:pt x="740" y="961"/>
                  </a:lnTo>
                  <a:lnTo>
                    <a:pt x="11" y="961"/>
                  </a:lnTo>
                  <a:lnTo>
                    <a:pt x="8" y="959"/>
                  </a:lnTo>
                  <a:lnTo>
                    <a:pt x="4" y="957"/>
                  </a:lnTo>
                  <a:lnTo>
                    <a:pt x="1" y="953"/>
                  </a:lnTo>
                  <a:lnTo>
                    <a:pt x="0" y="949"/>
                  </a:lnTo>
                  <a:lnTo>
                    <a:pt x="1" y="944"/>
                  </a:lnTo>
                  <a:lnTo>
                    <a:pt x="4" y="942"/>
                  </a:lnTo>
                  <a:lnTo>
                    <a:pt x="8" y="939"/>
                  </a:lnTo>
                  <a:lnTo>
                    <a:pt x="11" y="938"/>
                  </a:lnTo>
                  <a:lnTo>
                    <a:pt x="758" y="938"/>
                  </a:lnTo>
                  <a:lnTo>
                    <a:pt x="824" y="864"/>
                  </a:lnTo>
                  <a:lnTo>
                    <a:pt x="490" y="641"/>
                  </a:lnTo>
                  <a:lnTo>
                    <a:pt x="466" y="661"/>
                  </a:lnTo>
                  <a:lnTo>
                    <a:pt x="438" y="678"/>
                  </a:lnTo>
                  <a:lnTo>
                    <a:pt x="410" y="690"/>
                  </a:lnTo>
                  <a:lnTo>
                    <a:pt x="378" y="698"/>
                  </a:lnTo>
                  <a:lnTo>
                    <a:pt x="345" y="700"/>
                  </a:lnTo>
                  <a:lnTo>
                    <a:pt x="306" y="698"/>
                  </a:lnTo>
                  <a:lnTo>
                    <a:pt x="270" y="688"/>
                  </a:lnTo>
                  <a:lnTo>
                    <a:pt x="237" y="671"/>
                  </a:lnTo>
                  <a:lnTo>
                    <a:pt x="208" y="650"/>
                  </a:lnTo>
                  <a:lnTo>
                    <a:pt x="183" y="624"/>
                  </a:lnTo>
                  <a:lnTo>
                    <a:pt x="162" y="594"/>
                  </a:lnTo>
                  <a:lnTo>
                    <a:pt x="146" y="561"/>
                  </a:lnTo>
                  <a:lnTo>
                    <a:pt x="136" y="523"/>
                  </a:lnTo>
                  <a:lnTo>
                    <a:pt x="132" y="486"/>
                  </a:lnTo>
                  <a:lnTo>
                    <a:pt x="136" y="447"/>
                  </a:lnTo>
                  <a:lnTo>
                    <a:pt x="146" y="411"/>
                  </a:lnTo>
                  <a:lnTo>
                    <a:pt x="161" y="378"/>
                  </a:lnTo>
                  <a:lnTo>
                    <a:pt x="182" y="348"/>
                  </a:lnTo>
                  <a:lnTo>
                    <a:pt x="206" y="322"/>
                  </a:lnTo>
                  <a:lnTo>
                    <a:pt x="236" y="301"/>
                  </a:lnTo>
                  <a:lnTo>
                    <a:pt x="11" y="301"/>
                  </a:lnTo>
                  <a:lnTo>
                    <a:pt x="8" y="301"/>
                  </a:lnTo>
                  <a:lnTo>
                    <a:pt x="4" y="298"/>
                  </a:lnTo>
                  <a:lnTo>
                    <a:pt x="1" y="294"/>
                  </a:lnTo>
                  <a:lnTo>
                    <a:pt x="0" y="291"/>
                  </a:lnTo>
                  <a:lnTo>
                    <a:pt x="1" y="286"/>
                  </a:lnTo>
                  <a:lnTo>
                    <a:pt x="4" y="282"/>
                  </a:lnTo>
                  <a:lnTo>
                    <a:pt x="8" y="281"/>
                  </a:lnTo>
                  <a:lnTo>
                    <a:pt x="11" y="279"/>
                  </a:lnTo>
                  <a:lnTo>
                    <a:pt x="285" y="279"/>
                  </a:lnTo>
                  <a:lnTo>
                    <a:pt x="314" y="273"/>
                  </a:lnTo>
                  <a:lnTo>
                    <a:pt x="345" y="270"/>
                  </a:lnTo>
                  <a:lnTo>
                    <a:pt x="375" y="273"/>
                  </a:lnTo>
                  <a:lnTo>
                    <a:pt x="405" y="279"/>
                  </a:lnTo>
                  <a:lnTo>
                    <a:pt x="1141" y="279"/>
                  </a:lnTo>
                  <a:lnTo>
                    <a:pt x="1157" y="245"/>
                  </a:lnTo>
                  <a:lnTo>
                    <a:pt x="1178" y="215"/>
                  </a:lnTo>
                  <a:lnTo>
                    <a:pt x="1203" y="190"/>
                  </a:lnTo>
                  <a:lnTo>
                    <a:pt x="1232" y="169"/>
                  </a:lnTo>
                  <a:lnTo>
                    <a:pt x="1266" y="153"/>
                  </a:lnTo>
                  <a:lnTo>
                    <a:pt x="1301" y="143"/>
                  </a:lnTo>
                  <a:lnTo>
                    <a:pt x="1340" y="139"/>
                  </a:lnTo>
                  <a:lnTo>
                    <a:pt x="1378" y="143"/>
                  </a:lnTo>
                  <a:lnTo>
                    <a:pt x="1414" y="153"/>
                  </a:lnTo>
                  <a:lnTo>
                    <a:pt x="1446" y="169"/>
                  </a:lnTo>
                  <a:lnTo>
                    <a:pt x="1475" y="190"/>
                  </a:lnTo>
                  <a:lnTo>
                    <a:pt x="1501" y="215"/>
                  </a:lnTo>
                  <a:lnTo>
                    <a:pt x="1522" y="245"/>
                  </a:lnTo>
                  <a:lnTo>
                    <a:pt x="1538" y="279"/>
                  </a:lnTo>
                  <a:lnTo>
                    <a:pt x="3096" y="279"/>
                  </a:lnTo>
                  <a:lnTo>
                    <a:pt x="3089" y="248"/>
                  </a:lnTo>
                  <a:lnTo>
                    <a:pt x="3086" y="215"/>
                  </a:lnTo>
                  <a:lnTo>
                    <a:pt x="3090" y="177"/>
                  </a:lnTo>
                  <a:lnTo>
                    <a:pt x="3100" y="140"/>
                  </a:lnTo>
                  <a:lnTo>
                    <a:pt x="3116" y="106"/>
                  </a:lnTo>
                  <a:lnTo>
                    <a:pt x="3136" y="76"/>
                  </a:lnTo>
                  <a:lnTo>
                    <a:pt x="3162" y="50"/>
                  </a:lnTo>
                  <a:lnTo>
                    <a:pt x="3191" y="29"/>
                  </a:lnTo>
                  <a:lnTo>
                    <a:pt x="3225" y="14"/>
                  </a:lnTo>
                  <a:lnTo>
                    <a:pt x="3261" y="4"/>
                  </a:lnTo>
                  <a:lnTo>
                    <a:pt x="3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EC853044-3F3E-C968-9C3E-E130F7555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4" y="1152"/>
              <a:ext cx="1149" cy="7"/>
            </a:xfrm>
            <a:custGeom>
              <a:avLst/>
              <a:gdLst>
                <a:gd name="T0" fmla="*/ 11 w 3449"/>
                <a:gd name="T1" fmla="*/ 0 h 21"/>
                <a:gd name="T2" fmla="*/ 3438 w 3449"/>
                <a:gd name="T3" fmla="*/ 0 h 21"/>
                <a:gd name="T4" fmla="*/ 3442 w 3449"/>
                <a:gd name="T5" fmla="*/ 0 h 21"/>
                <a:gd name="T6" fmla="*/ 3446 w 3449"/>
                <a:gd name="T7" fmla="*/ 2 h 21"/>
                <a:gd name="T8" fmla="*/ 3448 w 3449"/>
                <a:gd name="T9" fmla="*/ 6 h 21"/>
                <a:gd name="T10" fmla="*/ 3449 w 3449"/>
                <a:gd name="T11" fmla="*/ 10 h 21"/>
                <a:gd name="T12" fmla="*/ 3448 w 3449"/>
                <a:gd name="T13" fmla="*/ 15 h 21"/>
                <a:gd name="T14" fmla="*/ 3446 w 3449"/>
                <a:gd name="T15" fmla="*/ 18 h 21"/>
                <a:gd name="T16" fmla="*/ 3442 w 3449"/>
                <a:gd name="T17" fmla="*/ 20 h 21"/>
                <a:gd name="T18" fmla="*/ 3438 w 3449"/>
                <a:gd name="T19" fmla="*/ 21 h 21"/>
                <a:gd name="T20" fmla="*/ 11 w 3449"/>
                <a:gd name="T21" fmla="*/ 21 h 21"/>
                <a:gd name="T22" fmla="*/ 8 w 3449"/>
                <a:gd name="T23" fmla="*/ 20 h 21"/>
                <a:gd name="T24" fmla="*/ 4 w 3449"/>
                <a:gd name="T25" fmla="*/ 18 h 21"/>
                <a:gd name="T26" fmla="*/ 1 w 3449"/>
                <a:gd name="T27" fmla="*/ 15 h 21"/>
                <a:gd name="T28" fmla="*/ 0 w 3449"/>
                <a:gd name="T29" fmla="*/ 10 h 21"/>
                <a:gd name="T30" fmla="*/ 1 w 3449"/>
                <a:gd name="T31" fmla="*/ 6 h 21"/>
                <a:gd name="T32" fmla="*/ 4 w 3449"/>
                <a:gd name="T33" fmla="*/ 2 h 21"/>
                <a:gd name="T34" fmla="*/ 8 w 3449"/>
                <a:gd name="T35" fmla="*/ 0 h 21"/>
                <a:gd name="T36" fmla="*/ 11 w 3449"/>
                <a:gd name="T3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49" h="21">
                  <a:moveTo>
                    <a:pt x="11" y="0"/>
                  </a:moveTo>
                  <a:lnTo>
                    <a:pt x="3438" y="0"/>
                  </a:lnTo>
                  <a:lnTo>
                    <a:pt x="3442" y="0"/>
                  </a:lnTo>
                  <a:lnTo>
                    <a:pt x="3446" y="2"/>
                  </a:lnTo>
                  <a:lnTo>
                    <a:pt x="3448" y="6"/>
                  </a:lnTo>
                  <a:lnTo>
                    <a:pt x="3449" y="10"/>
                  </a:lnTo>
                  <a:lnTo>
                    <a:pt x="3448" y="15"/>
                  </a:lnTo>
                  <a:lnTo>
                    <a:pt x="3446" y="18"/>
                  </a:lnTo>
                  <a:lnTo>
                    <a:pt x="3442" y="20"/>
                  </a:lnTo>
                  <a:lnTo>
                    <a:pt x="3438" y="21"/>
                  </a:lnTo>
                  <a:lnTo>
                    <a:pt x="11" y="21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284B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7EBAD58-5865-A058-CEF4-1A1BBAEF7A6F}"/>
              </a:ext>
            </a:extLst>
          </p:cNvPr>
          <p:cNvGrpSpPr/>
          <p:nvPr/>
        </p:nvGrpSpPr>
        <p:grpSpPr>
          <a:xfrm>
            <a:off x="7434991" y="1934268"/>
            <a:ext cx="4797649" cy="4681537"/>
            <a:chOff x="5514751" y="1916113"/>
            <a:chExt cx="4797649" cy="4681537"/>
          </a:xfrm>
        </p:grpSpPr>
        <p:sp>
          <p:nvSpPr>
            <p:cNvPr id="14" name="Rounded Rectangle 18">
              <a:extLst>
                <a:ext uri="{FF2B5EF4-FFF2-40B4-BE49-F238E27FC236}">
                  <a16:creationId xmlns:a16="http://schemas.microsoft.com/office/drawing/2014/main" id="{5F78115C-1379-1339-0D14-D1BE1BFFF018}"/>
                </a:ext>
              </a:extLst>
            </p:cNvPr>
            <p:cNvSpPr/>
            <p:nvPr/>
          </p:nvSpPr>
          <p:spPr>
            <a:xfrm>
              <a:off x="5514751" y="1916113"/>
              <a:ext cx="4797649" cy="4681537"/>
            </a:xfrm>
            <a:prstGeom prst="roundRect">
              <a:avLst>
                <a:gd name="adj" fmla="val 0"/>
              </a:avLst>
            </a:prstGeom>
            <a:solidFill>
              <a:srgbClr val="028FBE">
                <a:lumMod val="50000"/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24000" tIns="180000" rtlCol="0" anchor="t" anchorCtr="0"/>
            <a:lstStyle/>
            <a:p>
              <a:pPr marL="26670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188 421 488 </a:t>
              </a: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€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26670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MUR funds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26670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31 742 035 €</a:t>
              </a:r>
            </a:p>
            <a:p>
              <a:pPr marL="26670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Tuition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fees</a:t>
              </a:r>
            </a:p>
            <a:p>
              <a:pPr marL="26670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26 094 427 €</a:t>
              </a:r>
              <a:b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UE and international research funds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26670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26 282 237 €</a:t>
              </a:r>
              <a:b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Research contracts and technology transfer</a:t>
              </a: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26670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14 958 412 €</a:t>
              </a:r>
              <a:b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Other </a:t>
              </a:r>
              <a:r>
                <a:rPr kumimoji="0" lang="it-IT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contributions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(</a:t>
              </a:r>
              <a:r>
                <a:rPr kumimoji="0" lang="it-IT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except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MUR)</a:t>
              </a:r>
            </a:p>
            <a:p>
              <a:pPr marL="26670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12 791 504 €</a:t>
              </a:r>
              <a:b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Other funds and revenues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26670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5 366 759 €</a:t>
              </a:r>
              <a:b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Regional and local research funds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26670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3 358 636 €</a:t>
              </a:r>
              <a:b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Research funds from other </a:t>
              </a:r>
              <a:r>
                <a:rPr kumimoji="0" lang="it-IT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organisations</a:t>
              </a: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26670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8 178 167 €</a:t>
              </a:r>
              <a:b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Research funds from MUR and other Ministries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DF13A925-9438-BA32-901B-DB04CB1F9AA0}"/>
                </a:ext>
              </a:extLst>
            </p:cNvPr>
            <p:cNvSpPr/>
            <p:nvPr/>
          </p:nvSpPr>
          <p:spPr>
            <a:xfrm>
              <a:off x="5726031" y="2174582"/>
              <a:ext cx="180000" cy="180000"/>
            </a:xfrm>
            <a:prstGeom prst="rect">
              <a:avLst/>
            </a:prstGeom>
            <a:solidFill>
              <a:srgbClr val="028FBE">
                <a:lumMod val="50000"/>
              </a:srgbClr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CC499185-7A75-F4BB-DEED-395694738ABE}"/>
                </a:ext>
              </a:extLst>
            </p:cNvPr>
            <p:cNvSpPr/>
            <p:nvPr/>
          </p:nvSpPr>
          <p:spPr>
            <a:xfrm>
              <a:off x="5726031" y="2684826"/>
              <a:ext cx="180000" cy="180000"/>
            </a:xfrm>
            <a:prstGeom prst="rect">
              <a:avLst/>
            </a:prstGeom>
            <a:solidFill>
              <a:srgbClr val="028FBE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36EB6A84-CAC5-6ECE-A942-9283CEAF4480}"/>
                </a:ext>
              </a:extLst>
            </p:cNvPr>
            <p:cNvSpPr/>
            <p:nvPr/>
          </p:nvSpPr>
          <p:spPr>
            <a:xfrm>
              <a:off x="5726031" y="3195070"/>
              <a:ext cx="180000" cy="180000"/>
            </a:xfrm>
            <a:prstGeom prst="rect">
              <a:avLst/>
            </a:prstGeom>
            <a:solidFill>
              <a:srgbClr val="028FBE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E6FC0AD7-3FF2-5DCD-4323-DD7B56FB53AF}"/>
                </a:ext>
              </a:extLst>
            </p:cNvPr>
            <p:cNvSpPr/>
            <p:nvPr/>
          </p:nvSpPr>
          <p:spPr>
            <a:xfrm>
              <a:off x="5726031" y="3705314"/>
              <a:ext cx="180000" cy="180000"/>
            </a:xfrm>
            <a:prstGeom prst="rect">
              <a:avLst/>
            </a:prstGeom>
            <a:solidFill>
              <a:srgbClr val="EF7B00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224E230A-1627-6220-9D38-7BF81B75AD17}"/>
                </a:ext>
              </a:extLst>
            </p:cNvPr>
            <p:cNvSpPr/>
            <p:nvPr/>
          </p:nvSpPr>
          <p:spPr>
            <a:xfrm>
              <a:off x="5726031" y="4215558"/>
              <a:ext cx="180000" cy="180000"/>
            </a:xfrm>
            <a:prstGeom prst="rect">
              <a:avLst/>
            </a:prstGeom>
            <a:solidFill>
              <a:srgbClr val="FFC743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7196A44C-2761-4D1A-B1D4-C1D27C63C92D}"/>
                </a:ext>
              </a:extLst>
            </p:cNvPr>
            <p:cNvSpPr/>
            <p:nvPr/>
          </p:nvSpPr>
          <p:spPr>
            <a:xfrm>
              <a:off x="5726031" y="4712740"/>
              <a:ext cx="180000" cy="180000"/>
            </a:xfrm>
            <a:prstGeom prst="rect">
              <a:avLst/>
            </a:prstGeom>
            <a:solidFill>
              <a:srgbClr val="FFC743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9A832460-163D-179B-E587-01BE85D93491}"/>
                </a:ext>
              </a:extLst>
            </p:cNvPr>
            <p:cNvSpPr/>
            <p:nvPr/>
          </p:nvSpPr>
          <p:spPr>
            <a:xfrm>
              <a:off x="5726031" y="5222984"/>
              <a:ext cx="180000" cy="180000"/>
            </a:xfrm>
            <a:prstGeom prst="rect">
              <a:avLst/>
            </a:prstGeom>
            <a:solidFill>
              <a:srgbClr val="8DD4BD">
                <a:lumMod val="50000"/>
              </a:srgbClr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119EA4D-E97C-8D63-45FC-19D61CFAC5ED}"/>
                </a:ext>
              </a:extLst>
            </p:cNvPr>
            <p:cNvSpPr/>
            <p:nvPr/>
          </p:nvSpPr>
          <p:spPr>
            <a:xfrm>
              <a:off x="5726031" y="5739759"/>
              <a:ext cx="180000" cy="180000"/>
            </a:xfrm>
            <a:prstGeom prst="rect">
              <a:avLst/>
            </a:prstGeom>
            <a:solidFill>
              <a:srgbClr val="8DD4BD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5212A7FA-DE09-CBB2-E462-43394C3768C7}"/>
                </a:ext>
              </a:extLst>
            </p:cNvPr>
            <p:cNvSpPr/>
            <p:nvPr/>
          </p:nvSpPr>
          <p:spPr>
            <a:xfrm>
              <a:off x="5726031" y="6256537"/>
              <a:ext cx="180000" cy="180000"/>
            </a:xfrm>
            <a:prstGeom prst="rect">
              <a:avLst/>
            </a:prstGeom>
            <a:solidFill>
              <a:srgbClr val="8DD4BD">
                <a:lumMod val="60000"/>
                <a:lumOff val="40000"/>
              </a:srgbClr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1" name="Grafico 30">
                <a:extLst>
                  <a:ext uri="{FF2B5EF4-FFF2-40B4-BE49-F238E27FC236}">
                    <a16:creationId xmlns:a16="http://schemas.microsoft.com/office/drawing/2014/main" id="{50113AC9-972A-331E-D66C-BE75F336D92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22319245"/>
                  </p:ext>
                </p:extLst>
              </p:nvPr>
            </p:nvGraphicFramePr>
            <p:xfrm>
              <a:off x="3307668" y="3661741"/>
              <a:ext cx="3610793" cy="28874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31" name="Grafico 30">
                <a:extLst>
                  <a:ext uri="{FF2B5EF4-FFF2-40B4-BE49-F238E27FC236}">
                    <a16:creationId xmlns:a16="http://schemas.microsoft.com/office/drawing/2014/main" id="{50113AC9-972A-331E-D66C-BE75F336D9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07668" y="3661741"/>
                <a:ext cx="3610793" cy="2887430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AC636645-7623-6FC6-1248-C1CDB8FB1B0F}"/>
              </a:ext>
            </a:extLst>
          </p:cNvPr>
          <p:cNvSpPr txBox="1"/>
          <p:nvPr/>
        </p:nvSpPr>
        <p:spPr>
          <a:xfrm>
            <a:off x="6510966" y="5026825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FFFF"/>
                </a:solidFill>
                <a:latin typeface="Century Gothic" panose="020F0302020204030204"/>
              </a:rPr>
              <a:t>59</a:t>
            </a:r>
            <a:r>
              <a:rPr lang="it-IT" sz="1100" dirty="0">
                <a:solidFill>
                  <a:srgbClr val="FFFFFF"/>
                </a:solidFill>
                <a:latin typeface="Century Gothic" panose="020F0302020204030204"/>
              </a:rPr>
              <a:t>%</a:t>
            </a:r>
            <a:endParaRPr lang="it-IT" sz="1600" dirty="0">
              <a:solidFill>
                <a:srgbClr val="FFFFFF"/>
              </a:solidFill>
              <a:latin typeface="Century Gothic" panose="020F0302020204030204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42F11043-BA45-0E21-952B-BDB494052DC7}"/>
              </a:ext>
            </a:extLst>
          </p:cNvPr>
          <p:cNvSpPr txBox="1"/>
          <p:nvPr/>
        </p:nvSpPr>
        <p:spPr>
          <a:xfrm>
            <a:off x="3519425" y="584791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FFFF"/>
                </a:solidFill>
                <a:latin typeface="Century Gothic" panose="020F0302020204030204"/>
              </a:rPr>
              <a:t>10</a:t>
            </a:r>
            <a:r>
              <a:rPr lang="it-IT" sz="1100" dirty="0">
                <a:solidFill>
                  <a:srgbClr val="FFFFFF"/>
                </a:solidFill>
                <a:latin typeface="Century Gothic" panose="020F0302020204030204"/>
              </a:rPr>
              <a:t>%</a:t>
            </a:r>
            <a:endParaRPr lang="it-IT" sz="1600" dirty="0">
              <a:solidFill>
                <a:srgbClr val="FFFFFF"/>
              </a:solidFill>
              <a:latin typeface="Century Gothic" panose="020F0302020204030204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AABAF65-0130-7C86-6EB3-05074A534D61}"/>
              </a:ext>
            </a:extLst>
          </p:cNvPr>
          <p:cNvSpPr txBox="1"/>
          <p:nvPr/>
        </p:nvSpPr>
        <p:spPr>
          <a:xfrm>
            <a:off x="3307668" y="497933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FFFF"/>
                </a:solidFill>
                <a:latin typeface="Century Gothic" panose="020F0302020204030204"/>
              </a:rPr>
              <a:t>8</a:t>
            </a:r>
            <a:r>
              <a:rPr lang="it-IT" sz="1100" dirty="0">
                <a:solidFill>
                  <a:srgbClr val="FFFFFF"/>
                </a:solidFill>
                <a:latin typeface="Century Gothic" panose="020F0302020204030204"/>
              </a:rPr>
              <a:t>%</a:t>
            </a:r>
            <a:endParaRPr lang="it-IT" sz="1600" dirty="0">
              <a:solidFill>
                <a:srgbClr val="FFFFFF"/>
              </a:solidFill>
              <a:latin typeface="Century Gothic" panose="020F0302020204030204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F5BA9573-3F70-BF18-2BC5-4DBEC9DC68D8}"/>
              </a:ext>
            </a:extLst>
          </p:cNvPr>
          <p:cNvSpPr txBox="1"/>
          <p:nvPr/>
        </p:nvSpPr>
        <p:spPr>
          <a:xfrm>
            <a:off x="3383829" y="423371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FFFF"/>
                </a:solidFill>
                <a:latin typeface="Century Gothic" panose="020F0302020204030204"/>
              </a:rPr>
              <a:t>8</a:t>
            </a:r>
            <a:r>
              <a:rPr lang="it-IT" sz="1100" dirty="0">
                <a:solidFill>
                  <a:srgbClr val="FFFFFF"/>
                </a:solidFill>
                <a:latin typeface="Century Gothic" panose="020F0302020204030204"/>
              </a:rPr>
              <a:t>%</a:t>
            </a:r>
            <a:endParaRPr lang="it-IT" sz="1600" dirty="0">
              <a:solidFill>
                <a:srgbClr val="FFFFFF"/>
              </a:solidFill>
              <a:latin typeface="Century Gothic" panose="020F0302020204030204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C9301399-6D38-F213-6F15-0BA79783EC6A}"/>
              </a:ext>
            </a:extLst>
          </p:cNvPr>
          <p:cNvSpPr txBox="1"/>
          <p:nvPr/>
        </p:nvSpPr>
        <p:spPr>
          <a:xfrm>
            <a:off x="3927211" y="368585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FFFF"/>
                </a:solidFill>
                <a:latin typeface="Century Gothic" panose="020F0302020204030204"/>
              </a:rPr>
              <a:t>5</a:t>
            </a:r>
            <a:r>
              <a:rPr lang="it-IT" sz="1100" dirty="0">
                <a:solidFill>
                  <a:srgbClr val="FFFFFF"/>
                </a:solidFill>
                <a:latin typeface="Century Gothic" panose="020F0302020204030204"/>
              </a:rPr>
              <a:t>%</a:t>
            </a:r>
            <a:endParaRPr lang="it-IT" sz="1600" dirty="0">
              <a:solidFill>
                <a:srgbClr val="FFFFFF"/>
              </a:solidFill>
              <a:latin typeface="Century Gothic" panose="020F0302020204030204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B3E1F4E2-47FD-9EF7-38AC-81AE639EABF3}"/>
              </a:ext>
            </a:extLst>
          </p:cNvPr>
          <p:cNvSpPr txBox="1"/>
          <p:nvPr/>
        </p:nvSpPr>
        <p:spPr>
          <a:xfrm>
            <a:off x="4244608" y="349710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FFFF"/>
                </a:solidFill>
                <a:latin typeface="Century Gothic" panose="020F0302020204030204"/>
              </a:rPr>
              <a:t>4</a:t>
            </a:r>
            <a:r>
              <a:rPr lang="it-IT" sz="1100" dirty="0">
                <a:solidFill>
                  <a:srgbClr val="FFFFFF"/>
                </a:solidFill>
                <a:latin typeface="Century Gothic" panose="020F0302020204030204"/>
              </a:rPr>
              <a:t>%</a:t>
            </a:r>
            <a:endParaRPr lang="it-IT" sz="1600" dirty="0">
              <a:solidFill>
                <a:srgbClr val="FFFFFF"/>
              </a:solidFill>
              <a:latin typeface="Century Gothic" panose="020F0302020204030204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CA98D6D8-6647-B033-FCC6-C975415B611D}"/>
              </a:ext>
            </a:extLst>
          </p:cNvPr>
          <p:cNvSpPr txBox="1"/>
          <p:nvPr/>
        </p:nvSpPr>
        <p:spPr>
          <a:xfrm>
            <a:off x="4562567" y="338054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FFFF"/>
                </a:solidFill>
                <a:latin typeface="Century Gothic" panose="020F0302020204030204"/>
              </a:rPr>
              <a:t>5</a:t>
            </a:r>
            <a:r>
              <a:rPr lang="it-IT" sz="1100" dirty="0">
                <a:solidFill>
                  <a:srgbClr val="FFFFFF"/>
                </a:solidFill>
                <a:latin typeface="Century Gothic" panose="020F0302020204030204"/>
              </a:rPr>
              <a:t>%</a:t>
            </a:r>
            <a:endParaRPr lang="it-IT" sz="1600" dirty="0">
              <a:solidFill>
                <a:srgbClr val="FFFFFF"/>
              </a:solidFill>
              <a:latin typeface="Century Gothic" panose="020F0302020204030204"/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2B20786D-2BBC-0412-F34C-89CC8D67442E}"/>
              </a:ext>
            </a:extLst>
          </p:cNvPr>
          <p:cNvSpPr txBox="1"/>
          <p:nvPr/>
        </p:nvSpPr>
        <p:spPr>
          <a:xfrm>
            <a:off x="4803133" y="334640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FFFF"/>
                </a:solidFill>
                <a:latin typeface="Century Gothic" panose="020F0302020204030204"/>
              </a:rPr>
              <a:t>2</a:t>
            </a:r>
            <a:r>
              <a:rPr lang="it-IT" sz="1100" dirty="0">
                <a:solidFill>
                  <a:srgbClr val="FFFFFF"/>
                </a:solidFill>
                <a:latin typeface="Century Gothic" panose="020F0302020204030204"/>
              </a:rPr>
              <a:t>%</a:t>
            </a:r>
            <a:endParaRPr lang="it-IT" sz="1600" dirty="0">
              <a:solidFill>
                <a:srgbClr val="FFFFFF"/>
              </a:solidFill>
              <a:latin typeface="Century Gothic" panose="020F0302020204030204"/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BC42296A-39E7-ACA2-288C-A89178D72A21}"/>
              </a:ext>
            </a:extLst>
          </p:cNvPr>
          <p:cNvSpPr/>
          <p:nvPr/>
        </p:nvSpPr>
        <p:spPr>
          <a:xfrm>
            <a:off x="6727648" y="3400401"/>
            <a:ext cx="522680" cy="522680"/>
          </a:xfrm>
          <a:prstGeom prst="ellipse">
            <a:avLst/>
          </a:prstGeom>
          <a:solidFill>
            <a:srgbClr val="028FBE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9DB1B7F7-2190-8831-50BF-19757F575874}"/>
              </a:ext>
            </a:extLst>
          </p:cNvPr>
          <p:cNvSpPr txBox="1"/>
          <p:nvPr/>
        </p:nvSpPr>
        <p:spPr>
          <a:xfrm>
            <a:off x="5053888" y="336757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FFFF"/>
                </a:solidFill>
                <a:latin typeface="Century Gothic" panose="020F0302020204030204"/>
              </a:rPr>
              <a:t>1</a:t>
            </a:r>
            <a:r>
              <a:rPr lang="it-IT" sz="1100" dirty="0">
                <a:solidFill>
                  <a:srgbClr val="FFFFFF"/>
                </a:solidFill>
                <a:latin typeface="Century Gothic" panose="020F0302020204030204"/>
              </a:rPr>
              <a:t>%</a:t>
            </a:r>
            <a:endParaRPr lang="it-IT" sz="1600" dirty="0">
              <a:solidFill>
                <a:srgbClr val="FFFFFF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81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590317" cy="6857766"/>
            <a:chOff x="-70317" y="9112"/>
            <a:chExt cx="2590317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" y="36671"/>
            <a:ext cx="1565593" cy="3284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0159" y="680851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" y="4795961"/>
            <a:ext cx="1224329" cy="75081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2B506A0-22B9-4005-B9D0-DB7110B818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7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735242"/>
            <a:ext cx="1737360" cy="354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026A5-2C6D-E7AB-7E0F-83387CD4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358" y="107385"/>
            <a:ext cx="8447442" cy="1325563"/>
          </a:xfrm>
        </p:spPr>
        <p:txBody>
          <a:bodyPr/>
          <a:lstStyle/>
          <a:p>
            <a:r>
              <a:rPr lang="it-IT" dirty="0" err="1"/>
              <a:t>Introduction</a:t>
            </a:r>
            <a:r>
              <a:rPr lang="it-IT" dirty="0"/>
              <a:t> to PoliTO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D832DA96-6F6D-B8D2-C582-BEA955428375}"/>
              </a:ext>
            </a:extLst>
          </p:cNvPr>
          <p:cNvSpPr txBox="1">
            <a:spLocks/>
          </p:cNvSpPr>
          <p:nvPr/>
        </p:nvSpPr>
        <p:spPr>
          <a:xfrm>
            <a:off x="2783655" y="1187121"/>
            <a:ext cx="5514474" cy="94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Students</a:t>
            </a:r>
            <a:br>
              <a:rPr lang="it-IT"/>
            </a:br>
            <a:r>
              <a:rPr lang="it-IT" sz="2000" spc="-5">
                <a:latin typeface="+mn-lt"/>
              </a:rPr>
              <a:t>A</a:t>
            </a:r>
            <a:r>
              <a:rPr lang="it-IT" sz="2000" spc="-5">
                <a:latin typeface="+mn-lt"/>
                <a:cs typeface="Poppins"/>
              </a:rPr>
              <a:t>.Y.</a:t>
            </a:r>
            <a:r>
              <a:rPr lang="it-IT" sz="2000" spc="-165">
                <a:latin typeface="+mn-lt"/>
                <a:cs typeface="Poppins"/>
              </a:rPr>
              <a:t> </a:t>
            </a:r>
            <a:r>
              <a:rPr lang="it-IT" sz="2000" spc="-40">
                <a:latin typeface="+mn-lt"/>
                <a:cs typeface="Poppins"/>
              </a:rPr>
              <a:t>2022/2023</a:t>
            </a:r>
            <a:endParaRPr lang="it-IT" sz="2000" dirty="0">
              <a:latin typeface="+mn-lt"/>
            </a:endParaRPr>
          </a:p>
        </p:txBody>
      </p:sp>
      <p:graphicFrame>
        <p:nvGraphicFramePr>
          <p:cNvPr id="23" name="Tabella 22">
            <a:extLst>
              <a:ext uri="{FF2B5EF4-FFF2-40B4-BE49-F238E27FC236}">
                <a16:creationId xmlns:a16="http://schemas.microsoft.com/office/drawing/2014/main" id="{E0577858-7E7C-101C-3D32-073C51734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03004"/>
              </p:ext>
            </p:extLst>
          </p:nvPr>
        </p:nvGraphicFramePr>
        <p:xfrm>
          <a:off x="2658576" y="2302693"/>
          <a:ext cx="5636539" cy="4233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3304">
                  <a:extLst>
                    <a:ext uri="{9D8B030D-6E8A-4147-A177-3AD203B41FA5}">
                      <a16:colId xmlns:a16="http://schemas.microsoft.com/office/drawing/2014/main" val="4149656090"/>
                    </a:ext>
                  </a:extLst>
                </a:gridCol>
                <a:gridCol w="4473235">
                  <a:extLst>
                    <a:ext uri="{9D8B030D-6E8A-4147-A177-3AD203B41FA5}">
                      <a16:colId xmlns:a16="http://schemas.microsoft.com/office/drawing/2014/main" val="241130719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R="83820" algn="r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Poppins"/>
                        </a:rPr>
                        <a:t>3</a:t>
                      </a:r>
                      <a:r>
                        <a:rPr lang="it-IT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Poppins"/>
                        </a:rPr>
                        <a:t>8,7</a:t>
                      </a:r>
                      <a:r>
                        <a:rPr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Poppins"/>
                        </a:rPr>
                        <a:t>00</a:t>
                      </a:r>
                      <a:endParaRPr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Poppins"/>
                      </a:endParaRPr>
                    </a:p>
                  </a:txBody>
                  <a:tcPr marL="0" marR="0" marT="11430" marB="0" anchor="ctr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sz="1800" i="0" dirty="0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total </a:t>
                      </a:r>
                      <a:r>
                        <a:rPr lang="en-US" sz="1800" i="0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enrolled students</a:t>
                      </a:r>
                      <a:endParaRPr lang="en-US" sz="1800" i="0" dirty="0">
                        <a:solidFill>
                          <a:schemeClr val="tx1"/>
                        </a:solidFill>
                        <a:latin typeface="+mn-lt"/>
                        <a:cs typeface="Poppins"/>
                      </a:endParaRPr>
                    </a:p>
                  </a:txBody>
                  <a:tcPr marL="0" marR="0" marT="55880" marB="0" anchor="ctr"/>
                </a:tc>
                <a:extLst>
                  <a:ext uri="{0D108BD9-81ED-4DB2-BD59-A6C34878D82A}">
                    <a16:rowId xmlns:a16="http://schemas.microsoft.com/office/drawing/2014/main" val="83040954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R="83820" algn="r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it-IT" sz="2400" b="1" spc="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Poppins"/>
                        </a:rPr>
                        <a:t>740</a:t>
                      </a:r>
                      <a:endParaRPr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Poppins"/>
                      </a:endParaRPr>
                    </a:p>
                  </a:txBody>
                  <a:tcPr marL="0" marR="0" marT="69850" marB="0" anchor="ctr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sz="1800" i="0" dirty="0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Enrolled in I and II level Specializing Master </a:t>
                      </a:r>
                      <a:r>
                        <a:rPr lang="en-US" sz="1800" i="0" dirty="0" err="1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programmes</a:t>
                      </a:r>
                      <a:endParaRPr lang="en-US" sz="1800" i="0" dirty="0">
                        <a:solidFill>
                          <a:schemeClr val="tx1"/>
                        </a:solidFill>
                        <a:latin typeface="+mn-lt"/>
                        <a:cs typeface="Poppins"/>
                      </a:endParaRPr>
                    </a:p>
                  </a:txBody>
                  <a:tcPr marL="0" marR="0" marT="114300" marB="0" anchor="ctr"/>
                </a:tc>
                <a:extLst>
                  <a:ext uri="{0D108BD9-81ED-4DB2-BD59-A6C34878D82A}">
                    <a16:rowId xmlns:a16="http://schemas.microsoft.com/office/drawing/2014/main" val="39500465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endParaRPr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it-IT" sz="1800" i="0" dirty="0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Lifelong Learning </a:t>
                      </a:r>
                      <a:r>
                        <a:rPr lang="it-IT" sz="1800" i="0" dirty="0" err="1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courses</a:t>
                      </a:r>
                      <a:endParaRPr lang="it-IT" sz="1800" i="0" dirty="0">
                        <a:solidFill>
                          <a:schemeClr val="tx1"/>
                        </a:solidFill>
                        <a:latin typeface="+mn-lt"/>
                        <a:cs typeface="Poppins"/>
                      </a:endParaRPr>
                    </a:p>
                  </a:txBody>
                  <a:tcPr marL="0" marR="0" marT="22860" marB="0" anchor="ctr"/>
                </a:tc>
                <a:extLst>
                  <a:ext uri="{0D108BD9-81ED-4DB2-BD59-A6C34878D82A}">
                    <a16:rowId xmlns:a16="http://schemas.microsoft.com/office/drawing/2014/main" val="12102765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endParaRPr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it-IT" sz="1800" i="0" dirty="0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Training </a:t>
                      </a:r>
                      <a:r>
                        <a:rPr lang="it-IT" sz="1800" i="0" dirty="0" err="1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courses</a:t>
                      </a:r>
                      <a:r>
                        <a:rPr lang="it-IT" sz="1800" i="0" dirty="0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 for businesses</a:t>
                      </a:r>
                    </a:p>
                  </a:txBody>
                  <a:tcPr marL="0" marR="0" marT="43180" marB="0" anchor="ctr"/>
                </a:tc>
                <a:extLst>
                  <a:ext uri="{0D108BD9-81ED-4DB2-BD59-A6C34878D82A}">
                    <a16:rowId xmlns:a16="http://schemas.microsoft.com/office/drawing/2014/main" val="334040797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R="83820" algn="r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it-IT" sz="2400" b="1" spc="-70" dirty="0">
                          <a:solidFill>
                            <a:srgbClr val="015F81"/>
                          </a:solidFill>
                          <a:latin typeface="+mn-lt"/>
                          <a:cs typeface="Poppins"/>
                        </a:rPr>
                        <a:t>1, 302</a:t>
                      </a:r>
                      <a:endParaRPr sz="2400" dirty="0">
                        <a:solidFill>
                          <a:srgbClr val="015F81"/>
                        </a:solidFill>
                        <a:latin typeface="+mn-lt"/>
                        <a:cs typeface="Poppins"/>
                      </a:endParaRPr>
                    </a:p>
                  </a:txBody>
                  <a:tcPr marL="0" marR="0" marT="90170" marB="0" anchor="ctr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it-IT" sz="18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Poppins"/>
                        </a:rPr>
                        <a:t>PhD</a:t>
                      </a:r>
                      <a:r>
                        <a:rPr lang="it-IT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Poppins"/>
                        </a:rPr>
                        <a:t> </a:t>
                      </a:r>
                      <a:r>
                        <a:rPr lang="it-IT" sz="18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Poppins"/>
                        </a:rPr>
                        <a:t>Candidates</a:t>
                      </a:r>
                      <a:endParaRPr lang="it-IT" sz="18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Poppins"/>
                      </a:endParaRPr>
                    </a:p>
                  </a:txBody>
                  <a:tcPr marL="0" marR="0" marT="134620" marB="0" anchor="ctr"/>
                </a:tc>
                <a:extLst>
                  <a:ext uri="{0D108BD9-81ED-4DB2-BD59-A6C34878D82A}">
                    <a16:rowId xmlns:a16="http://schemas.microsoft.com/office/drawing/2014/main" val="413197598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R="83820" algn="r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sz="2400" b="1" spc="1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Poppins"/>
                        </a:rPr>
                        <a:t>7</a:t>
                      </a:r>
                      <a:r>
                        <a:rPr lang="it-IT" sz="2400" b="1" spc="1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Poppins"/>
                        </a:rPr>
                        <a:t>1</a:t>
                      </a:r>
                      <a:r>
                        <a:rPr sz="1600" b="1" spc="1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Poppins"/>
                        </a:rPr>
                        <a:t>%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Poppins"/>
                      </a:endParaRPr>
                    </a:p>
                  </a:txBody>
                  <a:tcPr marL="0" marR="0" marT="67310" marB="0" anchor="ctr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it-IT" sz="1800" i="0" dirty="0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Male </a:t>
                      </a:r>
                      <a:r>
                        <a:rPr lang="it-IT" sz="1800" i="0" dirty="0" err="1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students</a:t>
                      </a:r>
                      <a:endParaRPr lang="it-IT" sz="1800" i="0" dirty="0">
                        <a:solidFill>
                          <a:schemeClr val="tx1"/>
                        </a:solidFill>
                        <a:latin typeface="+mn-lt"/>
                        <a:cs typeface="Poppins"/>
                      </a:endParaRPr>
                    </a:p>
                  </a:txBody>
                  <a:tcPr marL="0" marR="0" marT="116839" marB="0" anchor="ctr"/>
                </a:tc>
                <a:extLst>
                  <a:ext uri="{0D108BD9-81ED-4DB2-BD59-A6C34878D82A}">
                    <a16:rowId xmlns:a16="http://schemas.microsoft.com/office/drawing/2014/main" val="17180434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R="83820" algn="r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sz="2400" b="1" spc="2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Poppins"/>
                        </a:rPr>
                        <a:t>2</a:t>
                      </a:r>
                      <a:r>
                        <a:rPr lang="it-IT" sz="2400" b="1" spc="2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Poppins"/>
                        </a:rPr>
                        <a:t>9</a:t>
                      </a:r>
                      <a:r>
                        <a:rPr sz="1600" b="1" spc="2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Poppins"/>
                        </a:rPr>
                        <a:t>%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Poppins"/>
                      </a:endParaRPr>
                    </a:p>
                  </a:txBody>
                  <a:tcPr marL="0" marR="0" marT="61594" marB="0" anchor="ctr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it-IT" sz="1800" i="0" dirty="0" err="1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Female</a:t>
                      </a:r>
                      <a:r>
                        <a:rPr lang="it-IT" sz="1800" i="0" dirty="0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 </a:t>
                      </a:r>
                      <a:r>
                        <a:rPr lang="it-IT" sz="1800" i="0" dirty="0" err="1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students</a:t>
                      </a:r>
                      <a:endParaRPr lang="it-IT" sz="1800" i="0" dirty="0">
                        <a:solidFill>
                          <a:schemeClr val="tx1"/>
                        </a:solidFill>
                        <a:latin typeface="+mn-lt"/>
                        <a:cs typeface="Poppins"/>
                      </a:endParaRPr>
                    </a:p>
                  </a:txBody>
                  <a:tcPr marL="0" marR="0" marT="111125" marB="0" anchor="ctr"/>
                </a:tc>
                <a:extLst>
                  <a:ext uri="{0D108BD9-81ED-4DB2-BD59-A6C34878D82A}">
                    <a16:rowId xmlns:a16="http://schemas.microsoft.com/office/drawing/2014/main" val="17610256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R="83820" algn="r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sz="2400" b="1" spc="5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Poppins"/>
                        </a:rPr>
                        <a:t>6</a:t>
                      </a:r>
                      <a:r>
                        <a:rPr lang="it-IT" sz="2400" b="1" spc="5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Poppins"/>
                        </a:rPr>
                        <a:t>1</a:t>
                      </a:r>
                      <a:r>
                        <a:rPr sz="1600" b="1" spc="5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Poppins"/>
                        </a:rPr>
                        <a:t>%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Poppins"/>
                      </a:endParaRPr>
                    </a:p>
                  </a:txBody>
                  <a:tcPr marL="0" marR="0" marT="52069" marB="0" anchor="ctr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it-IT" sz="1800" i="0" dirty="0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Non-</a:t>
                      </a:r>
                      <a:r>
                        <a:rPr lang="it-IT" sz="1800" i="0" dirty="0" err="1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piedmontese</a:t>
                      </a:r>
                      <a:r>
                        <a:rPr lang="it-IT" sz="1800" i="0" baseline="0" dirty="0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 </a:t>
                      </a:r>
                      <a:r>
                        <a:rPr lang="it-IT" sz="1800" i="0" baseline="0" dirty="0" err="1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students</a:t>
                      </a:r>
                      <a:endParaRPr lang="it-IT" sz="1800" i="0" dirty="0">
                        <a:solidFill>
                          <a:schemeClr val="tx1"/>
                        </a:solidFill>
                        <a:latin typeface="+mn-lt"/>
                        <a:cs typeface="Poppins"/>
                      </a:endParaRPr>
                    </a:p>
                  </a:txBody>
                  <a:tcPr marL="0" marR="0" marT="101600" marB="0" anchor="ctr"/>
                </a:tc>
                <a:extLst>
                  <a:ext uri="{0D108BD9-81ED-4DB2-BD59-A6C34878D82A}">
                    <a16:rowId xmlns:a16="http://schemas.microsoft.com/office/drawing/2014/main" val="157266286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endParaRPr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spc="-40" dirty="0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41%</a:t>
                      </a:r>
                      <a:r>
                        <a:rPr lang="it-IT" sz="1600" b="1" i="0" spc="20" dirty="0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 </a:t>
                      </a:r>
                      <a:r>
                        <a:rPr lang="it-IT" sz="1600" i="0" spc="0" dirty="0" err="1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I</a:t>
                      </a:r>
                      <a:r>
                        <a:rPr lang="it-IT" sz="1600" i="0" dirty="0" err="1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talians</a:t>
                      </a:r>
                      <a:r>
                        <a:rPr lang="it-IT" sz="1600" i="0" dirty="0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 living </a:t>
                      </a:r>
                      <a:r>
                        <a:rPr lang="it-IT" sz="1600" i="0" dirty="0" err="1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outside</a:t>
                      </a:r>
                      <a:r>
                        <a:rPr lang="it-IT" sz="1600" i="0" dirty="0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 </a:t>
                      </a:r>
                      <a:r>
                        <a:rPr lang="it-IT" sz="1600" i="0" dirty="0" err="1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Piedmont</a:t>
                      </a:r>
                      <a:endParaRPr lang="it-IT" sz="1600" i="0" dirty="0">
                        <a:solidFill>
                          <a:schemeClr val="tx1"/>
                        </a:solidFill>
                        <a:latin typeface="+mn-lt"/>
                        <a:cs typeface="Poppins"/>
                      </a:endParaRPr>
                    </a:p>
                  </a:txBody>
                  <a:tcPr marL="0" marR="0" marT="43180" marB="0" anchor="ctr"/>
                </a:tc>
                <a:extLst>
                  <a:ext uri="{0D108BD9-81ED-4DB2-BD59-A6C34878D82A}">
                    <a16:rowId xmlns:a16="http://schemas.microsoft.com/office/drawing/2014/main" val="24722984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endParaRPr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it-IT" sz="1600" b="1" i="0" spc="-40" dirty="0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20</a:t>
                      </a:r>
                      <a:r>
                        <a:rPr sz="1600" b="1" i="0" spc="-40" dirty="0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%</a:t>
                      </a:r>
                      <a:r>
                        <a:rPr sz="1600" b="1" i="0" spc="-5" dirty="0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 </a:t>
                      </a:r>
                      <a:r>
                        <a:rPr lang="it-IT" sz="1600" i="0" dirty="0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international </a:t>
                      </a:r>
                      <a:r>
                        <a:rPr lang="it-IT" sz="1600" i="0" dirty="0" err="1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students</a:t>
                      </a:r>
                      <a:endParaRPr sz="1600" i="0" dirty="0">
                        <a:solidFill>
                          <a:schemeClr val="tx1"/>
                        </a:solidFill>
                        <a:latin typeface="+mn-lt"/>
                        <a:cs typeface="Poppins"/>
                      </a:endParaRPr>
                    </a:p>
                  </a:txBody>
                  <a:tcPr marL="0" marR="0" marT="43180" marB="0" anchor="ctr"/>
                </a:tc>
                <a:extLst>
                  <a:ext uri="{0D108BD9-81ED-4DB2-BD59-A6C34878D82A}">
                    <a16:rowId xmlns:a16="http://schemas.microsoft.com/office/drawing/2014/main" val="25830073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R="83820" algn="r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sz="2400" b="1" spc="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Poppins"/>
                        </a:rPr>
                        <a:t>5</a:t>
                      </a:r>
                      <a:r>
                        <a:rPr lang="it-IT" sz="2400" b="1" spc="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Poppins"/>
                        </a:rPr>
                        <a:t>,946</a:t>
                      </a:r>
                      <a:endParaRPr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Poppins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sz="1800" i="0" dirty="0">
                          <a:solidFill>
                            <a:schemeClr val="tx1"/>
                          </a:solidFill>
                          <a:latin typeface="+mn-lt"/>
                          <a:cs typeface="Poppins"/>
                        </a:rPr>
                        <a:t>First-year students | A.Y. 2022/2023</a:t>
                      </a:r>
                    </a:p>
                  </a:txBody>
                  <a:tcPr marL="0" marR="0" marT="81915" marB="0" anchor="ctr"/>
                </a:tc>
                <a:extLst>
                  <a:ext uri="{0D108BD9-81ED-4DB2-BD59-A6C34878D82A}">
                    <a16:rowId xmlns:a16="http://schemas.microsoft.com/office/drawing/2014/main" val="1387979190"/>
                  </a:ext>
                </a:extLst>
              </a:tr>
            </a:tbl>
          </a:graphicData>
        </a:graphic>
      </p:graphicFrame>
      <p:pic>
        <p:nvPicPr>
          <p:cNvPr id="25" name="Segnaposto immagine 15" descr="Immagine che contiene testo, persona, portatile, persone&#10;&#10;Descrizione generata automaticamente">
            <a:extLst>
              <a:ext uri="{FF2B5EF4-FFF2-40B4-BE49-F238E27FC236}">
                <a16:creationId xmlns:a16="http://schemas.microsoft.com/office/drawing/2014/main" id="{23A27F2A-087D-F62A-4614-0C06E197F5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423" y="1735242"/>
            <a:ext cx="3942557" cy="4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0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590317" cy="6857766"/>
            <a:chOff x="-70317" y="9112"/>
            <a:chExt cx="2590317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" y="36671"/>
            <a:ext cx="1565593" cy="3284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0159" y="680851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" y="4795961"/>
            <a:ext cx="1224329" cy="75081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2B506A0-22B9-4005-B9D0-DB7110B818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7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735242"/>
            <a:ext cx="1737360" cy="354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026A5-2C6D-E7AB-7E0F-83387CD4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358" y="107385"/>
            <a:ext cx="8447442" cy="1325563"/>
          </a:xfrm>
        </p:spPr>
        <p:txBody>
          <a:bodyPr/>
          <a:lstStyle/>
          <a:p>
            <a:r>
              <a:rPr lang="it-IT" dirty="0" err="1"/>
              <a:t>Introduction</a:t>
            </a:r>
            <a:r>
              <a:rPr lang="it-IT" dirty="0"/>
              <a:t> to PoliTO - </a:t>
            </a:r>
            <a:r>
              <a:rPr lang="en-US" dirty="0"/>
              <a:t>Higher education system in Italy </a:t>
            </a:r>
            <a:endParaRPr lang="it-IT" dirty="0"/>
          </a:p>
        </p:txBody>
      </p:sp>
      <p:pic>
        <p:nvPicPr>
          <p:cNvPr id="79" name="Immagine 78">
            <a:extLst>
              <a:ext uri="{FF2B5EF4-FFF2-40B4-BE49-F238E27FC236}">
                <a16:creationId xmlns:a16="http://schemas.microsoft.com/office/drawing/2014/main" id="{16F767BE-7607-E66E-B635-1A6B5CDCAE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8658" y="1849120"/>
            <a:ext cx="9235907" cy="369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7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590317" cy="6857766"/>
            <a:chOff x="-70317" y="9112"/>
            <a:chExt cx="2590317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" y="36671"/>
            <a:ext cx="1565593" cy="3284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0159" y="680851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" y="4795961"/>
            <a:ext cx="1224329" cy="75081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2B506A0-22B9-4005-B9D0-DB7110B818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7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735242"/>
            <a:ext cx="1737360" cy="354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026A5-2C6D-E7AB-7E0F-83387CD4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358" y="107385"/>
            <a:ext cx="8447442" cy="1325563"/>
          </a:xfrm>
        </p:spPr>
        <p:txBody>
          <a:bodyPr>
            <a:normAutofit/>
          </a:bodyPr>
          <a:lstStyle/>
          <a:p>
            <a:r>
              <a:rPr lang="it-IT" dirty="0" err="1"/>
              <a:t>Introduction</a:t>
            </a:r>
            <a:r>
              <a:rPr lang="it-IT" dirty="0"/>
              <a:t> to PoliTO - </a:t>
            </a:r>
            <a:r>
              <a:rPr lang="fr-FR" dirty="0"/>
              <a:t>Course Catalogue A.Y. 2023/2024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B8403F5-477B-5A52-B0B7-97C2AE502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8658" y="1735242"/>
            <a:ext cx="9479280" cy="42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89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oliTO">
    <a:dk1>
      <a:srgbClr val="00284B"/>
    </a:dk1>
    <a:lt1>
      <a:srgbClr val="FFFFFF"/>
    </a:lt1>
    <a:dk2>
      <a:srgbClr val="00284B"/>
    </a:dk2>
    <a:lt2>
      <a:srgbClr val="FFFFFF"/>
    </a:lt2>
    <a:accent1>
      <a:srgbClr val="185A7D"/>
    </a:accent1>
    <a:accent2>
      <a:srgbClr val="028FBE"/>
    </a:accent2>
    <a:accent3>
      <a:srgbClr val="EF7B00"/>
    </a:accent3>
    <a:accent4>
      <a:srgbClr val="FFC743"/>
    </a:accent4>
    <a:accent5>
      <a:srgbClr val="038375"/>
    </a:accent5>
    <a:accent6>
      <a:srgbClr val="8DD4BD"/>
    </a:accent6>
    <a:hlink>
      <a:srgbClr val="839794"/>
    </a:hlink>
    <a:folHlink>
      <a:srgbClr val="B6B09C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10157</TotalTime>
  <Words>1412</Words>
  <Application>Microsoft Office PowerPoint</Application>
  <PresentationFormat>Widescreen</PresentationFormat>
  <Paragraphs>254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Poppins</vt:lpstr>
      <vt:lpstr>Poppins SemiBold</vt:lpstr>
      <vt:lpstr>Segoe UI</vt:lpstr>
      <vt:lpstr>Wingdings</vt:lpstr>
      <vt:lpstr>Office Theme</vt:lpstr>
      <vt:lpstr>Presentazione standard di PowerPoint</vt:lpstr>
      <vt:lpstr>Outline</vt:lpstr>
      <vt:lpstr>Introduction to PoliTO</vt:lpstr>
      <vt:lpstr>Introduction to PoliTO</vt:lpstr>
      <vt:lpstr>Introduction to PoliTO</vt:lpstr>
      <vt:lpstr>Introduction to PoliTO</vt:lpstr>
      <vt:lpstr>Introduction to PoliTO</vt:lpstr>
      <vt:lpstr>Introduction to PoliTO - Higher education system in Italy </vt:lpstr>
      <vt:lpstr>Introduction to PoliTO - Course Catalogue A.Y. 2023/2024</vt:lpstr>
      <vt:lpstr>Introduction to PoliTO – Uzbekistan focus</vt:lpstr>
      <vt:lpstr>Introduction to PoliTO – Uzbekistan focus</vt:lpstr>
      <vt:lpstr>Introduction to PoliTO – Uzbekistan focus</vt:lpstr>
      <vt:lpstr>Role in the project and key staff</vt:lpstr>
      <vt:lpstr>Role in the project and key staff</vt:lpstr>
      <vt:lpstr>Role in the project and key staff</vt:lpstr>
      <vt:lpstr>Role in the project and key staff</vt:lpstr>
      <vt:lpstr>Role in the project and key staff</vt:lpstr>
      <vt:lpstr>Experience in previous capacity building project</vt:lpstr>
      <vt:lpstr>Thank you for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MECHA_UZ</dc:creator>
  <cp:lastModifiedBy>Pierluigi  Leone</cp:lastModifiedBy>
  <cp:revision>238</cp:revision>
  <dcterms:created xsi:type="dcterms:W3CDTF">2021-05-17T03:51:10Z</dcterms:created>
  <dcterms:modified xsi:type="dcterms:W3CDTF">2024-01-22T03:04:52Z</dcterms:modified>
</cp:coreProperties>
</file>