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9" r:id="rId3"/>
    <p:sldId id="257" r:id="rId4"/>
    <p:sldId id="272" r:id="rId5"/>
    <p:sldId id="258" r:id="rId6"/>
    <p:sldId id="259" r:id="rId7"/>
    <p:sldId id="270" r:id="rId8"/>
    <p:sldId id="269" r:id="rId9"/>
    <p:sldId id="261" r:id="rId10"/>
    <p:sldId id="262" r:id="rId11"/>
    <p:sldId id="277" r:id="rId12"/>
    <p:sldId id="278" r:id="rId13"/>
    <p:sldId id="273" r:id="rId14"/>
    <p:sldId id="274" r:id="rId15"/>
    <p:sldId id="275" r:id="rId16"/>
    <p:sldId id="263" r:id="rId17"/>
    <p:sldId id="276" r:id="rId18"/>
    <p:sldId id="268"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E8C"/>
    <a:srgbClr val="436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0" autoAdjust="0"/>
    <p:restoredTop sz="84364" autoAdjust="0"/>
  </p:normalViewPr>
  <p:slideViewPr>
    <p:cSldViewPr snapToGrid="0">
      <p:cViewPr varScale="1">
        <p:scale>
          <a:sx n="86" d="100"/>
          <a:sy n="86" d="100"/>
        </p:scale>
        <p:origin x="3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648EB-296B-4C18-8559-9DAEF14272E8}" type="datetimeFigureOut">
              <a:rPr lang="ru-RU" smtClean="0"/>
              <a:t>21.01.2024</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D92CD-19B5-4ECC-B5DC-63170AB2CD52}" type="slidenum">
              <a:rPr lang="ru-RU" smtClean="0"/>
              <a:t>‹#›</a:t>
            </a:fld>
            <a:endParaRPr lang="ru-RU"/>
          </a:p>
        </p:txBody>
      </p:sp>
    </p:spTree>
    <p:extLst>
      <p:ext uri="{BB962C8B-B14F-4D97-AF65-F5344CB8AC3E}">
        <p14:creationId xmlns:p14="http://schemas.microsoft.com/office/powerpoint/2010/main" val="107437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386CC1E-D449-41F2-9695-B3F32B9AEB28}" type="slidenum">
              <a:rPr lang="ru-RU" smtClean="0"/>
              <a:t>4</a:t>
            </a:fld>
            <a:endParaRPr lang="ru-RU"/>
          </a:p>
        </p:txBody>
      </p:sp>
    </p:spTree>
    <p:extLst>
      <p:ext uri="{BB962C8B-B14F-4D97-AF65-F5344CB8AC3E}">
        <p14:creationId xmlns:p14="http://schemas.microsoft.com/office/powerpoint/2010/main" val="171701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54E5-EB97-4849-A80B-BACA87EBD7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AD66C5D0-2C4A-42B8-8555-43A8776805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22101A71-3DCC-4776-ACD3-29F21A5206B9}"/>
              </a:ext>
            </a:extLst>
          </p:cNvPr>
          <p:cNvSpPr>
            <a:spLocks noGrp="1"/>
          </p:cNvSpPr>
          <p:nvPr>
            <p:ph type="dt" sz="half" idx="10"/>
          </p:nvPr>
        </p:nvSpPr>
        <p:spPr/>
        <p:txBody>
          <a:bodyPr/>
          <a:lstStyle/>
          <a:p>
            <a:fld id="{B1BE3DAB-58B8-4EA0-B90A-34569EB77A96}" type="datetime1">
              <a:rPr lang="en-GB" smtClean="0"/>
              <a:t>21/01/2024</a:t>
            </a:fld>
            <a:endParaRPr lang="ru-RU"/>
          </a:p>
        </p:txBody>
      </p:sp>
      <p:sp>
        <p:nvSpPr>
          <p:cNvPr id="5" name="Footer Placeholder 4">
            <a:extLst>
              <a:ext uri="{FF2B5EF4-FFF2-40B4-BE49-F238E27FC236}">
                <a16:creationId xmlns:a16="http://schemas.microsoft.com/office/drawing/2014/main" id="{8A3B36A8-BEE5-4D30-A707-69D6BD10AD34}"/>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16D4AA9E-A1C1-40AB-B731-5FBB8ADAF53C}"/>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421645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D12A-8CC0-45A1-9588-F3BE6CFBE904}"/>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57CA9F3A-5E63-4FE5-A8D0-6AF57B9018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308909C9-F21D-4030-B9CB-71C470356A0A}"/>
              </a:ext>
            </a:extLst>
          </p:cNvPr>
          <p:cNvSpPr>
            <a:spLocks noGrp="1"/>
          </p:cNvSpPr>
          <p:nvPr>
            <p:ph type="dt" sz="half" idx="10"/>
          </p:nvPr>
        </p:nvSpPr>
        <p:spPr/>
        <p:txBody>
          <a:bodyPr/>
          <a:lstStyle/>
          <a:p>
            <a:fld id="{4BBA7189-38D9-44A7-83CD-6CFD8020795D}" type="datetime1">
              <a:rPr lang="en-GB" smtClean="0"/>
              <a:t>21/01/2024</a:t>
            </a:fld>
            <a:endParaRPr lang="ru-RU"/>
          </a:p>
        </p:txBody>
      </p:sp>
      <p:sp>
        <p:nvSpPr>
          <p:cNvPr id="5" name="Footer Placeholder 4">
            <a:extLst>
              <a:ext uri="{FF2B5EF4-FFF2-40B4-BE49-F238E27FC236}">
                <a16:creationId xmlns:a16="http://schemas.microsoft.com/office/drawing/2014/main" id="{1FFD35BB-BD3F-420D-8282-7C1945F0012D}"/>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6F812404-B1A7-4CE0-A3EE-C1015D38375D}"/>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164593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39758-077C-459D-B9F6-8DA7FDE775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1ABDF250-1B51-4C06-8A20-001316B4A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958D15B4-CD12-4C68-92EE-0523CAC1126B}"/>
              </a:ext>
            </a:extLst>
          </p:cNvPr>
          <p:cNvSpPr>
            <a:spLocks noGrp="1"/>
          </p:cNvSpPr>
          <p:nvPr>
            <p:ph type="dt" sz="half" idx="10"/>
          </p:nvPr>
        </p:nvSpPr>
        <p:spPr/>
        <p:txBody>
          <a:bodyPr/>
          <a:lstStyle/>
          <a:p>
            <a:fld id="{59625EBD-9217-4E11-B023-32CAF0BBDFFC}" type="datetime1">
              <a:rPr lang="en-GB" smtClean="0"/>
              <a:t>21/01/2024</a:t>
            </a:fld>
            <a:endParaRPr lang="ru-RU"/>
          </a:p>
        </p:txBody>
      </p:sp>
      <p:sp>
        <p:nvSpPr>
          <p:cNvPr id="5" name="Footer Placeholder 4">
            <a:extLst>
              <a:ext uri="{FF2B5EF4-FFF2-40B4-BE49-F238E27FC236}">
                <a16:creationId xmlns:a16="http://schemas.microsoft.com/office/drawing/2014/main" id="{D7A7D10E-2770-4B38-A800-0D82B5893322}"/>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19AD39C4-63B5-4DA1-AB78-A57C8FC279F6}"/>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36293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FE2AE-4EBC-4604-B071-ACC64FDFA2B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21D3E0E0-CBCD-483E-8AA5-4CA32EF68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A1770E0-BBEA-49A2-957E-750D37F4C6BE}"/>
              </a:ext>
            </a:extLst>
          </p:cNvPr>
          <p:cNvSpPr>
            <a:spLocks noGrp="1"/>
          </p:cNvSpPr>
          <p:nvPr>
            <p:ph type="dt" sz="half" idx="10"/>
          </p:nvPr>
        </p:nvSpPr>
        <p:spPr/>
        <p:txBody>
          <a:bodyPr/>
          <a:lstStyle/>
          <a:p>
            <a:fld id="{EFBF6119-3880-46E2-BE5D-A033ACF0EA74}" type="datetime1">
              <a:rPr lang="en-GB" smtClean="0"/>
              <a:t>21/01/2024</a:t>
            </a:fld>
            <a:endParaRPr lang="ru-RU"/>
          </a:p>
        </p:txBody>
      </p:sp>
      <p:sp>
        <p:nvSpPr>
          <p:cNvPr id="5" name="Footer Placeholder 4">
            <a:extLst>
              <a:ext uri="{FF2B5EF4-FFF2-40B4-BE49-F238E27FC236}">
                <a16:creationId xmlns:a16="http://schemas.microsoft.com/office/drawing/2014/main" id="{CEA6A1E7-0AF0-4DD4-B6F9-9D216C8D499C}"/>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DE4709C0-3B44-4755-B0C6-15068C7111D6}"/>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213513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3865-BFC5-4035-A954-F8C57C950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247A6B13-D739-44CA-B6FD-D1F433065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CCAD2-3C48-4688-8AB2-F85D5BC41C8A}"/>
              </a:ext>
            </a:extLst>
          </p:cNvPr>
          <p:cNvSpPr>
            <a:spLocks noGrp="1"/>
          </p:cNvSpPr>
          <p:nvPr>
            <p:ph type="dt" sz="half" idx="10"/>
          </p:nvPr>
        </p:nvSpPr>
        <p:spPr/>
        <p:txBody>
          <a:bodyPr/>
          <a:lstStyle/>
          <a:p>
            <a:fld id="{F695C096-365A-4F36-A3C0-4D1E8008269E}" type="datetime1">
              <a:rPr lang="en-GB" smtClean="0"/>
              <a:t>21/01/2024</a:t>
            </a:fld>
            <a:endParaRPr lang="ru-RU"/>
          </a:p>
        </p:txBody>
      </p:sp>
      <p:sp>
        <p:nvSpPr>
          <p:cNvPr id="5" name="Footer Placeholder 4">
            <a:extLst>
              <a:ext uri="{FF2B5EF4-FFF2-40B4-BE49-F238E27FC236}">
                <a16:creationId xmlns:a16="http://schemas.microsoft.com/office/drawing/2014/main" id="{AEAAAF36-DC48-4127-8AAB-317FD6287E9B}"/>
              </a:ext>
            </a:extLst>
          </p:cNvPr>
          <p:cNvSpPr>
            <a:spLocks noGrp="1"/>
          </p:cNvSpPr>
          <p:nvPr>
            <p:ph type="ftr" sz="quarter" idx="11"/>
          </p:nvPr>
        </p:nvSpPr>
        <p:spPr/>
        <p:txBody>
          <a:bodyPr/>
          <a:lstStyle/>
          <a:p>
            <a:r>
              <a:rPr lang="uz-Latn-UZ"/>
              <a:t>MechaUz Project</a:t>
            </a:r>
            <a:endParaRPr lang="ru-RU"/>
          </a:p>
        </p:txBody>
      </p:sp>
      <p:sp>
        <p:nvSpPr>
          <p:cNvPr id="6" name="Slide Number Placeholder 5">
            <a:extLst>
              <a:ext uri="{FF2B5EF4-FFF2-40B4-BE49-F238E27FC236}">
                <a16:creationId xmlns:a16="http://schemas.microsoft.com/office/drawing/2014/main" id="{4F7EB5B5-B135-4ED3-A2B1-136BBE7770CD}"/>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182237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08C6-23AB-4D3D-9F42-CBAD5DDF0E57}"/>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C47CD358-7800-4E72-B701-57AF11E59E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FB39D015-2CFA-467E-9938-2EB2FB633A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0C520A55-5427-4F2E-974D-33388CF3111C}"/>
              </a:ext>
            </a:extLst>
          </p:cNvPr>
          <p:cNvSpPr>
            <a:spLocks noGrp="1"/>
          </p:cNvSpPr>
          <p:nvPr>
            <p:ph type="dt" sz="half" idx="10"/>
          </p:nvPr>
        </p:nvSpPr>
        <p:spPr/>
        <p:txBody>
          <a:bodyPr/>
          <a:lstStyle/>
          <a:p>
            <a:fld id="{728FC0A1-6D79-4714-8AF9-084E8E91A3BB}" type="datetime1">
              <a:rPr lang="en-GB" smtClean="0"/>
              <a:t>21/01/2024</a:t>
            </a:fld>
            <a:endParaRPr lang="ru-RU"/>
          </a:p>
        </p:txBody>
      </p:sp>
      <p:sp>
        <p:nvSpPr>
          <p:cNvPr id="6" name="Footer Placeholder 5">
            <a:extLst>
              <a:ext uri="{FF2B5EF4-FFF2-40B4-BE49-F238E27FC236}">
                <a16:creationId xmlns:a16="http://schemas.microsoft.com/office/drawing/2014/main" id="{5E5A5821-048B-42C1-99D0-1F95C18E8E57}"/>
              </a:ext>
            </a:extLst>
          </p:cNvPr>
          <p:cNvSpPr>
            <a:spLocks noGrp="1"/>
          </p:cNvSpPr>
          <p:nvPr>
            <p:ph type="ftr" sz="quarter" idx="11"/>
          </p:nvPr>
        </p:nvSpPr>
        <p:spPr/>
        <p:txBody>
          <a:bodyPr/>
          <a:lstStyle/>
          <a:p>
            <a:r>
              <a:rPr lang="uz-Latn-UZ"/>
              <a:t>MechaUz Project</a:t>
            </a:r>
            <a:endParaRPr lang="ru-RU"/>
          </a:p>
        </p:txBody>
      </p:sp>
      <p:sp>
        <p:nvSpPr>
          <p:cNvPr id="7" name="Slide Number Placeholder 6">
            <a:extLst>
              <a:ext uri="{FF2B5EF4-FFF2-40B4-BE49-F238E27FC236}">
                <a16:creationId xmlns:a16="http://schemas.microsoft.com/office/drawing/2014/main" id="{8CE4F765-E615-436A-B206-32B90ADB8E92}"/>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221489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4D70-31A3-470D-B71E-B8C25F29741D}"/>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3DF0BDC-7643-4C26-B1DA-6DBDF0D3E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8A95B0-2B40-46A0-820F-A7725C3977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12CB31C0-63F0-4D01-B986-C0B4E00B82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9D4448-8A90-4998-9CED-922049B8E1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F590CC5A-7BE1-4354-9E50-EF7C0BEB3C74}"/>
              </a:ext>
            </a:extLst>
          </p:cNvPr>
          <p:cNvSpPr>
            <a:spLocks noGrp="1"/>
          </p:cNvSpPr>
          <p:nvPr>
            <p:ph type="dt" sz="half" idx="10"/>
          </p:nvPr>
        </p:nvSpPr>
        <p:spPr/>
        <p:txBody>
          <a:bodyPr/>
          <a:lstStyle/>
          <a:p>
            <a:fld id="{71318266-B969-444E-928C-88DB82E5EC89}" type="datetime1">
              <a:rPr lang="en-GB" smtClean="0"/>
              <a:t>21/01/2024</a:t>
            </a:fld>
            <a:endParaRPr lang="ru-RU"/>
          </a:p>
        </p:txBody>
      </p:sp>
      <p:sp>
        <p:nvSpPr>
          <p:cNvPr id="8" name="Footer Placeholder 7">
            <a:extLst>
              <a:ext uri="{FF2B5EF4-FFF2-40B4-BE49-F238E27FC236}">
                <a16:creationId xmlns:a16="http://schemas.microsoft.com/office/drawing/2014/main" id="{7EE54C44-ED8C-4305-81E0-7748C8BA8440}"/>
              </a:ext>
            </a:extLst>
          </p:cNvPr>
          <p:cNvSpPr>
            <a:spLocks noGrp="1"/>
          </p:cNvSpPr>
          <p:nvPr>
            <p:ph type="ftr" sz="quarter" idx="11"/>
          </p:nvPr>
        </p:nvSpPr>
        <p:spPr/>
        <p:txBody>
          <a:bodyPr/>
          <a:lstStyle/>
          <a:p>
            <a:r>
              <a:rPr lang="uz-Latn-UZ"/>
              <a:t>MechaUz Project</a:t>
            </a:r>
            <a:endParaRPr lang="ru-RU"/>
          </a:p>
        </p:txBody>
      </p:sp>
      <p:sp>
        <p:nvSpPr>
          <p:cNvPr id="9" name="Slide Number Placeholder 8">
            <a:extLst>
              <a:ext uri="{FF2B5EF4-FFF2-40B4-BE49-F238E27FC236}">
                <a16:creationId xmlns:a16="http://schemas.microsoft.com/office/drawing/2014/main" id="{9BDB530E-0E78-4FE8-A18A-E4838EBD7FD7}"/>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219502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6ABC-8C17-41FD-8DC9-64EC9D49963E}"/>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01B0F76-C725-481F-B69E-9B3113B59CF6}"/>
              </a:ext>
            </a:extLst>
          </p:cNvPr>
          <p:cNvSpPr>
            <a:spLocks noGrp="1"/>
          </p:cNvSpPr>
          <p:nvPr>
            <p:ph type="dt" sz="half" idx="10"/>
          </p:nvPr>
        </p:nvSpPr>
        <p:spPr/>
        <p:txBody>
          <a:bodyPr/>
          <a:lstStyle/>
          <a:p>
            <a:fld id="{6E0C8B11-4E3B-4A05-A629-AD7E23F954B1}" type="datetime1">
              <a:rPr lang="en-GB" smtClean="0"/>
              <a:t>21/01/2024</a:t>
            </a:fld>
            <a:endParaRPr lang="ru-RU"/>
          </a:p>
        </p:txBody>
      </p:sp>
      <p:sp>
        <p:nvSpPr>
          <p:cNvPr id="4" name="Footer Placeholder 3">
            <a:extLst>
              <a:ext uri="{FF2B5EF4-FFF2-40B4-BE49-F238E27FC236}">
                <a16:creationId xmlns:a16="http://schemas.microsoft.com/office/drawing/2014/main" id="{AB8E75D5-4979-4690-AA53-79F5D94FAE65}"/>
              </a:ext>
            </a:extLst>
          </p:cNvPr>
          <p:cNvSpPr>
            <a:spLocks noGrp="1"/>
          </p:cNvSpPr>
          <p:nvPr>
            <p:ph type="ftr" sz="quarter" idx="11"/>
          </p:nvPr>
        </p:nvSpPr>
        <p:spPr/>
        <p:txBody>
          <a:bodyPr/>
          <a:lstStyle/>
          <a:p>
            <a:r>
              <a:rPr lang="uz-Latn-UZ"/>
              <a:t>MechaUz Project</a:t>
            </a:r>
            <a:endParaRPr lang="ru-RU"/>
          </a:p>
        </p:txBody>
      </p:sp>
      <p:sp>
        <p:nvSpPr>
          <p:cNvPr id="5" name="Slide Number Placeholder 4">
            <a:extLst>
              <a:ext uri="{FF2B5EF4-FFF2-40B4-BE49-F238E27FC236}">
                <a16:creationId xmlns:a16="http://schemas.microsoft.com/office/drawing/2014/main" id="{138BB008-624F-4C6E-9EBD-4C8823D3E230}"/>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04814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C9612A-155C-4ACC-956C-0D842E974034}"/>
              </a:ext>
            </a:extLst>
          </p:cNvPr>
          <p:cNvSpPr>
            <a:spLocks noGrp="1"/>
          </p:cNvSpPr>
          <p:nvPr>
            <p:ph type="dt" sz="half" idx="10"/>
          </p:nvPr>
        </p:nvSpPr>
        <p:spPr/>
        <p:txBody>
          <a:bodyPr/>
          <a:lstStyle/>
          <a:p>
            <a:fld id="{5B30B6EF-46FA-494C-BD5E-07F7DC1CE165}" type="datetime1">
              <a:rPr lang="en-GB" smtClean="0"/>
              <a:t>21/01/2024</a:t>
            </a:fld>
            <a:endParaRPr lang="ru-RU"/>
          </a:p>
        </p:txBody>
      </p:sp>
      <p:sp>
        <p:nvSpPr>
          <p:cNvPr id="3" name="Footer Placeholder 2">
            <a:extLst>
              <a:ext uri="{FF2B5EF4-FFF2-40B4-BE49-F238E27FC236}">
                <a16:creationId xmlns:a16="http://schemas.microsoft.com/office/drawing/2014/main" id="{206DFF2A-7244-4598-9357-774972E6DCF1}"/>
              </a:ext>
            </a:extLst>
          </p:cNvPr>
          <p:cNvSpPr>
            <a:spLocks noGrp="1"/>
          </p:cNvSpPr>
          <p:nvPr>
            <p:ph type="ftr" sz="quarter" idx="11"/>
          </p:nvPr>
        </p:nvSpPr>
        <p:spPr/>
        <p:txBody>
          <a:bodyPr/>
          <a:lstStyle/>
          <a:p>
            <a:r>
              <a:rPr lang="uz-Latn-UZ"/>
              <a:t>MechaUz Project</a:t>
            </a:r>
            <a:endParaRPr lang="ru-RU"/>
          </a:p>
        </p:txBody>
      </p:sp>
      <p:sp>
        <p:nvSpPr>
          <p:cNvPr id="4" name="Slide Number Placeholder 3">
            <a:extLst>
              <a:ext uri="{FF2B5EF4-FFF2-40B4-BE49-F238E27FC236}">
                <a16:creationId xmlns:a16="http://schemas.microsoft.com/office/drawing/2014/main" id="{11AF264E-CCD6-448E-80EB-DAF92F6E9099}"/>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04646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A478-A0EE-45BB-9E15-257490C870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D98E3C46-AA3E-4BC2-8003-826BE2E05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82E0CD40-0886-4AB3-AF77-C2CA714F2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780AE-F82C-4DFC-847A-D962C4A32E93}"/>
              </a:ext>
            </a:extLst>
          </p:cNvPr>
          <p:cNvSpPr>
            <a:spLocks noGrp="1"/>
          </p:cNvSpPr>
          <p:nvPr>
            <p:ph type="dt" sz="half" idx="10"/>
          </p:nvPr>
        </p:nvSpPr>
        <p:spPr/>
        <p:txBody>
          <a:bodyPr/>
          <a:lstStyle/>
          <a:p>
            <a:fld id="{EE81C3DB-699F-421C-8660-C63A15647F12}" type="datetime1">
              <a:rPr lang="en-GB" smtClean="0"/>
              <a:t>21/01/2024</a:t>
            </a:fld>
            <a:endParaRPr lang="ru-RU"/>
          </a:p>
        </p:txBody>
      </p:sp>
      <p:sp>
        <p:nvSpPr>
          <p:cNvPr id="6" name="Footer Placeholder 5">
            <a:extLst>
              <a:ext uri="{FF2B5EF4-FFF2-40B4-BE49-F238E27FC236}">
                <a16:creationId xmlns:a16="http://schemas.microsoft.com/office/drawing/2014/main" id="{C5CAB526-5A1D-4BD2-BC20-47A1FF0EC945}"/>
              </a:ext>
            </a:extLst>
          </p:cNvPr>
          <p:cNvSpPr>
            <a:spLocks noGrp="1"/>
          </p:cNvSpPr>
          <p:nvPr>
            <p:ph type="ftr" sz="quarter" idx="11"/>
          </p:nvPr>
        </p:nvSpPr>
        <p:spPr/>
        <p:txBody>
          <a:bodyPr/>
          <a:lstStyle/>
          <a:p>
            <a:r>
              <a:rPr lang="uz-Latn-UZ"/>
              <a:t>MechaUz Project</a:t>
            </a:r>
            <a:endParaRPr lang="ru-RU"/>
          </a:p>
        </p:txBody>
      </p:sp>
      <p:sp>
        <p:nvSpPr>
          <p:cNvPr id="7" name="Slide Number Placeholder 6">
            <a:extLst>
              <a:ext uri="{FF2B5EF4-FFF2-40B4-BE49-F238E27FC236}">
                <a16:creationId xmlns:a16="http://schemas.microsoft.com/office/drawing/2014/main" id="{831997EA-48D6-4353-9D1C-F8E80B895DCE}"/>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0047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310D-FDC1-41DC-A46F-5C2F24388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D39ED1A7-DA83-4D32-A69E-96C7C28638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490B8292-20B8-4DE3-BA67-1114F29C7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0EFC4-1FD2-4623-8ADD-AC004929E820}"/>
              </a:ext>
            </a:extLst>
          </p:cNvPr>
          <p:cNvSpPr>
            <a:spLocks noGrp="1"/>
          </p:cNvSpPr>
          <p:nvPr>
            <p:ph type="dt" sz="half" idx="10"/>
          </p:nvPr>
        </p:nvSpPr>
        <p:spPr/>
        <p:txBody>
          <a:bodyPr/>
          <a:lstStyle/>
          <a:p>
            <a:fld id="{0367F798-A3FF-48EA-B400-CCBA0C7F9132}" type="datetime1">
              <a:rPr lang="en-GB" smtClean="0"/>
              <a:t>21/01/2024</a:t>
            </a:fld>
            <a:endParaRPr lang="ru-RU"/>
          </a:p>
        </p:txBody>
      </p:sp>
      <p:sp>
        <p:nvSpPr>
          <p:cNvPr id="6" name="Footer Placeholder 5">
            <a:extLst>
              <a:ext uri="{FF2B5EF4-FFF2-40B4-BE49-F238E27FC236}">
                <a16:creationId xmlns:a16="http://schemas.microsoft.com/office/drawing/2014/main" id="{8A9A0755-5027-44A1-B418-88851536A1B6}"/>
              </a:ext>
            </a:extLst>
          </p:cNvPr>
          <p:cNvSpPr>
            <a:spLocks noGrp="1"/>
          </p:cNvSpPr>
          <p:nvPr>
            <p:ph type="ftr" sz="quarter" idx="11"/>
          </p:nvPr>
        </p:nvSpPr>
        <p:spPr/>
        <p:txBody>
          <a:bodyPr/>
          <a:lstStyle/>
          <a:p>
            <a:r>
              <a:rPr lang="uz-Latn-UZ"/>
              <a:t>MechaUz Project</a:t>
            </a:r>
            <a:endParaRPr lang="ru-RU"/>
          </a:p>
        </p:txBody>
      </p:sp>
      <p:sp>
        <p:nvSpPr>
          <p:cNvPr id="7" name="Slide Number Placeholder 6">
            <a:extLst>
              <a:ext uri="{FF2B5EF4-FFF2-40B4-BE49-F238E27FC236}">
                <a16:creationId xmlns:a16="http://schemas.microsoft.com/office/drawing/2014/main" id="{5372D4BE-897C-45F6-B36F-EB35B6008689}"/>
              </a:ext>
            </a:extLst>
          </p:cNvPr>
          <p:cNvSpPr>
            <a:spLocks noGrp="1"/>
          </p:cNvSpPr>
          <p:nvPr>
            <p:ph type="sldNum" sz="quarter" idx="12"/>
          </p:nvPr>
        </p:nvSpPr>
        <p:spPr/>
        <p:txBody>
          <a:bodyPr/>
          <a:lstStyle/>
          <a:p>
            <a:fld id="{A66FF400-FC9A-4B38-B952-D89BB44AA7B0}" type="slidenum">
              <a:rPr lang="ru-RU" smtClean="0"/>
              <a:t>‹#›</a:t>
            </a:fld>
            <a:endParaRPr lang="ru-RU"/>
          </a:p>
        </p:txBody>
      </p:sp>
    </p:spTree>
    <p:extLst>
      <p:ext uri="{BB962C8B-B14F-4D97-AF65-F5344CB8AC3E}">
        <p14:creationId xmlns:p14="http://schemas.microsoft.com/office/powerpoint/2010/main" val="357223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F8FAA-99D3-4B7B-9BBD-81D962AF3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5D3456AA-4552-4411-82CE-0E92F03B82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E40BB45-C6AA-4C85-991E-6F4C299B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A7325-136A-4C57-8155-A971D5B92953}" type="datetime1">
              <a:rPr lang="en-GB" smtClean="0"/>
              <a:t>21/01/2024</a:t>
            </a:fld>
            <a:endParaRPr lang="ru-RU"/>
          </a:p>
        </p:txBody>
      </p:sp>
      <p:sp>
        <p:nvSpPr>
          <p:cNvPr id="5" name="Footer Placeholder 4">
            <a:extLst>
              <a:ext uri="{FF2B5EF4-FFF2-40B4-BE49-F238E27FC236}">
                <a16:creationId xmlns:a16="http://schemas.microsoft.com/office/drawing/2014/main" id="{37F9327F-7190-471F-A531-14EE6D862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uz-Latn-UZ"/>
              <a:t>MechaUz Project</a:t>
            </a:r>
            <a:endParaRPr lang="ru-RU"/>
          </a:p>
        </p:txBody>
      </p:sp>
      <p:sp>
        <p:nvSpPr>
          <p:cNvPr id="6" name="Slide Number Placeholder 5">
            <a:extLst>
              <a:ext uri="{FF2B5EF4-FFF2-40B4-BE49-F238E27FC236}">
                <a16:creationId xmlns:a16="http://schemas.microsoft.com/office/drawing/2014/main" id="{ECCA7EA6-F6C2-4559-9DB7-10F238C808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FF400-FC9A-4B38-B952-D89BB44AA7B0}" type="slidenum">
              <a:rPr lang="ru-RU" smtClean="0"/>
              <a:t>‹#›</a:t>
            </a:fld>
            <a:endParaRPr lang="ru-RU"/>
          </a:p>
        </p:txBody>
      </p:sp>
    </p:spTree>
    <p:extLst>
      <p:ext uri="{BB962C8B-B14F-4D97-AF65-F5344CB8AC3E}">
        <p14:creationId xmlns:p14="http://schemas.microsoft.com/office/powerpoint/2010/main" val="1451063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14.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hyperlink" Target="mailto:ferpi_info@edu.uz" TargetMode="External"/><Relationship Id="rId5" Type="http://schemas.openxmlformats.org/officeDocument/2006/relationships/hyperlink" Target="https://ferpi.uz/view-page/202" TargetMode="External"/><Relationship Id="rId4" Type="http://schemas.openxmlformats.org/officeDocument/2006/relationships/hyperlink" Target="http://ferpi.uz/" TargetMode="Externa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mailto:ferpi_info@edu.uz" TargetMode="External"/><Relationship Id="rId7" Type="http://schemas.openxmlformats.org/officeDocument/2006/relationships/image" Target="../media/image16.jpeg"/><Relationship Id="rId12"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mailto:m.uzbekov@ferpi.uz" TargetMode="External"/><Relationship Id="rId11" Type="http://schemas.openxmlformats.org/officeDocument/2006/relationships/image" Target="../media/image14.png"/><Relationship Id="rId5" Type="http://schemas.openxmlformats.org/officeDocument/2006/relationships/hyperlink" Target="mailto:n.ismailov@ferpi.uz" TargetMode="External"/><Relationship Id="rId10" Type="http://schemas.openxmlformats.org/officeDocument/2006/relationships/image" Target="../media/image19.jpeg"/><Relationship Id="rId4" Type="http://schemas.openxmlformats.org/officeDocument/2006/relationships/hyperlink" Target="mailto:a.kuchkarov@ferpi.uz" TargetMode="Externa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846" y="81579"/>
            <a:ext cx="1390154" cy="360000"/>
          </a:xfrm>
          <a:prstGeom prst="rect">
            <a:avLst/>
          </a:prstGeom>
        </p:spPr>
      </p:pic>
      <p:sp>
        <p:nvSpPr>
          <p:cNvPr id="3" name="Подзаголовок 2"/>
          <p:cNvSpPr>
            <a:spLocks noGrp="1"/>
          </p:cNvSpPr>
          <p:nvPr>
            <p:ph type="subTitle" idx="1"/>
          </p:nvPr>
        </p:nvSpPr>
        <p:spPr>
          <a:xfrm>
            <a:off x="1524000" y="4724400"/>
            <a:ext cx="9144000" cy="533400"/>
          </a:xfrm>
        </p:spPr>
        <p:txBody>
          <a:bodyPr>
            <a:normAutofit/>
          </a:bodyPr>
          <a:lstStyle/>
          <a:p>
            <a:r>
              <a:rPr lang="en-US" sz="2800" b="1" dirty="0">
                <a:latin typeface="Times New Roman" panose="02020603050405020304" pitchFamily="18" charset="0"/>
                <a:cs typeface="Times New Roman" panose="02020603050405020304" pitchFamily="18" charset="0"/>
              </a:rPr>
              <a:t>Fergana Polytechnic Institute</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latin typeface="Times New Roman" panose="02020603050405020304" pitchFamily="18" charset="0"/>
                <a:cs typeface="Times New Roman" panose="02020603050405020304" pitchFamily="18" charset="0"/>
              </a:rPr>
              <a:t>MechaUz Project</a:t>
            </a:r>
            <a:endParaRPr lang="ru-RU">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1</a:t>
            </a:fld>
            <a:endParaRPr lang="ru-RU"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C0B3896E-A431-40E7-9DAA-289753CD7EE9}"/>
              </a:ext>
            </a:extLst>
          </p:cNvPr>
          <p:cNvPicPr>
            <a:picLocks noChangeAspect="1"/>
          </p:cNvPicPr>
          <p:nvPr/>
        </p:nvPicPr>
        <p:blipFill rotWithShape="1">
          <a:blip r:embed="rId3">
            <a:extLst>
              <a:ext uri="{28A0092B-C50C-407E-A947-70E740481C1C}">
                <a14:useLocalDpi xmlns:a14="http://schemas.microsoft.com/office/drawing/2010/main" val="0"/>
              </a:ext>
            </a:extLst>
          </a:blip>
          <a:srcRect t="23844"/>
          <a:stretch/>
        </p:blipFill>
        <p:spPr>
          <a:xfrm>
            <a:off x="3242187" y="1366519"/>
            <a:ext cx="5214639" cy="2524762"/>
          </a:xfrm>
          <a:prstGeom prst="rect">
            <a:avLst/>
          </a:prstGeom>
        </p:spPr>
      </p:pic>
    </p:spTree>
    <p:extLst>
      <p:ext uri="{BB962C8B-B14F-4D97-AF65-F5344CB8AC3E}">
        <p14:creationId xmlns:p14="http://schemas.microsoft.com/office/powerpoint/2010/main" val="1959338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B7B31BDB-89F3-410E-91C8-B65EC38B901D}"/>
              </a:ext>
            </a:extLst>
          </p:cNvPr>
          <p:cNvPicPr>
            <a:picLocks noChangeAspect="1"/>
          </p:cNvPicPr>
          <p:nvPr/>
        </p:nvPicPr>
        <p:blipFill rotWithShape="1">
          <a:blip r:embed="rId2"/>
          <a:srcRect l="14759" t="46726"/>
          <a:stretch/>
        </p:blipFill>
        <p:spPr>
          <a:xfrm>
            <a:off x="10537794" y="565065"/>
            <a:ext cx="1654206" cy="849851"/>
          </a:xfrm>
          <a:prstGeom prst="rect">
            <a:avLst/>
          </a:prstGeom>
        </p:spPr>
      </p:pic>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Available laboratories</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10</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02402" y="1428915"/>
            <a:ext cx="10515600" cy="4351338"/>
          </a:xfrm>
        </p:spPr>
        <p:txBody>
          <a:bodyPr/>
          <a:lstStyle/>
          <a:p>
            <a:r>
              <a:rPr lang="en-US" dirty="0">
                <a:latin typeface="Times New Roman" panose="02020603050405020304" pitchFamily="18" charset="0"/>
                <a:cs typeface="Times New Roman" panose="02020603050405020304" pitchFamily="18" charset="0"/>
              </a:rPr>
              <a:t>Presentation about the laboratories</a:t>
            </a:r>
          </a:p>
          <a:p>
            <a:endParaRPr lang="en-US"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D1865065-F99B-4951-AEA3-6619B010314D}"/>
              </a:ext>
            </a:extLst>
          </p:cNvPr>
          <p:cNvPicPr>
            <a:picLocks noChangeAspect="1"/>
          </p:cNvPicPr>
          <p:nvPr/>
        </p:nvPicPr>
        <p:blipFill>
          <a:blip r:embed="rId4"/>
          <a:stretch>
            <a:fillRect/>
          </a:stretch>
        </p:blipFill>
        <p:spPr>
          <a:xfrm>
            <a:off x="366604" y="1960939"/>
            <a:ext cx="3489490" cy="2617118"/>
          </a:xfrm>
          <a:prstGeom prst="rect">
            <a:avLst/>
          </a:prstGeom>
          <a:ln>
            <a:noFill/>
          </a:ln>
          <a:effectLst>
            <a:outerShdw blurRad="190500" algn="tl" rotWithShape="0">
              <a:srgbClr val="000000">
                <a:alpha val="70000"/>
              </a:srgbClr>
            </a:outerShdw>
          </a:effectLst>
        </p:spPr>
      </p:pic>
      <p:pic>
        <p:nvPicPr>
          <p:cNvPr id="5" name="Рисунок 4">
            <a:extLst>
              <a:ext uri="{FF2B5EF4-FFF2-40B4-BE49-F238E27FC236}">
                <a16:creationId xmlns:a16="http://schemas.microsoft.com/office/drawing/2014/main" id="{2460E000-A25A-4204-9B42-B1CDE26B8225}"/>
              </a:ext>
            </a:extLst>
          </p:cNvPr>
          <p:cNvPicPr>
            <a:picLocks noChangeAspect="1"/>
          </p:cNvPicPr>
          <p:nvPr/>
        </p:nvPicPr>
        <p:blipFill>
          <a:blip r:embed="rId5"/>
          <a:stretch>
            <a:fillRect/>
          </a:stretch>
        </p:blipFill>
        <p:spPr>
          <a:xfrm>
            <a:off x="8572310" y="1335298"/>
            <a:ext cx="2676977" cy="3569302"/>
          </a:xfrm>
          <a:prstGeom prst="rect">
            <a:avLst/>
          </a:prstGeom>
          <a:ln>
            <a:noFill/>
          </a:ln>
          <a:effectLst>
            <a:outerShdw blurRad="190500" algn="tl" rotWithShape="0">
              <a:srgbClr val="000000">
                <a:alpha val="70000"/>
              </a:srgbClr>
            </a:outerShdw>
          </a:effectLst>
        </p:spPr>
      </p:pic>
      <p:pic>
        <p:nvPicPr>
          <p:cNvPr id="6" name="Рисунок 5">
            <a:extLst>
              <a:ext uri="{FF2B5EF4-FFF2-40B4-BE49-F238E27FC236}">
                <a16:creationId xmlns:a16="http://schemas.microsoft.com/office/drawing/2014/main" id="{25A46357-1D3F-41DE-80FE-3925BE49A10B}"/>
              </a:ext>
            </a:extLst>
          </p:cNvPr>
          <p:cNvPicPr>
            <a:picLocks noChangeAspect="1"/>
          </p:cNvPicPr>
          <p:nvPr/>
        </p:nvPicPr>
        <p:blipFill>
          <a:blip r:embed="rId6"/>
          <a:stretch>
            <a:fillRect/>
          </a:stretch>
        </p:blipFill>
        <p:spPr>
          <a:xfrm>
            <a:off x="2209800" y="4058650"/>
            <a:ext cx="3489490" cy="2617118"/>
          </a:xfrm>
          <a:prstGeom prst="rect">
            <a:avLst/>
          </a:prstGeom>
        </p:spPr>
      </p:pic>
      <p:sp>
        <p:nvSpPr>
          <p:cNvPr id="10" name="Прямоугольник 9">
            <a:extLst>
              <a:ext uri="{FF2B5EF4-FFF2-40B4-BE49-F238E27FC236}">
                <a16:creationId xmlns:a16="http://schemas.microsoft.com/office/drawing/2014/main" id="{B7437817-10C5-4198-B6CA-7B0AE095B0AD}"/>
              </a:ext>
            </a:extLst>
          </p:cNvPr>
          <p:cNvSpPr/>
          <p:nvPr/>
        </p:nvSpPr>
        <p:spPr>
          <a:xfrm>
            <a:off x="4225773" y="1935756"/>
            <a:ext cx="4080029" cy="1938992"/>
          </a:xfrm>
          <a:prstGeom prst="rect">
            <a:avLst/>
          </a:prstGeom>
        </p:spPr>
        <p:txBody>
          <a:bodyPr wrap="square">
            <a:spAutoFit/>
          </a:bodyPr>
          <a:lstStyle/>
          <a:p>
            <a:pPr lvl="0" algn="ctr"/>
            <a:r>
              <a:rPr lang="en-US" sz="2000" dirty="0">
                <a:solidFill>
                  <a:schemeClr val="accent1">
                    <a:lumMod val="50000"/>
                  </a:schemeClr>
                </a:solidFill>
              </a:rPr>
              <a:t>The laboratories were organized on the basis of the department «Electronics and Instrumentation», where both educational and scientific activities of relevant directions are conducted.</a:t>
            </a:r>
            <a:endParaRPr lang="en-GB" b="1" dirty="0">
              <a:solidFill>
                <a:schemeClr val="accent1">
                  <a:lumMod val="50000"/>
                </a:schemeClr>
              </a:solidFill>
              <a:latin typeface="Playfair Display"/>
              <a:ea typeface="Playfair Display"/>
              <a:cs typeface="Playfair Display"/>
              <a:sym typeface="Playfair Display"/>
            </a:endParaRPr>
          </a:p>
        </p:txBody>
      </p:sp>
      <p:pic>
        <p:nvPicPr>
          <p:cNvPr id="54" name="Рисунок 53">
            <a:extLst>
              <a:ext uri="{FF2B5EF4-FFF2-40B4-BE49-F238E27FC236}">
                <a16:creationId xmlns:a16="http://schemas.microsoft.com/office/drawing/2014/main" id="{C4186782-C0FF-4A10-B79B-D3FCFB44B7F1}"/>
              </a:ext>
            </a:extLst>
          </p:cNvPr>
          <p:cNvPicPr/>
          <p:nvPr/>
        </p:nvPicPr>
        <p:blipFill rotWithShape="1">
          <a:blip r:embed="rId7"/>
          <a:srcRect l="13868" t="15408" r="20998" b="23187"/>
          <a:stretch/>
        </p:blipFill>
        <p:spPr bwMode="auto">
          <a:xfrm>
            <a:off x="5846904" y="4058650"/>
            <a:ext cx="3802993" cy="26171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793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B7B31BDB-89F3-410E-91C8-B65EC38B901D}"/>
              </a:ext>
            </a:extLst>
          </p:cNvPr>
          <p:cNvPicPr>
            <a:picLocks noChangeAspect="1"/>
          </p:cNvPicPr>
          <p:nvPr/>
        </p:nvPicPr>
        <p:blipFill rotWithShape="1">
          <a:blip r:embed="rId2"/>
          <a:srcRect l="14759" t="46726"/>
          <a:stretch/>
        </p:blipFill>
        <p:spPr>
          <a:xfrm>
            <a:off x="10537794" y="565065"/>
            <a:ext cx="1654206" cy="849851"/>
          </a:xfrm>
          <a:prstGeom prst="rect">
            <a:avLst/>
          </a:prstGeom>
        </p:spPr>
      </p:pic>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normAutofit/>
          </a:bodyPr>
          <a:lstStyle/>
          <a:p>
            <a:pPr algn="ctr"/>
            <a:r>
              <a:rPr lang="en-US" sz="3600" dirty="0">
                <a:latin typeface="Century Schoolbook" panose="02040604050505020304" pitchFamily="18" charset="0"/>
                <a:cs typeface="Times New Roman" panose="02020603050405020304" pitchFamily="18" charset="0"/>
              </a:rPr>
              <a:t>Spin OFF Companies</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latin typeface="Times New Roman" panose="02020603050405020304" pitchFamily="18" charset="0"/>
                <a:cs typeface="Times New Roman" panose="02020603050405020304" pitchFamily="18" charset="0"/>
              </a:rPr>
              <a:t>MechaUz Project</a:t>
            </a:r>
            <a:endParaRPr lang="ru-RU">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11</a:t>
            </a:fld>
            <a:endParaRPr lang="ru-RU" dirty="0">
              <a:solidFill>
                <a:schemeClr val="bg1"/>
              </a:solidFill>
              <a:latin typeface="Times New Roman" panose="02020603050405020304" pitchFamily="18" charset="0"/>
              <a:cs typeface="Times New Roman" panose="02020603050405020304" pitchFamily="18" charset="0"/>
            </a:endParaRPr>
          </a:p>
        </p:txBody>
      </p:sp>
      <p:grpSp>
        <p:nvGrpSpPr>
          <p:cNvPr id="17" name="Группа 17">
            <a:extLst>
              <a:ext uri="{FF2B5EF4-FFF2-40B4-BE49-F238E27FC236}">
                <a16:creationId xmlns:a16="http://schemas.microsoft.com/office/drawing/2014/main" id="{05DDC337-8FB5-4289-BB34-21328363611D}"/>
              </a:ext>
            </a:extLst>
          </p:cNvPr>
          <p:cNvGrpSpPr>
            <a:grpSpLocks/>
          </p:cNvGrpSpPr>
          <p:nvPr/>
        </p:nvGrpSpPr>
        <p:grpSpPr bwMode="auto">
          <a:xfrm>
            <a:off x="602942" y="1366058"/>
            <a:ext cx="4054608" cy="4116445"/>
            <a:chOff x="8823861" y="3291266"/>
            <a:chExt cx="3472460" cy="3544079"/>
          </a:xfrm>
        </p:grpSpPr>
        <p:grpSp>
          <p:nvGrpSpPr>
            <p:cNvPr id="18" name="Группа 279">
              <a:extLst>
                <a:ext uri="{FF2B5EF4-FFF2-40B4-BE49-F238E27FC236}">
                  <a16:creationId xmlns:a16="http://schemas.microsoft.com/office/drawing/2014/main" id="{DC954F4E-6A81-4EA4-8C2C-13B260139730}"/>
                </a:ext>
              </a:extLst>
            </p:cNvPr>
            <p:cNvGrpSpPr>
              <a:grpSpLocks/>
            </p:cNvGrpSpPr>
            <p:nvPr/>
          </p:nvGrpSpPr>
          <p:grpSpPr bwMode="auto">
            <a:xfrm>
              <a:off x="8823861" y="3291266"/>
              <a:ext cx="3472460" cy="3544079"/>
              <a:chOff x="7082552" y="854736"/>
              <a:chExt cx="5339671" cy="5449801"/>
            </a:xfrm>
          </p:grpSpPr>
          <p:pic>
            <p:nvPicPr>
              <p:cNvPr id="21" name="Рисунок 280">
                <a:extLst>
                  <a:ext uri="{FF2B5EF4-FFF2-40B4-BE49-F238E27FC236}">
                    <a16:creationId xmlns:a16="http://schemas.microsoft.com/office/drawing/2014/main" id="{C1ACD8D3-CDD6-4DC9-8DA8-44AF5FD1E2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2552" y="1386189"/>
                <a:ext cx="4869398" cy="44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21">
                <a:extLst>
                  <a:ext uri="{FF2B5EF4-FFF2-40B4-BE49-F238E27FC236}">
                    <a16:creationId xmlns:a16="http://schemas.microsoft.com/office/drawing/2014/main" id="{CEC66DA3-B4B3-4084-AF4C-0B7862DEA05B}"/>
                  </a:ext>
                </a:extLst>
              </p:cNvPr>
              <p:cNvPicPr>
                <a:picLocks noChangeAspect="1"/>
              </p:cNvPicPr>
              <p:nvPr/>
            </p:nvPicPr>
            <p:blipFill>
              <a:blip r:embed="rId5" cstate="print">
                <a:duotone>
                  <a:srgbClr val="297FD5">
                    <a:shade val="45000"/>
                    <a:satMod val="135000"/>
                  </a:srgbClr>
                  <a:prstClr val="white"/>
                </a:duotone>
                <a:extLst>
                  <a:ext uri="{28A0092B-C50C-407E-A947-70E740481C1C}">
                    <a14:useLocalDpi xmlns:a14="http://schemas.microsoft.com/office/drawing/2010/main" val="0"/>
                  </a:ext>
                </a:extLst>
              </a:blip>
              <a:stretch>
                <a:fillRect/>
              </a:stretch>
            </p:blipFill>
            <p:spPr>
              <a:xfrm rot="21368010">
                <a:off x="9857795" y="854736"/>
                <a:ext cx="2564428" cy="5449801"/>
              </a:xfrm>
              <a:prstGeom prst="rect">
                <a:avLst/>
              </a:prstGeom>
            </p:spPr>
          </p:pic>
          <p:grpSp>
            <p:nvGrpSpPr>
              <p:cNvPr id="23" name="Группа 284">
                <a:extLst>
                  <a:ext uri="{FF2B5EF4-FFF2-40B4-BE49-F238E27FC236}">
                    <a16:creationId xmlns:a16="http://schemas.microsoft.com/office/drawing/2014/main" id="{BA624AD7-C9A0-4567-B39F-442B3762E677}"/>
                  </a:ext>
                </a:extLst>
              </p:cNvPr>
              <p:cNvGrpSpPr>
                <a:grpSpLocks/>
              </p:cNvGrpSpPr>
              <p:nvPr/>
            </p:nvGrpSpPr>
            <p:grpSpPr bwMode="auto">
              <a:xfrm>
                <a:off x="7414929" y="996831"/>
                <a:ext cx="1934363" cy="1557850"/>
                <a:chOff x="12960274" y="1329312"/>
                <a:chExt cx="1934363" cy="1557850"/>
              </a:xfrm>
            </p:grpSpPr>
            <p:sp>
              <p:nvSpPr>
                <p:cNvPr id="47" name="Прямоугольник 46">
                  <a:extLst>
                    <a:ext uri="{FF2B5EF4-FFF2-40B4-BE49-F238E27FC236}">
                      <a16:creationId xmlns:a16="http://schemas.microsoft.com/office/drawing/2014/main" id="{C7897B32-DDD5-47C6-BF8F-F3121A763300}"/>
                    </a:ext>
                  </a:extLst>
                </p:cNvPr>
                <p:cNvSpPr/>
                <p:nvPr/>
              </p:nvSpPr>
              <p:spPr>
                <a:xfrm rot="18088055">
                  <a:off x="12991395" y="2349594"/>
                  <a:ext cx="505424" cy="568620"/>
                </a:xfrm>
                <a:prstGeom prst="rect">
                  <a:avLst/>
                </a:prstGeom>
              </p:spPr>
              <p:txBody>
                <a:bodyPr wrap="none">
                  <a:spAutoFit/>
                </a:bodyPr>
                <a:lstStyle/>
                <a:p>
                  <a:pPr eaLnBrk="1" fontAlgn="auto" hangingPunct="1">
                    <a:spcBef>
                      <a:spcPts val="0"/>
                    </a:spcBef>
                    <a:spcAft>
                      <a:spcPts val="0"/>
                    </a:spcAft>
                    <a:defRPr/>
                  </a:pPr>
                  <a:r>
                    <a:rPr lang="uz-Cyrl-UZ" b="1" kern="0" dirty="0">
                      <a:solidFill>
                        <a:srgbClr val="5B9BD5">
                          <a:lumMod val="75000"/>
                        </a:srgbClr>
                      </a:solidFill>
                      <a:latin typeface="Bahnschrift SemiBold" panose="020B0502040204020203" pitchFamily="34" charset="0"/>
                    </a:rPr>
                    <a:t>Р</a:t>
                  </a:r>
                  <a:endParaRPr lang="ru-RU" b="1" kern="0" dirty="0">
                    <a:solidFill>
                      <a:srgbClr val="5B9BD5">
                        <a:lumMod val="75000"/>
                      </a:srgbClr>
                    </a:solidFill>
                    <a:latin typeface="Bahnschrift SemiBold" panose="020B0502040204020203" pitchFamily="34" charset="0"/>
                  </a:endParaRPr>
                </a:p>
              </p:txBody>
            </p:sp>
            <p:sp>
              <p:nvSpPr>
                <p:cNvPr id="48" name="Прямоугольник 47">
                  <a:extLst>
                    <a:ext uri="{FF2B5EF4-FFF2-40B4-BE49-F238E27FC236}">
                      <a16:creationId xmlns:a16="http://schemas.microsoft.com/office/drawing/2014/main" id="{A0A994F4-39D7-450F-AE19-A6F351BA03C0}"/>
                    </a:ext>
                  </a:extLst>
                </p:cNvPr>
                <p:cNvSpPr/>
                <p:nvPr/>
              </p:nvSpPr>
              <p:spPr>
                <a:xfrm rot="18385676">
                  <a:off x="13159783" y="2102987"/>
                  <a:ext cx="510308" cy="568620"/>
                </a:xfrm>
                <a:prstGeom prst="rect">
                  <a:avLst/>
                </a:prstGeom>
              </p:spPr>
              <p:txBody>
                <a:bodyPr wrap="none">
                  <a:spAutoFit/>
                </a:bodyPr>
                <a:lstStyle/>
                <a:p>
                  <a:pPr eaLnBrk="1" fontAlgn="auto" hangingPunct="1">
                    <a:spcBef>
                      <a:spcPts val="0"/>
                    </a:spcBef>
                    <a:spcAft>
                      <a:spcPts val="0"/>
                    </a:spcAft>
                    <a:defRPr/>
                  </a:pPr>
                  <a:r>
                    <a:rPr lang="uz-Cyrl-UZ" b="1" kern="0" dirty="0">
                      <a:solidFill>
                        <a:srgbClr val="5B9BD5">
                          <a:lumMod val="75000"/>
                        </a:srgbClr>
                      </a:solidFill>
                      <a:latin typeface="Bahnschrift SemiBold" panose="020B0502040204020203" pitchFamily="34" charset="0"/>
                    </a:rPr>
                    <a:t>К</a:t>
                  </a:r>
                  <a:endParaRPr lang="ru-RU" b="1" kern="0" dirty="0">
                    <a:solidFill>
                      <a:srgbClr val="5B9BD5">
                        <a:lumMod val="75000"/>
                      </a:srgbClr>
                    </a:solidFill>
                    <a:latin typeface="Bahnschrift SemiBold" panose="020B0502040204020203" pitchFamily="34" charset="0"/>
                  </a:endParaRPr>
                </a:p>
              </p:txBody>
            </p:sp>
            <p:sp>
              <p:nvSpPr>
                <p:cNvPr id="49" name="Прямоугольник 48">
                  <a:extLst>
                    <a:ext uri="{FF2B5EF4-FFF2-40B4-BE49-F238E27FC236}">
                      <a16:creationId xmlns:a16="http://schemas.microsoft.com/office/drawing/2014/main" id="{E4E08B20-7CBD-4269-A99A-A861CA026B44}"/>
                    </a:ext>
                  </a:extLst>
                </p:cNvPr>
                <p:cNvSpPr/>
                <p:nvPr/>
              </p:nvSpPr>
              <p:spPr>
                <a:xfrm rot="19083783">
                  <a:off x="13345385" y="1900184"/>
                  <a:ext cx="514931" cy="568909"/>
                </a:xfrm>
                <a:prstGeom prst="rect">
                  <a:avLst/>
                </a:prstGeom>
              </p:spPr>
              <p:txBody>
                <a:bodyPr wrap="none">
                  <a:spAutoFit/>
                </a:bodyPr>
                <a:lstStyle/>
                <a:p>
                  <a:pPr eaLnBrk="1" fontAlgn="auto" hangingPunct="1">
                    <a:spcBef>
                      <a:spcPts val="0"/>
                    </a:spcBef>
                    <a:spcAft>
                      <a:spcPts val="0"/>
                    </a:spcAft>
                    <a:defRPr/>
                  </a:pPr>
                  <a:r>
                    <a:rPr lang="uz-Cyrl-UZ" b="1" kern="0" dirty="0">
                      <a:solidFill>
                        <a:srgbClr val="5B9BD5">
                          <a:lumMod val="75000"/>
                        </a:srgbClr>
                      </a:solidFill>
                      <a:latin typeface="Bahnschrift SemiBold" panose="020B0502040204020203" pitchFamily="34" charset="0"/>
                    </a:rPr>
                    <a:t>А</a:t>
                  </a:r>
                  <a:endParaRPr lang="ru-RU" b="1" kern="0" dirty="0">
                    <a:solidFill>
                      <a:srgbClr val="5B9BD5">
                        <a:lumMod val="75000"/>
                      </a:srgbClr>
                    </a:solidFill>
                    <a:latin typeface="Bahnschrift SemiBold" panose="020B0502040204020203" pitchFamily="34" charset="0"/>
                  </a:endParaRPr>
                </a:p>
              </p:txBody>
            </p:sp>
            <p:sp>
              <p:nvSpPr>
                <p:cNvPr id="50" name="Прямоугольник 49">
                  <a:extLst>
                    <a:ext uri="{FF2B5EF4-FFF2-40B4-BE49-F238E27FC236}">
                      <a16:creationId xmlns:a16="http://schemas.microsoft.com/office/drawing/2014/main" id="{05C49542-2103-406E-8343-47FFFEAF29A8}"/>
                    </a:ext>
                  </a:extLst>
                </p:cNvPr>
                <p:cNvSpPr/>
                <p:nvPr/>
              </p:nvSpPr>
              <p:spPr>
                <a:xfrm rot="19298238">
                  <a:off x="13579666" y="1712176"/>
                  <a:ext cx="495407" cy="566467"/>
                </a:xfrm>
                <a:prstGeom prst="rect">
                  <a:avLst/>
                </a:prstGeom>
              </p:spPr>
              <p:txBody>
                <a:bodyPr wrap="none">
                  <a:spAutoFit/>
                </a:bodyPr>
                <a:lstStyle/>
                <a:p>
                  <a:pPr eaLnBrk="1" fontAlgn="auto" hangingPunct="1">
                    <a:spcBef>
                      <a:spcPts val="0"/>
                    </a:spcBef>
                    <a:spcAft>
                      <a:spcPts val="0"/>
                    </a:spcAft>
                    <a:defRPr/>
                  </a:pPr>
                  <a:r>
                    <a:rPr lang="ru-RU" b="1" kern="0" dirty="0">
                      <a:solidFill>
                        <a:srgbClr val="5B9BD5">
                          <a:lumMod val="75000"/>
                        </a:srgbClr>
                      </a:solidFill>
                      <a:latin typeface="Bahnschrift SemiBold" panose="020B0502040204020203" pitchFamily="34" charset="0"/>
                    </a:rPr>
                    <a:t>З</a:t>
                  </a:r>
                </a:p>
              </p:txBody>
            </p:sp>
            <p:sp>
              <p:nvSpPr>
                <p:cNvPr id="51" name="Прямоугольник 50">
                  <a:extLst>
                    <a:ext uri="{FF2B5EF4-FFF2-40B4-BE49-F238E27FC236}">
                      <a16:creationId xmlns:a16="http://schemas.microsoft.com/office/drawing/2014/main" id="{34C51A73-BE5C-4B77-95FA-A00BA6EB94FA}"/>
                    </a:ext>
                  </a:extLst>
                </p:cNvPr>
                <p:cNvSpPr/>
                <p:nvPr/>
              </p:nvSpPr>
              <p:spPr>
                <a:xfrm rot="19908519">
                  <a:off x="13823710" y="1558350"/>
                  <a:ext cx="539335" cy="568909"/>
                </a:xfrm>
                <a:prstGeom prst="rect">
                  <a:avLst/>
                </a:prstGeom>
              </p:spPr>
              <p:txBody>
                <a:bodyPr wrap="none">
                  <a:spAutoFit/>
                </a:bodyPr>
                <a:lstStyle/>
                <a:p>
                  <a:pPr eaLnBrk="1" fontAlgn="auto" hangingPunct="1">
                    <a:spcBef>
                      <a:spcPts val="0"/>
                    </a:spcBef>
                    <a:spcAft>
                      <a:spcPts val="0"/>
                    </a:spcAft>
                    <a:defRPr/>
                  </a:pPr>
                  <a:r>
                    <a:rPr lang="ru-RU" b="1" kern="0" dirty="0">
                      <a:solidFill>
                        <a:srgbClr val="5B9BD5">
                          <a:lumMod val="75000"/>
                        </a:srgbClr>
                      </a:solidFill>
                      <a:latin typeface="Bahnschrift SemiBold" panose="020B0502040204020203" pitchFamily="34" charset="0"/>
                    </a:rPr>
                    <a:t>Л</a:t>
                  </a:r>
                </a:p>
              </p:txBody>
            </p:sp>
            <p:sp>
              <p:nvSpPr>
                <p:cNvPr id="52" name="Прямоугольник 51">
                  <a:extLst>
                    <a:ext uri="{FF2B5EF4-FFF2-40B4-BE49-F238E27FC236}">
                      <a16:creationId xmlns:a16="http://schemas.microsoft.com/office/drawing/2014/main" id="{B152B988-62E4-43FE-ABD9-67C6A92BA7A7}"/>
                    </a:ext>
                  </a:extLst>
                </p:cNvPr>
                <p:cNvSpPr/>
                <p:nvPr/>
              </p:nvSpPr>
              <p:spPr>
                <a:xfrm rot="20347476">
                  <a:off x="14114121" y="1431384"/>
                  <a:ext cx="512491" cy="566467"/>
                </a:xfrm>
                <a:prstGeom prst="rect">
                  <a:avLst/>
                </a:prstGeom>
              </p:spPr>
              <p:txBody>
                <a:bodyPr wrap="none">
                  <a:spAutoFit/>
                </a:bodyPr>
                <a:lstStyle/>
                <a:p>
                  <a:pPr eaLnBrk="1" fontAlgn="auto" hangingPunct="1">
                    <a:spcBef>
                      <a:spcPts val="0"/>
                    </a:spcBef>
                    <a:spcAft>
                      <a:spcPts val="0"/>
                    </a:spcAft>
                    <a:defRPr/>
                  </a:pPr>
                  <a:r>
                    <a:rPr lang="uz-Cyrl-UZ" b="1" kern="0" dirty="0">
                      <a:solidFill>
                        <a:srgbClr val="5B9BD5">
                          <a:lumMod val="75000"/>
                        </a:srgbClr>
                      </a:solidFill>
                      <a:latin typeface="Bahnschrift SemiBold" panose="020B0502040204020203" pitchFamily="34" charset="0"/>
                    </a:rPr>
                    <a:t>А</a:t>
                  </a:r>
                  <a:endParaRPr lang="ru-RU" b="1" kern="0" dirty="0">
                    <a:solidFill>
                      <a:srgbClr val="5B9BD5">
                        <a:lumMod val="75000"/>
                      </a:srgbClr>
                    </a:solidFill>
                    <a:latin typeface="Bahnschrift SemiBold" panose="020B0502040204020203" pitchFamily="34" charset="0"/>
                  </a:endParaRPr>
                </a:p>
              </p:txBody>
            </p:sp>
            <p:sp>
              <p:nvSpPr>
                <p:cNvPr id="53" name="Прямоугольник 52">
                  <a:extLst>
                    <a:ext uri="{FF2B5EF4-FFF2-40B4-BE49-F238E27FC236}">
                      <a16:creationId xmlns:a16="http://schemas.microsoft.com/office/drawing/2014/main" id="{F5400B33-C001-4B22-845B-DDD99F20895F}"/>
                    </a:ext>
                  </a:extLst>
                </p:cNvPr>
                <p:cNvSpPr/>
                <p:nvPr/>
              </p:nvSpPr>
              <p:spPr>
                <a:xfrm rot="20714853">
                  <a:off x="14389891" y="1328834"/>
                  <a:ext cx="505169" cy="568909"/>
                </a:xfrm>
                <a:prstGeom prst="rect">
                  <a:avLst/>
                </a:prstGeom>
              </p:spPr>
              <p:txBody>
                <a:bodyPr wrap="none">
                  <a:spAutoFit/>
                </a:bodyPr>
                <a:lstStyle/>
                <a:p>
                  <a:pPr eaLnBrk="1" fontAlgn="auto" hangingPunct="1">
                    <a:spcBef>
                      <a:spcPts val="0"/>
                    </a:spcBef>
                    <a:spcAft>
                      <a:spcPts val="0"/>
                    </a:spcAft>
                    <a:defRPr/>
                  </a:pPr>
                  <a:r>
                    <a:rPr lang="ru-RU" b="1" kern="0" dirty="0">
                      <a:solidFill>
                        <a:srgbClr val="5B9BD5">
                          <a:lumMod val="75000"/>
                        </a:srgbClr>
                      </a:solidFill>
                      <a:latin typeface="Bahnschrift SemiBold" panose="020B0502040204020203" pitchFamily="34" charset="0"/>
                    </a:rPr>
                    <a:t>Р</a:t>
                  </a:r>
                </a:p>
              </p:txBody>
            </p:sp>
          </p:grpSp>
          <p:sp>
            <p:nvSpPr>
              <p:cNvPr id="24" name="Равнобедренный треугольник 23">
                <a:extLst>
                  <a:ext uri="{FF2B5EF4-FFF2-40B4-BE49-F238E27FC236}">
                    <a16:creationId xmlns:a16="http://schemas.microsoft.com/office/drawing/2014/main" id="{C4BE9542-D008-4CBC-8987-C9A5EAF4E45A}"/>
                  </a:ext>
                </a:extLst>
              </p:cNvPr>
              <p:cNvSpPr/>
              <p:nvPr/>
            </p:nvSpPr>
            <p:spPr>
              <a:xfrm rot="5064448">
                <a:off x="9337458" y="1157550"/>
                <a:ext cx="212426" cy="183032"/>
              </a:xfrm>
              <a:prstGeom prst="triangle">
                <a:avLst/>
              </a:prstGeom>
              <a:solidFill>
                <a:srgbClr val="0070C0"/>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ru-RU" kern="0">
                  <a:solidFill>
                    <a:prstClr val="white"/>
                  </a:solidFill>
                  <a:latin typeface="Calibri" panose="020F0502020204030204"/>
                </a:endParaRPr>
              </a:p>
            </p:txBody>
          </p:sp>
          <p:pic>
            <p:nvPicPr>
              <p:cNvPr id="25" name="Picture 6">
                <a:extLst>
                  <a:ext uri="{FF2B5EF4-FFF2-40B4-BE49-F238E27FC236}">
                    <a16:creationId xmlns:a16="http://schemas.microsoft.com/office/drawing/2014/main" id="{DD05530F-F775-4C20-9856-BA161A9BC87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436" t="26056" r="29468" b="26309"/>
              <a:stretch/>
            </p:blipFill>
            <p:spPr bwMode="auto">
              <a:xfrm>
                <a:off x="8130637" y="2356394"/>
                <a:ext cx="712539" cy="570034"/>
              </a:xfrm>
              <a:prstGeom prst="rect">
                <a:avLst/>
              </a:prstGeom>
              <a:noFill/>
              <a:effectLst>
                <a:glow rad="101600">
                  <a:sysClr val="window" lastClr="FFFFFF">
                    <a:alpha val="60000"/>
                  </a:sysClr>
                </a:glow>
              </a:effectLst>
              <a:extLst>
                <a:ext uri="{909E8E84-426E-40DD-AFC4-6F175D3DCCD1}">
                  <a14:hiddenFill xmlns:a14="http://schemas.microsoft.com/office/drawing/2010/main">
                    <a:solidFill>
                      <a:srgbClr val="FFFFFF"/>
                    </a:solidFill>
                  </a14:hiddenFill>
                </a:ext>
              </a:extLst>
            </p:spPr>
          </p:pic>
          <p:pic>
            <p:nvPicPr>
              <p:cNvPr id="26" name="Picture 2" descr="C:\Users\User\Desktop\1641362267765.png">
                <a:extLst>
                  <a:ext uri="{FF2B5EF4-FFF2-40B4-BE49-F238E27FC236}">
                    <a16:creationId xmlns:a16="http://schemas.microsoft.com/office/drawing/2014/main" id="{F90A1555-4FFD-4B4E-B384-A37777F41F8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14575"/>
              <a:stretch/>
            </p:blipFill>
            <p:spPr bwMode="auto">
              <a:xfrm>
                <a:off x="8861837" y="1685003"/>
                <a:ext cx="762120" cy="483885"/>
              </a:xfrm>
              <a:prstGeom prst="rect">
                <a:avLst/>
              </a:prstGeom>
              <a:noFill/>
              <a:effectLst>
                <a:glow rad="101600">
                  <a:sysClr val="window" lastClr="FFFFFF">
                    <a:alpha val="60000"/>
                  </a:sysClr>
                </a:glow>
              </a:effectLst>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BCC9B443-8D6B-45A4-B350-A5764514EC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1527" y="4598726"/>
                <a:ext cx="832606" cy="394413"/>
              </a:xfrm>
              <a:prstGeom prst="rect">
                <a:avLst/>
              </a:prstGeom>
              <a:effectLst>
                <a:glow rad="101600">
                  <a:sysClr val="window" lastClr="FFFFFF">
                    <a:alpha val="60000"/>
                  </a:sysClr>
                </a:glow>
              </a:effectLst>
            </p:spPr>
          </p:pic>
          <p:pic>
            <p:nvPicPr>
              <p:cNvPr id="31" name="Рисунок 30">
                <a:extLst>
                  <a:ext uri="{FF2B5EF4-FFF2-40B4-BE49-F238E27FC236}">
                    <a16:creationId xmlns:a16="http://schemas.microsoft.com/office/drawing/2014/main" id="{35DE638C-85B4-451B-B267-ECA46B35AC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9255" y="4598726"/>
                <a:ext cx="612453" cy="612453"/>
              </a:xfrm>
              <a:prstGeom prst="rect">
                <a:avLst/>
              </a:prstGeom>
              <a:effectLst>
                <a:glow rad="101600">
                  <a:sysClr val="window" lastClr="FFFFFF">
                    <a:alpha val="60000"/>
                  </a:sysClr>
                </a:glow>
              </a:effectLst>
            </p:spPr>
          </p:pic>
          <p:pic>
            <p:nvPicPr>
              <p:cNvPr id="32" name="Picture 6">
                <a:extLst>
                  <a:ext uri="{FF2B5EF4-FFF2-40B4-BE49-F238E27FC236}">
                    <a16:creationId xmlns:a16="http://schemas.microsoft.com/office/drawing/2014/main" id="{432D20E3-4526-427E-83A7-83DC7DF4566B}"/>
                  </a:ext>
                </a:extLst>
              </p:cNvPr>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rcRect r="50717"/>
              <a:stretch>
                <a:fillRect/>
              </a:stretch>
            </p:blipFill>
            <p:spPr bwMode="auto">
              <a:xfrm>
                <a:off x="7754820" y="3969251"/>
                <a:ext cx="794035" cy="559731"/>
              </a:xfrm>
              <a:prstGeom prst="rect">
                <a:avLst/>
              </a:prstGeom>
              <a:noFill/>
              <a:ln>
                <a:noFill/>
              </a:ln>
              <a:effectLst>
                <a:glow rad="101600">
                  <a:srgbClr val="FFFF00">
                    <a:alpha val="6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293">
                <a:extLst>
                  <a:ext uri="{FF2B5EF4-FFF2-40B4-BE49-F238E27FC236}">
                    <a16:creationId xmlns:a16="http://schemas.microsoft.com/office/drawing/2014/main" id="{50170040-FDB9-40BC-A145-9437ABD6B56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40146" y="2954539"/>
                <a:ext cx="568580" cy="64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Рисунок 33">
                <a:extLst>
                  <a:ext uri="{FF2B5EF4-FFF2-40B4-BE49-F238E27FC236}">
                    <a16:creationId xmlns:a16="http://schemas.microsoft.com/office/drawing/2014/main" id="{A30F958A-AA4A-41BE-88BE-A079C56F342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4237" y="4779845"/>
                <a:ext cx="553125" cy="514173"/>
              </a:xfrm>
              <a:prstGeom prst="rect">
                <a:avLst/>
              </a:prstGeom>
              <a:effectLst>
                <a:glow rad="101600">
                  <a:sysClr val="window" lastClr="FFFFFF">
                    <a:alpha val="60000"/>
                  </a:sysClr>
                </a:glow>
              </a:effectLst>
            </p:spPr>
          </p:pic>
          <p:pic>
            <p:nvPicPr>
              <p:cNvPr id="35" name="Рисунок 34">
                <a:extLst>
                  <a:ext uri="{FF2B5EF4-FFF2-40B4-BE49-F238E27FC236}">
                    <a16:creationId xmlns:a16="http://schemas.microsoft.com/office/drawing/2014/main" id="{425AFA77-95A2-4DC4-9FDE-CA45689E2C85}"/>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10952420" y="3148728"/>
                <a:ext cx="742217" cy="415324"/>
              </a:xfrm>
              <a:prstGeom prst="rect">
                <a:avLst/>
              </a:prstGeom>
              <a:effectLst>
                <a:glow rad="101600">
                  <a:sysClr val="window" lastClr="FFFFFF">
                    <a:alpha val="60000"/>
                  </a:sysClr>
                </a:glow>
              </a:effectLst>
            </p:spPr>
          </p:pic>
          <p:pic>
            <p:nvPicPr>
              <p:cNvPr id="36" name="Рисунок 35">
                <a:extLst>
                  <a:ext uri="{FF2B5EF4-FFF2-40B4-BE49-F238E27FC236}">
                    <a16:creationId xmlns:a16="http://schemas.microsoft.com/office/drawing/2014/main" id="{73951358-7109-475F-8677-DCD57F2A40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06182" y="3883394"/>
                <a:ext cx="668144" cy="533905"/>
              </a:xfrm>
              <a:prstGeom prst="rect">
                <a:avLst/>
              </a:prstGeom>
              <a:effectLst>
                <a:glow rad="101600">
                  <a:sysClr val="window" lastClr="FFFFFF">
                    <a:alpha val="60000"/>
                  </a:sysClr>
                </a:glow>
              </a:effectLst>
            </p:spPr>
          </p:pic>
          <p:pic>
            <p:nvPicPr>
              <p:cNvPr id="37" name="Рисунок 36">
                <a:extLst>
                  <a:ext uri="{FF2B5EF4-FFF2-40B4-BE49-F238E27FC236}">
                    <a16:creationId xmlns:a16="http://schemas.microsoft.com/office/drawing/2014/main" id="{19E817E6-0F7D-4239-9CB4-8BB0CEB29BE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04264" y="2252879"/>
                <a:ext cx="449164" cy="615413"/>
              </a:xfrm>
              <a:prstGeom prst="rect">
                <a:avLst/>
              </a:prstGeom>
              <a:effectLst>
                <a:glow rad="101600">
                  <a:sysClr val="window" lastClr="FFFFFF">
                    <a:alpha val="60000"/>
                  </a:sysClr>
                </a:glow>
              </a:effectLst>
            </p:spPr>
          </p:pic>
          <p:pic>
            <p:nvPicPr>
              <p:cNvPr id="38" name="Рисунок 37">
                <a:extLst>
                  <a:ext uri="{FF2B5EF4-FFF2-40B4-BE49-F238E27FC236}">
                    <a16:creationId xmlns:a16="http://schemas.microsoft.com/office/drawing/2014/main" id="{9C4E3B28-A8CD-4808-A68C-991C7AF353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28506" y="1650667"/>
                <a:ext cx="655598" cy="690185"/>
              </a:xfrm>
              <a:prstGeom prst="rect">
                <a:avLst/>
              </a:prstGeom>
              <a:effectLst>
                <a:glow rad="101600">
                  <a:sysClr val="window" lastClr="FFFFFF">
                    <a:alpha val="60000"/>
                  </a:sysClr>
                </a:glow>
              </a:effectLst>
            </p:spPr>
          </p:pic>
          <p:sp>
            <p:nvSpPr>
              <p:cNvPr id="39" name="TextBox 79">
                <a:extLst>
                  <a:ext uri="{FF2B5EF4-FFF2-40B4-BE49-F238E27FC236}">
                    <a16:creationId xmlns:a16="http://schemas.microsoft.com/office/drawing/2014/main" id="{213F2F96-8835-479D-9413-67FC2DD61178}"/>
                  </a:ext>
                </a:extLst>
              </p:cNvPr>
              <p:cNvSpPr txBox="1"/>
              <p:nvPr/>
            </p:nvSpPr>
            <p:spPr>
              <a:xfrm>
                <a:off x="10799333" y="2368570"/>
                <a:ext cx="995697" cy="424850"/>
              </a:xfrm>
              <a:prstGeom prst="rect">
                <a:avLst/>
              </a:prstGeom>
              <a:noFill/>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POWER PROJECT</a:t>
                </a:r>
                <a:endParaRPr lang="ru-RU"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40" name="Прямоугольник 39">
                <a:extLst>
                  <a:ext uri="{FF2B5EF4-FFF2-40B4-BE49-F238E27FC236}">
                    <a16:creationId xmlns:a16="http://schemas.microsoft.com/office/drawing/2014/main" id="{4BFA9B9B-D504-49CF-9147-2297F0A8D6F0}"/>
                  </a:ext>
                </a:extLst>
              </p:cNvPr>
              <p:cNvSpPr/>
              <p:nvPr/>
            </p:nvSpPr>
            <p:spPr>
              <a:xfrm>
                <a:off x="10731001" y="4229120"/>
                <a:ext cx="1232420" cy="568909"/>
              </a:xfrm>
              <a:prstGeom prst="rect">
                <a:avLst/>
              </a:prstGeom>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FERPI </a:t>
                </a:r>
              </a:p>
              <a:p>
                <a:pPr algn="ct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CHEMICAL </a:t>
                </a:r>
              </a:p>
              <a:p>
                <a:pPr algn="ct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SERVIS</a:t>
                </a:r>
                <a:endParaRPr lang="ru-RU"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41" name="TextBox 79">
                <a:extLst>
                  <a:ext uri="{FF2B5EF4-FFF2-40B4-BE49-F238E27FC236}">
                    <a16:creationId xmlns:a16="http://schemas.microsoft.com/office/drawing/2014/main" id="{2792AF38-9F96-4E4D-AEC8-D9F3C006225E}"/>
                  </a:ext>
                </a:extLst>
              </p:cNvPr>
              <p:cNvSpPr txBox="1"/>
              <p:nvPr/>
            </p:nvSpPr>
            <p:spPr>
              <a:xfrm>
                <a:off x="8973888" y="5325429"/>
                <a:ext cx="1381286" cy="473683"/>
              </a:xfrm>
              <a:prstGeom prst="rect">
                <a:avLst/>
              </a:prstGeom>
              <a:noFill/>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7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HITECH</a:t>
                </a:r>
              </a:p>
              <a:p>
                <a:pPr algn="ctr" fontAlgn="auto">
                  <a:spcBef>
                    <a:spcPts val="0"/>
                  </a:spcBef>
                  <a:spcAft>
                    <a:spcPts val="0"/>
                  </a:spcAft>
                  <a:defRPr/>
                </a:pPr>
                <a:r>
                  <a:rPr lang="en-US" sz="7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ENGENEER</a:t>
                </a:r>
                <a:endParaRPr lang="ru-RU" sz="7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42" name="TextBox 79">
                <a:extLst>
                  <a:ext uri="{FF2B5EF4-FFF2-40B4-BE49-F238E27FC236}">
                    <a16:creationId xmlns:a16="http://schemas.microsoft.com/office/drawing/2014/main" id="{54C77C50-D5FE-478B-8E32-04EF690F7941}"/>
                  </a:ext>
                </a:extLst>
              </p:cNvPr>
              <p:cNvSpPr txBox="1"/>
              <p:nvPr/>
            </p:nvSpPr>
            <p:spPr>
              <a:xfrm>
                <a:off x="8231996" y="4981153"/>
                <a:ext cx="1039625" cy="471243"/>
              </a:xfrm>
              <a:prstGeom prst="rect">
                <a:avLst/>
              </a:prstGeom>
              <a:noFill/>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7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FARPI ALPHA</a:t>
                </a:r>
                <a:endParaRPr lang="ru-RU" sz="7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43" name="TextBox 79">
                <a:extLst>
                  <a:ext uri="{FF2B5EF4-FFF2-40B4-BE49-F238E27FC236}">
                    <a16:creationId xmlns:a16="http://schemas.microsoft.com/office/drawing/2014/main" id="{CFBE5042-D181-43C2-BB5B-489A90240AEB}"/>
                  </a:ext>
                </a:extLst>
              </p:cNvPr>
              <p:cNvSpPr txBox="1"/>
              <p:nvPr/>
            </p:nvSpPr>
            <p:spPr>
              <a:xfrm>
                <a:off x="7780516" y="3127929"/>
                <a:ext cx="1039625" cy="568908"/>
              </a:xfrm>
              <a:prstGeom prst="rect">
                <a:avLst/>
              </a:prstGeom>
              <a:noFill/>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uz-Cyrl-UZ"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FARPI </a:t>
                </a:r>
                <a:endPar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a:p>
                <a:pPr algn="ctr" fontAlgn="auto">
                  <a:spcBef>
                    <a:spcPts val="0"/>
                  </a:spcBef>
                  <a:spcAft>
                    <a:spcPts val="0"/>
                  </a:spcAft>
                  <a:defRPr/>
                </a:pPr>
                <a:r>
                  <a:rPr lang="uz-Cyrl-UZ"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TEXTILE</a:t>
                </a: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 </a:t>
                </a:r>
              </a:p>
              <a:p>
                <a:pPr algn="ctr" fontAlgn="auto">
                  <a:spcBef>
                    <a:spcPts val="0"/>
                  </a:spcBef>
                  <a:spcAft>
                    <a:spcPts val="0"/>
                  </a:spcAft>
                  <a:defRPr/>
                </a:pPr>
                <a:r>
                  <a:rPr lang="uz-Cyrl-UZ"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GROUP</a:t>
                </a:r>
                <a:endParaRPr lang="ru-RU"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44" name="TextBox 79">
                <a:extLst>
                  <a:ext uri="{FF2B5EF4-FFF2-40B4-BE49-F238E27FC236}">
                    <a16:creationId xmlns:a16="http://schemas.microsoft.com/office/drawing/2014/main" id="{077FAF82-45E0-4A40-AFBB-55BB6B1E52C8}"/>
                  </a:ext>
                </a:extLst>
              </p:cNvPr>
              <p:cNvSpPr txBox="1"/>
              <p:nvPr/>
            </p:nvSpPr>
            <p:spPr>
              <a:xfrm>
                <a:off x="7934263" y="2009645"/>
                <a:ext cx="934687" cy="424850"/>
              </a:xfrm>
              <a:prstGeom prst="rect">
                <a:avLst/>
              </a:prstGeom>
              <a:noFill/>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BUSINESS </a:t>
                </a:r>
              </a:p>
              <a:p>
                <a:pP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VECTOR</a:t>
                </a:r>
                <a:endParaRPr lang="ru-RU"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45" name="TextBox 79">
                <a:extLst>
                  <a:ext uri="{FF2B5EF4-FFF2-40B4-BE49-F238E27FC236}">
                    <a16:creationId xmlns:a16="http://schemas.microsoft.com/office/drawing/2014/main" id="{858DA40D-4536-4EC5-95F2-40D1E75F37E9}"/>
                  </a:ext>
                </a:extLst>
              </p:cNvPr>
              <p:cNvSpPr txBox="1"/>
              <p:nvPr/>
            </p:nvSpPr>
            <p:spPr>
              <a:xfrm>
                <a:off x="8895794" y="2095103"/>
                <a:ext cx="951770" cy="568909"/>
              </a:xfrm>
              <a:prstGeom prst="rect">
                <a:avLst/>
              </a:prstGeom>
              <a:noFill/>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FARPI MECH </a:t>
                </a:r>
              </a:p>
              <a:p>
                <a:pPr algn="ctr" fontAlgn="auto">
                  <a:spcBef>
                    <a:spcPts val="0"/>
                  </a:spcBef>
                  <a:spcAft>
                    <a:spcPts val="0"/>
                  </a:spcAft>
                  <a:defRPr/>
                </a:pPr>
                <a:r>
                  <a:rPr lang="en-US"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rPr>
                  <a:t>TECHNO</a:t>
                </a:r>
                <a:endParaRPr lang="ru-RU" sz="600" b="1" dirty="0">
                  <a:ln w="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46" name="Text Box 14">
                <a:extLst>
                  <a:ext uri="{FF2B5EF4-FFF2-40B4-BE49-F238E27FC236}">
                    <a16:creationId xmlns:a16="http://schemas.microsoft.com/office/drawing/2014/main" id="{42E755B1-62C6-4853-978E-588E34DE5103}"/>
                  </a:ext>
                </a:extLst>
              </p:cNvPr>
              <p:cNvSpPr txBox="1">
                <a:spLocks noChangeArrowheads="1"/>
              </p:cNvSpPr>
              <p:nvPr/>
            </p:nvSpPr>
            <p:spPr bwMode="gray">
              <a:xfrm>
                <a:off x="8737167" y="2900853"/>
                <a:ext cx="1945026" cy="1562667"/>
              </a:xfrm>
              <a:prstGeom prst="rect">
                <a:avLst/>
              </a:prstGeom>
              <a:noFill/>
              <a:ln w="9525" algn="ctr">
                <a:noFill/>
                <a:miter lim="800000"/>
                <a:headEnd/>
                <a:tailEnd/>
              </a:ln>
              <a:effectLst/>
            </p:spPr>
            <p:txBody>
              <a:bodyPr>
                <a:spAutoFit/>
              </a:bodyPr>
              <a:lstStyle/>
              <a:p>
                <a:pPr algn="ctr" eaLnBrk="1" fontAlgn="auto" hangingPunct="1">
                  <a:spcBef>
                    <a:spcPts val="0"/>
                  </a:spcBef>
                  <a:spcAft>
                    <a:spcPts val="0"/>
                  </a:spcAft>
                  <a:defRPr/>
                </a:pPr>
                <a:r>
                  <a:rPr lang="ru-RU" sz="2000" kern="0" dirty="0">
                    <a:solidFill>
                      <a:srgbClr val="002060"/>
                    </a:solidFill>
                    <a:latin typeface="Bahnschrift SemiBold Condensed" panose="020B0502040204020203" pitchFamily="34" charset="0"/>
                  </a:rPr>
                  <a:t>СПИН ОФФ</a:t>
                </a:r>
              </a:p>
              <a:p>
                <a:pPr algn="ctr" eaLnBrk="1" fontAlgn="auto" hangingPunct="1">
                  <a:spcBef>
                    <a:spcPts val="0"/>
                  </a:spcBef>
                  <a:spcAft>
                    <a:spcPts val="0"/>
                  </a:spcAft>
                  <a:defRPr/>
                </a:pPr>
                <a:r>
                  <a:rPr lang="ru-RU" sz="1600" kern="0" dirty="0">
                    <a:solidFill>
                      <a:srgbClr val="002060"/>
                    </a:solidFill>
                    <a:latin typeface="Bahnschrift SemiBold Condensed" panose="020B0502040204020203" pitchFamily="34" charset="0"/>
                  </a:rPr>
                  <a:t>КОМПАНИЯЛАР</a:t>
                </a:r>
              </a:p>
              <a:p>
                <a:pPr algn="ctr" eaLnBrk="1" fontAlgn="auto" hangingPunct="1">
                  <a:spcBef>
                    <a:spcPts val="0"/>
                  </a:spcBef>
                  <a:spcAft>
                    <a:spcPts val="0"/>
                  </a:spcAft>
                  <a:defRPr/>
                </a:pPr>
                <a:r>
                  <a:rPr lang="ru-RU" sz="2400" kern="0" dirty="0">
                    <a:solidFill>
                      <a:srgbClr val="2BAE71"/>
                    </a:solidFill>
                    <a:latin typeface="Bahnschrift SemiBold Condensed" panose="020B0502040204020203" pitchFamily="34" charset="0"/>
                  </a:rPr>
                  <a:t>14 ТА</a:t>
                </a:r>
                <a:endParaRPr lang="en-US" sz="2400" kern="0" dirty="0">
                  <a:solidFill>
                    <a:srgbClr val="2BAE71"/>
                  </a:solidFill>
                  <a:latin typeface="Bahnschrift SemiBold Condensed" panose="020B0502040204020203" pitchFamily="34" charset="0"/>
                </a:endParaRPr>
              </a:p>
            </p:txBody>
          </p:sp>
        </p:grpSp>
        <p:sp>
          <p:nvSpPr>
            <p:cNvPr id="19" name="Прямоугольник 18">
              <a:extLst>
                <a:ext uri="{FF2B5EF4-FFF2-40B4-BE49-F238E27FC236}">
                  <a16:creationId xmlns:a16="http://schemas.microsoft.com/office/drawing/2014/main" id="{9D00DC4C-E580-4809-AA85-3F18E20D31E6}"/>
                </a:ext>
              </a:extLst>
            </p:cNvPr>
            <p:cNvSpPr/>
            <p:nvPr/>
          </p:nvSpPr>
          <p:spPr>
            <a:xfrm rot="17956361">
              <a:off x="8965817" y="4200403"/>
              <a:ext cx="333448" cy="369782"/>
            </a:xfrm>
            <a:prstGeom prst="rect">
              <a:avLst/>
            </a:prstGeom>
          </p:spPr>
          <p:txBody>
            <a:bodyPr wrap="none">
              <a:spAutoFit/>
            </a:bodyPr>
            <a:lstStyle/>
            <a:p>
              <a:pPr eaLnBrk="1" fontAlgn="auto" hangingPunct="1">
                <a:spcBef>
                  <a:spcPts val="0"/>
                </a:spcBef>
                <a:spcAft>
                  <a:spcPts val="0"/>
                </a:spcAft>
                <a:defRPr/>
              </a:pPr>
              <a:r>
                <a:rPr lang="uz-Cyrl-UZ" b="1" kern="0" dirty="0">
                  <a:solidFill>
                    <a:srgbClr val="5B9BD5">
                      <a:lumMod val="75000"/>
                    </a:srgbClr>
                  </a:solidFill>
                  <a:latin typeface="Bahnschrift SemiBold" panose="020B0502040204020203" pitchFamily="34" charset="0"/>
                </a:rPr>
                <a:t>А</a:t>
              </a:r>
              <a:endParaRPr lang="ru-RU" b="1" kern="0" dirty="0">
                <a:solidFill>
                  <a:srgbClr val="5B9BD5">
                    <a:lumMod val="75000"/>
                  </a:srgbClr>
                </a:solidFill>
                <a:latin typeface="Bahnschrift SemiBold" panose="020B0502040204020203" pitchFamily="34" charset="0"/>
              </a:endParaRPr>
            </a:p>
          </p:txBody>
        </p:sp>
        <p:sp>
          <p:nvSpPr>
            <p:cNvPr id="20" name="Прямоугольник 19">
              <a:extLst>
                <a:ext uri="{FF2B5EF4-FFF2-40B4-BE49-F238E27FC236}">
                  <a16:creationId xmlns:a16="http://schemas.microsoft.com/office/drawing/2014/main" id="{11207998-3B99-495A-ADDF-15A8F7B4CA6B}"/>
                </a:ext>
              </a:extLst>
            </p:cNvPr>
            <p:cNvSpPr/>
            <p:nvPr/>
          </p:nvSpPr>
          <p:spPr>
            <a:xfrm rot="17400802">
              <a:off x="8880109" y="4360776"/>
              <a:ext cx="365205" cy="369782"/>
            </a:xfrm>
            <a:prstGeom prst="rect">
              <a:avLst/>
            </a:prstGeom>
          </p:spPr>
          <p:txBody>
            <a:bodyPr wrap="none">
              <a:spAutoFit/>
            </a:bodyPr>
            <a:lstStyle/>
            <a:p>
              <a:pPr eaLnBrk="1" fontAlgn="auto" hangingPunct="1">
                <a:spcBef>
                  <a:spcPts val="0"/>
                </a:spcBef>
                <a:spcAft>
                  <a:spcPts val="0"/>
                </a:spcAft>
                <a:defRPr/>
              </a:pPr>
              <a:r>
                <a:rPr lang="uz-Cyrl-UZ" b="1" kern="0" dirty="0">
                  <a:solidFill>
                    <a:srgbClr val="5B9BD5">
                      <a:lumMod val="75000"/>
                    </a:srgbClr>
                  </a:solidFill>
                  <a:latin typeface="Bahnschrift SemiBold" panose="020B0502040204020203" pitchFamily="34" charset="0"/>
                </a:rPr>
                <a:t>М</a:t>
              </a:r>
              <a:endParaRPr lang="ru-RU" b="1" kern="0" dirty="0">
                <a:solidFill>
                  <a:srgbClr val="5B9BD5">
                    <a:lumMod val="75000"/>
                  </a:srgbClr>
                </a:solidFill>
                <a:latin typeface="Bahnschrift SemiBold" panose="020B0502040204020203" pitchFamily="34" charset="0"/>
              </a:endParaRPr>
            </a:p>
          </p:txBody>
        </p:sp>
      </p:grpSp>
      <p:sp>
        <p:nvSpPr>
          <p:cNvPr id="10" name="Прямоугольник 9">
            <a:extLst>
              <a:ext uri="{FF2B5EF4-FFF2-40B4-BE49-F238E27FC236}">
                <a16:creationId xmlns:a16="http://schemas.microsoft.com/office/drawing/2014/main" id="{18DC4641-CA98-4542-A5B9-F8F84B434DA3}"/>
              </a:ext>
            </a:extLst>
          </p:cNvPr>
          <p:cNvSpPr/>
          <p:nvPr/>
        </p:nvSpPr>
        <p:spPr>
          <a:xfrm>
            <a:off x="4908458" y="2288517"/>
            <a:ext cx="6096000" cy="2308324"/>
          </a:xfrm>
          <a:prstGeom prst="rect">
            <a:avLst/>
          </a:prstGeom>
        </p:spPr>
        <p:txBody>
          <a:bodyPr>
            <a:spAutoFit/>
          </a:bodyPr>
          <a:lstStyle/>
          <a:p>
            <a:pPr indent="399415" algn="just">
              <a:spcAft>
                <a:spcPts val="1200"/>
              </a:spcAft>
            </a:pPr>
            <a:r>
              <a:rPr lang="en-US" sz="2400" dirty="0">
                <a:solidFill>
                  <a:schemeClr val="accent1">
                    <a:lumMod val="50000"/>
                  </a:schemeClr>
                </a:solidFill>
                <a:latin typeface="Arial" panose="020B0604020202020204" pitchFamily="34" charset="0"/>
                <a:ea typeface="Times New Roman" panose="02020603050405020304" pitchFamily="18" charset="0"/>
              </a:rPr>
              <a:t>14 spin-off enterprises were established using foreign experience in order to implement the effective activity of the centers, and 27.0 billion. 40 scientific and innovative projects, as well as 547 economic contracts were executed.</a:t>
            </a:r>
            <a:endParaRPr lang="ru-RU" sz="2000" dirty="0">
              <a:solidFill>
                <a:schemeClr val="accent1">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9313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BD597BC3-6E4A-403B-A3E6-45D315AD6F5C}"/>
              </a:ext>
            </a:extLst>
          </p:cNvPr>
          <p:cNvSpPr>
            <a:spLocks noGrp="1"/>
          </p:cNvSpPr>
          <p:nvPr>
            <p:ph type="sldNum" sz="quarter" idx="12"/>
          </p:nvPr>
        </p:nvSpPr>
        <p:spPr/>
        <p:txBody>
          <a:bodyPr/>
          <a:lstStyle/>
          <a:p>
            <a:fld id="{A66FF400-FC9A-4B38-B952-D89BB44AA7B0}" type="slidenum">
              <a:rPr lang="ru-RU" smtClean="0"/>
              <a:t>12</a:t>
            </a:fld>
            <a:endParaRPr lang="ru-RU"/>
          </a:p>
        </p:txBody>
      </p:sp>
      <p:pic>
        <p:nvPicPr>
          <p:cNvPr id="132" name="Рисунок 131">
            <a:extLst>
              <a:ext uri="{FF2B5EF4-FFF2-40B4-BE49-F238E27FC236}">
                <a16:creationId xmlns:a16="http://schemas.microsoft.com/office/drawing/2014/main" id="{7706B289-9FF1-47CE-836C-78BA5D3CC5FA}"/>
              </a:ext>
            </a:extLst>
          </p:cNvPr>
          <p:cNvPicPr>
            <a:picLocks noChangeAspect="1"/>
          </p:cNvPicPr>
          <p:nvPr/>
        </p:nvPicPr>
        <p:blipFill>
          <a:blip r:embed="rId2"/>
          <a:stretch>
            <a:fillRect/>
          </a:stretch>
        </p:blipFill>
        <p:spPr>
          <a:xfrm>
            <a:off x="25292" y="0"/>
            <a:ext cx="12141415" cy="6858000"/>
          </a:xfrm>
          <a:prstGeom prst="rect">
            <a:avLst/>
          </a:prstGeom>
        </p:spPr>
      </p:pic>
    </p:spTree>
    <p:extLst>
      <p:ext uri="{BB962C8B-B14F-4D97-AF65-F5344CB8AC3E}">
        <p14:creationId xmlns:p14="http://schemas.microsoft.com/office/powerpoint/2010/main" val="375659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Development</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latin typeface="Times New Roman" panose="02020603050405020304" pitchFamily="18" charset="0"/>
                <a:cs typeface="Times New Roman" panose="02020603050405020304" pitchFamily="18" charset="0"/>
              </a:rPr>
              <a:t>MechaUz Project</a:t>
            </a:r>
            <a:endParaRPr lang="ru-RU">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13</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75392" y="5741913"/>
            <a:ext cx="10515600" cy="1116087"/>
          </a:xfrm>
        </p:spPr>
        <p:txBody>
          <a:bodyPr>
            <a:normAutofit fontScale="55000" lnSpcReduction="20000"/>
          </a:bodyPr>
          <a:lstStyle/>
          <a:p>
            <a:pPr algn="just"/>
            <a:r>
              <a:rPr lang="en-US" dirty="0">
                <a:solidFill>
                  <a:srgbClr val="002060"/>
                </a:solidFill>
                <a:latin typeface="Times New Roman" panose="02020603050405020304" pitchFamily="18" charset="0"/>
                <a:cs typeface="Times New Roman" panose="02020603050405020304" pitchFamily="18" charset="0"/>
              </a:rPr>
              <a:t>On November 7-8, 2023, an international scientific-practical conference dedicated to "</a:t>
            </a:r>
            <a:r>
              <a:rPr lang="en-US" dirty="0">
                <a:solidFill>
                  <a:srgbClr val="FF0000"/>
                </a:solidFill>
                <a:latin typeface="Times New Roman" panose="02020603050405020304" pitchFamily="18" charset="0"/>
                <a:cs typeface="Times New Roman" panose="02020603050405020304" pitchFamily="18" charset="0"/>
              </a:rPr>
              <a:t>Problems and solutions of effective use of alternative energy sources</a:t>
            </a:r>
            <a:r>
              <a:rPr lang="en-US" dirty="0">
                <a:solidFill>
                  <a:srgbClr val="002060"/>
                </a:solidFill>
                <a:latin typeface="Times New Roman" panose="02020603050405020304" pitchFamily="18" charset="0"/>
                <a:cs typeface="Times New Roman" panose="02020603050405020304" pitchFamily="18" charset="0"/>
              </a:rPr>
              <a:t>" was held at the Fergana Polytechnic Institute at the initiative of the Faculty of Computerized Design Systems.</a:t>
            </a:r>
            <a:endParaRPr lang="ru-RU"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On December 14-15, 2023, an international scientific-practical conference dedicated to “</a:t>
            </a:r>
            <a:r>
              <a:rPr lang="en-US" dirty="0">
                <a:solidFill>
                  <a:srgbClr val="FF0000"/>
                </a:solidFill>
                <a:latin typeface="Times New Roman" panose="02020603050405020304" pitchFamily="18" charset="0"/>
                <a:cs typeface="Times New Roman" panose="02020603050405020304" pitchFamily="18" charset="0"/>
              </a:rPr>
              <a:t>Efficient energy of the future: problems and solutions</a:t>
            </a:r>
            <a:r>
              <a:rPr lang="en-US" dirty="0">
                <a:solidFill>
                  <a:srgbClr val="002060"/>
                </a:solidFill>
                <a:latin typeface="Times New Roman" panose="02020603050405020304" pitchFamily="18" charset="0"/>
                <a:cs typeface="Times New Roman" panose="02020603050405020304" pitchFamily="18" charset="0"/>
              </a:rPr>
              <a:t>" was held at the Fergana Polytechnic Institute at the initiative of the Faculty of Electrical Engineering.</a:t>
            </a:r>
            <a:endParaRPr lang="en-US" dirty="0">
              <a:latin typeface="Times New Roman" panose="02020603050405020304" pitchFamily="18" charset="0"/>
              <a:cs typeface="Times New Roman" panose="02020603050405020304" pitchFamily="18" charset="0"/>
            </a:endParaRPr>
          </a:p>
          <a:p>
            <a:pPr algn="just"/>
            <a:endParaRPr lang="ru-RU" dirty="0">
              <a:solidFill>
                <a:srgbClr val="002060"/>
              </a:solidFill>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567C3EBD-6F5E-4604-9B79-AA6A697AB100}"/>
              </a:ext>
            </a:extLst>
          </p:cNvPr>
          <p:cNvPicPr>
            <a:picLocks noChangeAspect="1"/>
          </p:cNvPicPr>
          <p:nvPr/>
        </p:nvPicPr>
        <p:blipFill>
          <a:blip r:embed="rId3"/>
          <a:stretch>
            <a:fillRect/>
          </a:stretch>
        </p:blipFill>
        <p:spPr>
          <a:xfrm>
            <a:off x="648984" y="1695329"/>
            <a:ext cx="3344901" cy="2229063"/>
          </a:xfrm>
          <a:prstGeom prst="rect">
            <a:avLst/>
          </a:prstGeom>
          <a:ln>
            <a:noFill/>
          </a:ln>
          <a:effectLst>
            <a:outerShdw blurRad="190500" algn="tl" rotWithShape="0">
              <a:srgbClr val="000000">
                <a:alpha val="70000"/>
              </a:srgbClr>
            </a:outerShdw>
          </a:effectLst>
        </p:spPr>
      </p:pic>
      <p:sp>
        <p:nvSpPr>
          <p:cNvPr id="9" name="Прямоугольник 8">
            <a:extLst>
              <a:ext uri="{FF2B5EF4-FFF2-40B4-BE49-F238E27FC236}">
                <a16:creationId xmlns:a16="http://schemas.microsoft.com/office/drawing/2014/main" id="{737D9202-1563-4345-9104-026E5ADB93F2}"/>
              </a:ext>
            </a:extLst>
          </p:cNvPr>
          <p:cNvSpPr/>
          <p:nvPr/>
        </p:nvSpPr>
        <p:spPr>
          <a:xfrm>
            <a:off x="4820626" y="1346533"/>
            <a:ext cx="2563522" cy="1477328"/>
          </a:xfrm>
          <a:prstGeom prst="rect">
            <a:avLst/>
          </a:prstGeom>
        </p:spPr>
        <p:txBody>
          <a:bodyPr wrap="none">
            <a:spAutoFit/>
          </a:bodyPr>
          <a:lstStyle/>
          <a:p>
            <a:pPr algn="just"/>
            <a:r>
              <a:rPr lang="en-US" dirty="0">
                <a:latin typeface="Times New Roman" panose="02020603050405020304" pitchFamily="18" charset="0"/>
                <a:cs typeface="Times New Roman" panose="02020603050405020304" pitchFamily="18" charset="0"/>
              </a:rPr>
              <a:t>International participants:</a:t>
            </a:r>
          </a:p>
          <a:p>
            <a:pPr marL="285750" indent="-285750" algn="just">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Italy</a:t>
            </a:r>
          </a:p>
          <a:p>
            <a:pPr marL="285750" indent="-285750" algn="just">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Belarus</a:t>
            </a:r>
          </a:p>
          <a:p>
            <a:pPr marL="285750" indent="-285750" algn="just">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Kyrgyzstan</a:t>
            </a:r>
          </a:p>
          <a:p>
            <a:pPr marL="285750" indent="-285750" algn="just">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Kazakhstan</a:t>
            </a:r>
            <a:endParaRPr lang="ru-RU" dirty="0">
              <a:solidFill>
                <a:srgbClr val="0070C0"/>
              </a:solidFill>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1653686F-56DA-42E1-BFEB-E5EEFD323446}"/>
              </a:ext>
            </a:extLst>
          </p:cNvPr>
          <p:cNvPicPr>
            <a:picLocks noChangeAspect="1"/>
          </p:cNvPicPr>
          <p:nvPr/>
        </p:nvPicPr>
        <p:blipFill rotWithShape="1">
          <a:blip r:embed="rId4">
            <a:extLst>
              <a:ext uri="{28A0092B-C50C-407E-A947-70E740481C1C}">
                <a14:useLocalDpi xmlns:a14="http://schemas.microsoft.com/office/drawing/2010/main" val="0"/>
              </a:ext>
            </a:extLst>
          </a:blip>
          <a:srcRect l="11703" b="86077"/>
          <a:stretch/>
        </p:blipFill>
        <p:spPr>
          <a:xfrm>
            <a:off x="8319676" y="585424"/>
            <a:ext cx="3729201" cy="832256"/>
          </a:xfrm>
          <a:prstGeom prst="rect">
            <a:avLst/>
          </a:prstGeom>
        </p:spPr>
      </p:pic>
      <p:pic>
        <p:nvPicPr>
          <p:cNvPr id="6" name="Рисунок 5">
            <a:extLst>
              <a:ext uri="{FF2B5EF4-FFF2-40B4-BE49-F238E27FC236}">
                <a16:creationId xmlns:a16="http://schemas.microsoft.com/office/drawing/2014/main" id="{0966FBD0-75D4-4ABD-9953-02D0984A1515}"/>
              </a:ext>
            </a:extLst>
          </p:cNvPr>
          <p:cNvPicPr>
            <a:picLocks noChangeAspect="1"/>
          </p:cNvPicPr>
          <p:nvPr/>
        </p:nvPicPr>
        <p:blipFill>
          <a:blip r:embed="rId5"/>
          <a:stretch>
            <a:fillRect/>
          </a:stretch>
        </p:blipFill>
        <p:spPr>
          <a:xfrm>
            <a:off x="6341380" y="1724392"/>
            <a:ext cx="1394481" cy="3364580"/>
          </a:xfrm>
          <a:prstGeom prst="rect">
            <a:avLst/>
          </a:prstGeom>
        </p:spPr>
      </p:pic>
      <p:pic>
        <p:nvPicPr>
          <p:cNvPr id="13" name="Рисунок 12">
            <a:extLst>
              <a:ext uri="{FF2B5EF4-FFF2-40B4-BE49-F238E27FC236}">
                <a16:creationId xmlns:a16="http://schemas.microsoft.com/office/drawing/2014/main" id="{F65C8FE6-62DD-421C-A849-B00528392626}"/>
              </a:ext>
            </a:extLst>
          </p:cNvPr>
          <p:cNvPicPr>
            <a:picLocks noChangeAspect="1"/>
          </p:cNvPicPr>
          <p:nvPr/>
        </p:nvPicPr>
        <p:blipFill>
          <a:blip r:embed="rId6"/>
          <a:stretch>
            <a:fillRect/>
          </a:stretch>
        </p:blipFill>
        <p:spPr>
          <a:xfrm>
            <a:off x="575392" y="568294"/>
            <a:ext cx="3268815" cy="909982"/>
          </a:xfrm>
          <a:prstGeom prst="rect">
            <a:avLst/>
          </a:prstGeom>
        </p:spPr>
      </p:pic>
      <p:pic>
        <p:nvPicPr>
          <p:cNvPr id="4" name="Рисунок 3">
            <a:extLst>
              <a:ext uri="{FF2B5EF4-FFF2-40B4-BE49-F238E27FC236}">
                <a16:creationId xmlns:a16="http://schemas.microsoft.com/office/drawing/2014/main" id="{13DB528F-89BE-4FCC-809F-7FE4FF493394}"/>
              </a:ext>
            </a:extLst>
          </p:cNvPr>
          <p:cNvPicPr>
            <a:picLocks noChangeAspect="1"/>
          </p:cNvPicPr>
          <p:nvPr/>
        </p:nvPicPr>
        <p:blipFill>
          <a:blip r:embed="rId7"/>
          <a:stretch>
            <a:fillRect/>
          </a:stretch>
        </p:blipFill>
        <p:spPr>
          <a:xfrm>
            <a:off x="2728096" y="3230649"/>
            <a:ext cx="3344901" cy="2229063"/>
          </a:xfrm>
          <a:prstGeom prst="rect">
            <a:avLst/>
          </a:prstGeom>
          <a:ln>
            <a:noFill/>
          </a:ln>
          <a:effectLst>
            <a:outerShdw blurRad="190500" algn="tl" rotWithShape="0">
              <a:srgbClr val="000000">
                <a:alpha val="70000"/>
              </a:srgbClr>
            </a:outerShdw>
          </a:effectLst>
        </p:spPr>
      </p:pic>
      <p:pic>
        <p:nvPicPr>
          <p:cNvPr id="15" name="Рисунок 14">
            <a:extLst>
              <a:ext uri="{FF2B5EF4-FFF2-40B4-BE49-F238E27FC236}">
                <a16:creationId xmlns:a16="http://schemas.microsoft.com/office/drawing/2014/main" id="{32A6706A-CA90-4F71-B7FF-447E525D2D23}"/>
              </a:ext>
            </a:extLst>
          </p:cNvPr>
          <p:cNvPicPr>
            <a:picLocks noChangeAspect="1"/>
          </p:cNvPicPr>
          <p:nvPr/>
        </p:nvPicPr>
        <p:blipFill>
          <a:blip r:embed="rId8"/>
          <a:stretch>
            <a:fillRect/>
          </a:stretch>
        </p:blipFill>
        <p:spPr>
          <a:xfrm>
            <a:off x="8338847" y="1417680"/>
            <a:ext cx="3690858" cy="2633427"/>
          </a:xfrm>
          <a:prstGeom prst="rect">
            <a:avLst/>
          </a:prstGeom>
          <a:ln>
            <a:noFill/>
          </a:ln>
          <a:effectLst>
            <a:outerShdw blurRad="190500" algn="tl" rotWithShape="0">
              <a:srgbClr val="000000">
                <a:alpha val="70000"/>
              </a:srgbClr>
            </a:outerShdw>
          </a:effectLst>
        </p:spPr>
      </p:pic>
      <p:pic>
        <p:nvPicPr>
          <p:cNvPr id="18" name="Рисунок 17">
            <a:extLst>
              <a:ext uri="{FF2B5EF4-FFF2-40B4-BE49-F238E27FC236}">
                <a16:creationId xmlns:a16="http://schemas.microsoft.com/office/drawing/2014/main" id="{C392417B-223B-4668-98AD-152FF6448725}"/>
              </a:ext>
            </a:extLst>
          </p:cNvPr>
          <p:cNvPicPr>
            <a:picLocks noChangeAspect="1"/>
          </p:cNvPicPr>
          <p:nvPr/>
        </p:nvPicPr>
        <p:blipFill>
          <a:blip r:embed="rId9"/>
          <a:stretch>
            <a:fillRect/>
          </a:stretch>
        </p:blipFill>
        <p:spPr>
          <a:xfrm>
            <a:off x="7886675" y="3435984"/>
            <a:ext cx="3346994" cy="22313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349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Development</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latin typeface="Times New Roman" panose="02020603050405020304" pitchFamily="18" charset="0"/>
                <a:cs typeface="Times New Roman" panose="02020603050405020304" pitchFamily="18" charset="0"/>
              </a:rPr>
              <a:t>MechaUz Project</a:t>
            </a:r>
            <a:endParaRPr lang="ru-RU">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14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14993" y="5614179"/>
            <a:ext cx="10962012" cy="687323"/>
          </a:xfrm>
        </p:spPr>
        <p:txBody>
          <a:bodyPr>
            <a:noAutofit/>
          </a:bodyPr>
          <a:lstStyle/>
          <a:p>
            <a:pPr algn="just"/>
            <a:r>
              <a:rPr lang="en-US" sz="1600" dirty="0">
                <a:solidFill>
                  <a:srgbClr val="002060"/>
                </a:solidFill>
                <a:latin typeface="Times New Roman" panose="02020603050405020304" pitchFamily="18" charset="0"/>
                <a:cs typeface="Times New Roman" panose="02020603050405020304" pitchFamily="18" charset="0"/>
              </a:rPr>
              <a:t>On December 14-15, 2023, an international scientific-practical conference dedicated to “</a:t>
            </a:r>
            <a:r>
              <a:rPr lang="en-US" sz="1600" dirty="0">
                <a:solidFill>
                  <a:srgbClr val="FF0000"/>
                </a:solidFill>
                <a:latin typeface="Times New Roman" panose="02020603050405020304" pitchFamily="18" charset="0"/>
                <a:cs typeface="Times New Roman" panose="02020603050405020304" pitchFamily="18" charset="0"/>
              </a:rPr>
              <a:t>Efficient energy of the future: problems and solutions</a:t>
            </a:r>
            <a:r>
              <a:rPr lang="en-US" sz="1600" dirty="0">
                <a:solidFill>
                  <a:srgbClr val="002060"/>
                </a:solidFill>
                <a:latin typeface="Times New Roman" panose="02020603050405020304" pitchFamily="18" charset="0"/>
                <a:cs typeface="Times New Roman" panose="02020603050405020304" pitchFamily="18" charset="0"/>
              </a:rPr>
              <a:t>" was held at the Fergana Polytechnic Institute at the initiative of the Faculty of Electrical Engineering.</a:t>
            </a:r>
          </a:p>
          <a:p>
            <a:pPr algn="just"/>
            <a:r>
              <a:rPr lang="en-US" sz="1600" dirty="0">
                <a:solidFill>
                  <a:srgbClr val="002060"/>
                </a:solidFill>
                <a:latin typeface="Times New Roman" panose="02020603050405020304" pitchFamily="18" charset="0"/>
                <a:cs typeface="Times New Roman" panose="02020603050405020304" pitchFamily="18" charset="0"/>
              </a:rPr>
              <a:t>In 1 section of the conferences personnel training within the framework of the </a:t>
            </a:r>
            <a:r>
              <a:rPr lang="en-US" sz="1600" dirty="0" err="1">
                <a:solidFill>
                  <a:srgbClr val="002060"/>
                </a:solidFill>
                <a:latin typeface="Times New Roman" panose="02020603050405020304" pitchFamily="18" charset="0"/>
                <a:cs typeface="Times New Roman" panose="02020603050405020304" pitchFamily="18" charset="0"/>
              </a:rPr>
              <a:t>DEBSEUz</a:t>
            </a:r>
            <a:r>
              <a:rPr lang="en-US" sz="1600" dirty="0">
                <a:solidFill>
                  <a:srgbClr val="002060"/>
                </a:solidFill>
                <a:latin typeface="Times New Roman" panose="02020603050405020304" pitchFamily="18" charset="0"/>
                <a:cs typeface="Times New Roman" panose="02020603050405020304" pitchFamily="18" charset="0"/>
              </a:rPr>
              <a:t> project was considered</a:t>
            </a:r>
            <a:endParaRPr lang="en-US" sz="1600" dirty="0">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737D9202-1563-4345-9104-026E5ADB93F2}"/>
              </a:ext>
            </a:extLst>
          </p:cNvPr>
          <p:cNvSpPr/>
          <p:nvPr/>
        </p:nvSpPr>
        <p:spPr>
          <a:xfrm>
            <a:off x="4814238" y="1544085"/>
            <a:ext cx="2563522" cy="923330"/>
          </a:xfrm>
          <a:prstGeom prst="rect">
            <a:avLst/>
          </a:prstGeom>
        </p:spPr>
        <p:txBody>
          <a:bodyPr wrap="none">
            <a:spAutoFit/>
          </a:bodyPr>
          <a:lstStyle/>
          <a:p>
            <a:pPr algn="just"/>
            <a:r>
              <a:rPr lang="en-US" dirty="0">
                <a:latin typeface="Times New Roman" panose="02020603050405020304" pitchFamily="18" charset="0"/>
                <a:cs typeface="Times New Roman" panose="02020603050405020304" pitchFamily="18" charset="0"/>
              </a:rPr>
              <a:t>International participants:</a:t>
            </a:r>
          </a:p>
          <a:p>
            <a:pPr marL="285750" indent="-285750" algn="just">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Pakistan</a:t>
            </a:r>
          </a:p>
          <a:p>
            <a:pPr marL="285750" indent="-285750" algn="just">
              <a:buFont typeface="Arial" panose="020B0604020202020204" pitchFamily="34" charset="0"/>
              <a:buChar char="•"/>
            </a:pPr>
            <a:r>
              <a:rPr lang="en-US" dirty="0">
                <a:solidFill>
                  <a:srgbClr val="0070C0"/>
                </a:solidFill>
                <a:latin typeface="Times New Roman" panose="02020603050405020304" pitchFamily="18" charset="0"/>
                <a:cs typeface="Times New Roman" panose="02020603050405020304" pitchFamily="18" charset="0"/>
              </a:rPr>
              <a:t>Kazakhstan</a:t>
            </a:r>
            <a:endParaRPr lang="ru-RU" dirty="0">
              <a:solidFill>
                <a:srgbClr val="0070C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A21259A4-EFAF-4574-AF96-3437FC35736B}"/>
              </a:ext>
            </a:extLst>
          </p:cNvPr>
          <p:cNvPicPr>
            <a:picLocks noChangeAspect="1"/>
          </p:cNvPicPr>
          <p:nvPr/>
        </p:nvPicPr>
        <p:blipFill>
          <a:blip r:embed="rId3"/>
          <a:stretch>
            <a:fillRect/>
          </a:stretch>
        </p:blipFill>
        <p:spPr>
          <a:xfrm>
            <a:off x="245885" y="1475663"/>
            <a:ext cx="3927830" cy="2620599"/>
          </a:xfrm>
          <a:prstGeom prst="rect">
            <a:avLst/>
          </a:prstGeom>
          <a:ln>
            <a:noFill/>
          </a:ln>
          <a:effectLst>
            <a:outerShdw blurRad="190500" algn="tl" rotWithShape="0">
              <a:srgbClr val="000000">
                <a:alpha val="70000"/>
              </a:srgbClr>
            </a:outerShdw>
          </a:effectLst>
        </p:spPr>
      </p:pic>
      <p:pic>
        <p:nvPicPr>
          <p:cNvPr id="13" name="Рисунок 12">
            <a:extLst>
              <a:ext uri="{FF2B5EF4-FFF2-40B4-BE49-F238E27FC236}">
                <a16:creationId xmlns:a16="http://schemas.microsoft.com/office/drawing/2014/main" id="{8286A70A-610B-420F-89F2-C398F312F5D2}"/>
              </a:ext>
            </a:extLst>
          </p:cNvPr>
          <p:cNvPicPr>
            <a:picLocks noChangeAspect="1"/>
          </p:cNvPicPr>
          <p:nvPr/>
        </p:nvPicPr>
        <p:blipFill>
          <a:blip r:embed="rId4"/>
          <a:stretch>
            <a:fillRect/>
          </a:stretch>
        </p:blipFill>
        <p:spPr>
          <a:xfrm>
            <a:off x="7686314" y="2362455"/>
            <a:ext cx="4273108" cy="2847626"/>
          </a:xfrm>
          <a:prstGeom prst="rect">
            <a:avLst/>
          </a:prstGeom>
          <a:ln>
            <a:noFill/>
          </a:ln>
          <a:effectLst>
            <a:outerShdw blurRad="190500" algn="tl" rotWithShape="0">
              <a:srgbClr val="000000">
                <a:alpha val="70000"/>
              </a:srgbClr>
            </a:outerShdw>
          </a:effectLst>
        </p:spPr>
      </p:pic>
      <p:pic>
        <p:nvPicPr>
          <p:cNvPr id="17" name="Рисунок 16">
            <a:extLst>
              <a:ext uri="{FF2B5EF4-FFF2-40B4-BE49-F238E27FC236}">
                <a16:creationId xmlns:a16="http://schemas.microsoft.com/office/drawing/2014/main" id="{AD0F64E6-0131-4B15-9C33-3F6693991619}"/>
              </a:ext>
            </a:extLst>
          </p:cNvPr>
          <p:cNvPicPr>
            <a:picLocks noChangeAspect="1"/>
          </p:cNvPicPr>
          <p:nvPr/>
        </p:nvPicPr>
        <p:blipFill>
          <a:blip r:embed="rId5"/>
          <a:stretch>
            <a:fillRect/>
          </a:stretch>
        </p:blipFill>
        <p:spPr>
          <a:xfrm>
            <a:off x="3695499" y="2698760"/>
            <a:ext cx="4269189" cy="2845015"/>
          </a:xfrm>
          <a:prstGeom prst="rect">
            <a:avLst/>
          </a:prstGeom>
          <a:ln>
            <a:noFill/>
          </a:ln>
          <a:effectLst>
            <a:outerShdw blurRad="190500" algn="tl" rotWithShape="0">
              <a:srgbClr val="000000">
                <a:alpha val="70000"/>
              </a:srgbClr>
            </a:outerShdw>
          </a:effectLst>
        </p:spPr>
      </p:pic>
      <p:pic>
        <p:nvPicPr>
          <p:cNvPr id="19" name="Рисунок 18">
            <a:extLst>
              <a:ext uri="{FF2B5EF4-FFF2-40B4-BE49-F238E27FC236}">
                <a16:creationId xmlns:a16="http://schemas.microsoft.com/office/drawing/2014/main" id="{98528E9E-585F-47E0-A159-C4651EB28B17}"/>
              </a:ext>
            </a:extLst>
          </p:cNvPr>
          <p:cNvPicPr>
            <a:picLocks noChangeAspect="1"/>
          </p:cNvPicPr>
          <p:nvPr/>
        </p:nvPicPr>
        <p:blipFill rotWithShape="1">
          <a:blip r:embed="rId6">
            <a:extLst>
              <a:ext uri="{28A0092B-C50C-407E-A947-70E740481C1C}">
                <a14:useLocalDpi xmlns:a14="http://schemas.microsoft.com/office/drawing/2010/main" val="0"/>
              </a:ext>
            </a:extLst>
          </a:blip>
          <a:srcRect l="11472" t="4910" r="7541" b="79233"/>
          <a:stretch/>
        </p:blipFill>
        <p:spPr>
          <a:xfrm>
            <a:off x="7964688" y="988130"/>
            <a:ext cx="3924300" cy="1087486"/>
          </a:xfrm>
          <a:prstGeom prst="rect">
            <a:avLst/>
          </a:prstGeom>
        </p:spPr>
      </p:pic>
    </p:spTree>
    <p:extLst>
      <p:ext uri="{BB962C8B-B14F-4D97-AF65-F5344CB8AC3E}">
        <p14:creationId xmlns:p14="http://schemas.microsoft.com/office/powerpoint/2010/main" val="1944676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t>
            </a:r>
            <a:r>
              <a:rPr lang="en-US" sz="1200" dirty="0" err="1"/>
              <a:t>DEBSEUz</a:t>
            </a:r>
            <a:r>
              <a:rPr lang="en-US" sz="1200" dirty="0"/>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rPr>
              <a:t>21/01/2024</a:t>
            </a:fld>
            <a:endParaRPr lang="ru-RU" dirty="0">
              <a:solidFill>
                <a:schemeClr val="bg1"/>
              </a:solidFill>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rPr>
              <a:t>MechaUz Project</a:t>
            </a:r>
            <a:endParaRPr lang="ru-RU">
              <a:solidFill>
                <a:schemeClr val="bg1"/>
              </a:solidFill>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rPr>
              <a:t>Page </a:t>
            </a:r>
            <a:fld id="{A66FF400-FC9A-4B38-B952-D89BB44AA7B0}" type="slidenum">
              <a:rPr lang="ru-RU" smtClean="0">
                <a:solidFill>
                  <a:schemeClr val="bg1"/>
                </a:solidFill>
              </a:rPr>
              <a:t>15</a:t>
            </a:fld>
            <a:endParaRPr lang="ru-RU" dirty="0">
              <a:solidFill>
                <a:schemeClr val="bg1"/>
              </a:solidFill>
            </a:endParaRPr>
          </a:p>
        </p:txBody>
      </p:sp>
      <p:sp>
        <p:nvSpPr>
          <p:cNvPr id="5" name="Заголовок 4">
            <a:extLst>
              <a:ext uri="{FF2B5EF4-FFF2-40B4-BE49-F238E27FC236}">
                <a16:creationId xmlns:a16="http://schemas.microsoft.com/office/drawing/2014/main" id="{5D6B805F-5FFF-46F7-880C-5A7066BCD537}"/>
              </a:ext>
            </a:extLst>
          </p:cNvPr>
          <p:cNvSpPr>
            <a:spLocks noGrp="1"/>
          </p:cNvSpPr>
          <p:nvPr>
            <p:ph type="title"/>
          </p:nvPr>
        </p:nvSpPr>
        <p:spPr>
          <a:xfrm>
            <a:off x="711741" y="284707"/>
            <a:ext cx="10515600" cy="884555"/>
          </a:xfrm>
        </p:spPr>
        <p:txBody>
          <a:bodyPr>
            <a:normAutofit/>
          </a:bodyPr>
          <a:lstStyle/>
          <a:p>
            <a:r>
              <a:rPr lang="en-US" sz="3200" dirty="0">
                <a:solidFill>
                  <a:schemeClr val="accent1">
                    <a:lumMod val="50000"/>
                  </a:schemeClr>
                </a:solidFill>
                <a:latin typeface="Century Schoolbook" panose="02040604050505020304" pitchFamily="18" charset="0"/>
              </a:rPr>
              <a:t>Study books are prepared for publication</a:t>
            </a:r>
            <a:endParaRPr lang="ru-RU" sz="3200" dirty="0">
              <a:solidFill>
                <a:schemeClr val="accent1">
                  <a:lumMod val="50000"/>
                </a:schemeClr>
              </a:solidFill>
              <a:latin typeface="Century Schoolbook" panose="02040604050505020304" pitchFamily="18" charset="0"/>
            </a:endParaRPr>
          </a:p>
        </p:txBody>
      </p:sp>
      <p:pic>
        <p:nvPicPr>
          <p:cNvPr id="14" name="Рисунок 13">
            <a:extLst>
              <a:ext uri="{FF2B5EF4-FFF2-40B4-BE49-F238E27FC236}">
                <a16:creationId xmlns:a16="http://schemas.microsoft.com/office/drawing/2014/main" id="{44A30EB8-8BCA-42D0-A98E-DFE9D74971EA}"/>
              </a:ext>
            </a:extLst>
          </p:cNvPr>
          <p:cNvPicPr>
            <a:picLocks noChangeAspect="1"/>
          </p:cNvPicPr>
          <p:nvPr/>
        </p:nvPicPr>
        <p:blipFill rotWithShape="1">
          <a:blip r:embed="rId3"/>
          <a:srcRect l="5759" t="18401" r="64564" b="9341"/>
          <a:stretch/>
        </p:blipFill>
        <p:spPr>
          <a:xfrm>
            <a:off x="1092614" y="1453969"/>
            <a:ext cx="3004457" cy="4114800"/>
          </a:xfrm>
          <a:prstGeom prst="rect">
            <a:avLst/>
          </a:prstGeom>
          <a:ln>
            <a:noFill/>
          </a:ln>
          <a:effectLst>
            <a:outerShdw blurRad="190500" algn="tl" rotWithShape="0">
              <a:srgbClr val="000000">
                <a:alpha val="70000"/>
              </a:srgbClr>
            </a:outerShdw>
          </a:effectLst>
        </p:spPr>
      </p:pic>
      <p:pic>
        <p:nvPicPr>
          <p:cNvPr id="3" name="Рисунок 2">
            <a:extLst>
              <a:ext uri="{FF2B5EF4-FFF2-40B4-BE49-F238E27FC236}">
                <a16:creationId xmlns:a16="http://schemas.microsoft.com/office/drawing/2014/main" id="{4BC70F36-EC93-46E8-9477-D6F9148BB688}"/>
              </a:ext>
            </a:extLst>
          </p:cNvPr>
          <p:cNvPicPr>
            <a:picLocks noChangeAspect="1"/>
          </p:cNvPicPr>
          <p:nvPr/>
        </p:nvPicPr>
        <p:blipFill>
          <a:blip r:embed="rId4"/>
          <a:stretch>
            <a:fillRect/>
          </a:stretch>
        </p:blipFill>
        <p:spPr>
          <a:xfrm>
            <a:off x="4828586" y="1453969"/>
            <a:ext cx="2912325" cy="4114800"/>
          </a:xfrm>
          <a:prstGeom prst="rect">
            <a:avLst/>
          </a:prstGeom>
          <a:ln>
            <a:noFill/>
          </a:ln>
          <a:effectLst>
            <a:outerShdw blurRad="190500" algn="tl" rotWithShape="0">
              <a:srgbClr val="000000">
                <a:alpha val="70000"/>
              </a:srgbClr>
            </a:outerShdw>
          </a:effectLst>
        </p:spPr>
      </p:pic>
      <p:pic>
        <p:nvPicPr>
          <p:cNvPr id="6" name="Рисунок 5">
            <a:extLst>
              <a:ext uri="{FF2B5EF4-FFF2-40B4-BE49-F238E27FC236}">
                <a16:creationId xmlns:a16="http://schemas.microsoft.com/office/drawing/2014/main" id="{20CE7ED0-2B0E-437E-8B0E-4A0A23ECF309}"/>
              </a:ext>
            </a:extLst>
          </p:cNvPr>
          <p:cNvPicPr>
            <a:picLocks noChangeAspect="1"/>
          </p:cNvPicPr>
          <p:nvPr/>
        </p:nvPicPr>
        <p:blipFill>
          <a:blip r:embed="rId5"/>
          <a:stretch>
            <a:fillRect/>
          </a:stretch>
        </p:blipFill>
        <p:spPr>
          <a:xfrm>
            <a:off x="8472426" y="1453969"/>
            <a:ext cx="2912178" cy="4114800"/>
          </a:xfrm>
          <a:prstGeom prst="rect">
            <a:avLst/>
          </a:prstGeom>
          <a:ln>
            <a:noFill/>
          </a:ln>
          <a:effectLst>
            <a:outerShdw blurRad="190500" algn="tl" rotWithShape="0">
              <a:srgbClr val="000000">
                <a:alpha val="70000"/>
              </a:srgbClr>
            </a:outerShdw>
          </a:effectLst>
        </p:spPr>
      </p:pic>
      <p:sp>
        <p:nvSpPr>
          <p:cNvPr id="17" name="Заголовок 4">
            <a:extLst>
              <a:ext uri="{FF2B5EF4-FFF2-40B4-BE49-F238E27FC236}">
                <a16:creationId xmlns:a16="http://schemas.microsoft.com/office/drawing/2014/main" id="{A9E961DF-6A28-49E5-9775-81245A5BC6E0}"/>
              </a:ext>
            </a:extLst>
          </p:cNvPr>
          <p:cNvSpPr txBox="1">
            <a:spLocks/>
          </p:cNvSpPr>
          <p:nvPr/>
        </p:nvSpPr>
        <p:spPr>
          <a:xfrm>
            <a:off x="838200" y="5515266"/>
            <a:ext cx="10515600" cy="884555"/>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400" dirty="0">
              <a:solidFill>
                <a:srgbClr val="FF0000"/>
              </a:solidFill>
              <a:latin typeface="Century Schoolbook" panose="02040604050505020304" pitchFamily="18" charset="0"/>
            </a:endParaRPr>
          </a:p>
          <a:p>
            <a:r>
              <a:rPr lang="en-US" sz="2400" dirty="0">
                <a:solidFill>
                  <a:schemeClr val="accent1">
                    <a:lumMod val="50000"/>
                  </a:schemeClr>
                </a:solidFill>
                <a:latin typeface="Century Schoolbook" panose="02040604050505020304" pitchFamily="18" charset="0"/>
              </a:rPr>
              <a:t>Project performers participated with the 13 theses and two study books have been prepared</a:t>
            </a:r>
            <a:endParaRPr lang="ru-RU" sz="2400" dirty="0">
              <a:solidFill>
                <a:schemeClr val="accent1">
                  <a:lumMod val="50000"/>
                </a:schemeClr>
              </a:solidFill>
              <a:latin typeface="Century Schoolbook" panose="02040604050505020304" pitchFamily="18" charset="0"/>
            </a:endParaRPr>
          </a:p>
        </p:txBody>
      </p:sp>
    </p:spTree>
    <p:extLst>
      <p:ext uri="{BB962C8B-B14F-4D97-AF65-F5344CB8AC3E}">
        <p14:creationId xmlns:p14="http://schemas.microsoft.com/office/powerpoint/2010/main" val="958280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t>
            </a:r>
            <a:r>
              <a:rPr lang="en-US" sz="1200" dirty="0" err="1"/>
              <a:t>DEBSEUz</a:t>
            </a:r>
            <a:r>
              <a:rPr lang="en-US" sz="1200" dirty="0"/>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a:xfrm>
            <a:off x="584409" y="533400"/>
            <a:ext cx="10515600" cy="1325563"/>
          </a:xfrm>
        </p:spPr>
        <p:txBody>
          <a:bodyPr>
            <a:normAutofit fontScale="90000"/>
          </a:bodyPr>
          <a:lstStyle/>
          <a:p>
            <a:pPr lvl="0" algn="ctr"/>
            <a:r>
              <a:rPr lang="en-US" sz="2400" b="1" dirty="0">
                <a:solidFill>
                  <a:schemeClr val="accent1">
                    <a:lumMod val="50000"/>
                  </a:schemeClr>
                </a:solidFill>
              </a:rPr>
              <a:t>Dissemination</a:t>
            </a:r>
            <a:br>
              <a:rPr lang="en-US" sz="2400" b="1" dirty="0">
                <a:solidFill>
                  <a:schemeClr val="accent1">
                    <a:lumMod val="50000"/>
                  </a:schemeClr>
                </a:solidFill>
              </a:rPr>
            </a:br>
            <a:r>
              <a:rPr lang="en-US" sz="2400" b="1" dirty="0">
                <a:solidFill>
                  <a:schemeClr val="accent1">
                    <a:lumMod val="50000"/>
                  </a:schemeClr>
                </a:solidFill>
              </a:rPr>
              <a:t>A. </a:t>
            </a:r>
            <a:r>
              <a:rPr lang="pt-PT" sz="2400" b="1" i="1" dirty="0">
                <a:solidFill>
                  <a:schemeClr val="accent1">
                    <a:lumMod val="50000"/>
                  </a:schemeClr>
                </a:solidFill>
              </a:rPr>
              <a:t>Social: press releases, publications, workshops, conference (and commercial exhibits, scientific conferences, etc.)</a:t>
            </a:r>
            <a:br>
              <a:rPr lang="en-US" sz="2400" b="1" dirty="0">
                <a:solidFill>
                  <a:schemeClr val="accent1">
                    <a:lumMod val="50000"/>
                  </a:schemeClr>
                </a:solidFill>
              </a:rPr>
            </a:br>
            <a:endParaRPr lang="en-US" sz="2400" b="1" dirty="0">
              <a:solidFill>
                <a:schemeClr val="accent1">
                  <a:lumMod val="50000"/>
                </a:schemeClr>
              </a:solidFill>
            </a:endParaRP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rPr>
              <a:t>21/01/2024</a:t>
            </a:fld>
            <a:endParaRPr lang="ru-RU" dirty="0">
              <a:solidFill>
                <a:schemeClr val="bg1"/>
              </a:solidFill>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rPr>
              <a:t>MechaUz Project</a:t>
            </a:r>
            <a:endParaRPr lang="ru-RU">
              <a:solidFill>
                <a:schemeClr val="bg1"/>
              </a:solidFill>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rPr>
              <a:t>Page </a:t>
            </a:r>
            <a:fld id="{A66FF400-FC9A-4B38-B952-D89BB44AA7B0}" type="slidenum">
              <a:rPr lang="ru-RU" smtClean="0">
                <a:solidFill>
                  <a:schemeClr val="bg1"/>
                </a:solidFill>
              </a:rPr>
              <a:t>16</a:t>
            </a:fld>
            <a:endParaRPr lang="ru-RU" dirty="0">
              <a:solidFill>
                <a:schemeClr val="bg1"/>
              </a:solidFill>
            </a:endParaRPr>
          </a:p>
        </p:txBody>
      </p:sp>
      <p:graphicFrame>
        <p:nvGraphicFramePr>
          <p:cNvPr id="5" name="Таблица 4">
            <a:extLst>
              <a:ext uri="{FF2B5EF4-FFF2-40B4-BE49-F238E27FC236}">
                <a16:creationId xmlns:a16="http://schemas.microsoft.com/office/drawing/2014/main" id="{E63237FD-6129-DB2B-13FF-30C928C356EF}"/>
              </a:ext>
            </a:extLst>
          </p:cNvPr>
          <p:cNvGraphicFramePr>
            <a:graphicFrameLocks noGrp="1"/>
          </p:cNvGraphicFramePr>
          <p:nvPr>
            <p:custDataLst>
              <p:tags r:id="rId1"/>
            </p:custDataLst>
            <p:extLst>
              <p:ext uri="{D42A27DB-BD31-4B8C-83A1-F6EECF244321}">
                <p14:modId xmlns:p14="http://schemas.microsoft.com/office/powerpoint/2010/main" val="3678126869"/>
              </p:ext>
            </p:extLst>
          </p:nvPr>
        </p:nvGraphicFramePr>
        <p:xfrm>
          <a:off x="395590" y="1888461"/>
          <a:ext cx="11160869" cy="4402080"/>
        </p:xfrm>
        <a:graphic>
          <a:graphicData uri="http://schemas.openxmlformats.org/drawingml/2006/table">
            <a:tbl>
              <a:tblPr>
                <a:tableStyleId>{5C22544A-7EE6-4342-B048-85BDC9FD1C3A}</a:tableStyleId>
              </a:tblPr>
              <a:tblGrid>
                <a:gridCol w="554484">
                  <a:extLst>
                    <a:ext uri="{9D8B030D-6E8A-4147-A177-3AD203B41FA5}">
                      <a16:colId xmlns:a16="http://schemas.microsoft.com/office/drawing/2014/main" val="3231772078"/>
                    </a:ext>
                  </a:extLst>
                </a:gridCol>
                <a:gridCol w="1270069">
                  <a:extLst>
                    <a:ext uri="{9D8B030D-6E8A-4147-A177-3AD203B41FA5}">
                      <a16:colId xmlns:a16="http://schemas.microsoft.com/office/drawing/2014/main" val="1274474510"/>
                    </a:ext>
                  </a:extLst>
                </a:gridCol>
                <a:gridCol w="1820807">
                  <a:extLst>
                    <a:ext uri="{9D8B030D-6E8A-4147-A177-3AD203B41FA5}">
                      <a16:colId xmlns:a16="http://schemas.microsoft.com/office/drawing/2014/main" val="2516927416"/>
                    </a:ext>
                  </a:extLst>
                </a:gridCol>
                <a:gridCol w="1562296">
                  <a:extLst>
                    <a:ext uri="{9D8B030D-6E8A-4147-A177-3AD203B41FA5}">
                      <a16:colId xmlns:a16="http://schemas.microsoft.com/office/drawing/2014/main" val="376411553"/>
                    </a:ext>
                  </a:extLst>
                </a:gridCol>
                <a:gridCol w="1494860">
                  <a:extLst>
                    <a:ext uri="{9D8B030D-6E8A-4147-A177-3AD203B41FA5}">
                      <a16:colId xmlns:a16="http://schemas.microsoft.com/office/drawing/2014/main" val="2621696366"/>
                    </a:ext>
                  </a:extLst>
                </a:gridCol>
                <a:gridCol w="4458353">
                  <a:extLst>
                    <a:ext uri="{9D8B030D-6E8A-4147-A177-3AD203B41FA5}">
                      <a16:colId xmlns:a16="http://schemas.microsoft.com/office/drawing/2014/main" val="3365423418"/>
                    </a:ext>
                  </a:extLst>
                </a:gridCol>
              </a:tblGrid>
              <a:tr h="0">
                <a:tc>
                  <a:txBody>
                    <a:bodyPr/>
                    <a:lstStyle/>
                    <a:p>
                      <a:pPr algn="ctr" fontAlgn="b">
                        <a:lnSpc>
                          <a:spcPct val="150000"/>
                        </a:lnSpc>
                      </a:pPr>
                      <a:r>
                        <a:rPr lang="en-US" sz="1600" b="1" u="none" strike="noStrike" dirty="0">
                          <a:effectLst/>
                          <a:latin typeface="Times New Roman" panose="02020603050405020304" pitchFamily="18" charset="0"/>
                          <a:cs typeface="Times New Roman" panose="02020603050405020304" pitchFamily="18" charset="0"/>
                        </a:rPr>
                        <a:t>No</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1" u="none" strike="noStrike">
                          <a:effectLst/>
                          <a:latin typeface="Times New Roman" panose="02020603050405020304" pitchFamily="18" charset="0"/>
                          <a:cs typeface="Times New Roman" panose="02020603050405020304" pitchFamily="18" charset="0"/>
                        </a:rPr>
                        <a:t>Date</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1" u="none" strike="noStrike">
                          <a:effectLst/>
                          <a:latin typeface="Times New Roman" panose="02020603050405020304" pitchFamily="18" charset="0"/>
                          <a:cs typeface="Times New Roman" panose="02020603050405020304" pitchFamily="18" charset="0"/>
                        </a:rPr>
                        <a:t>Activity type</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1" u="none" strike="noStrike">
                          <a:effectLst/>
                          <a:latin typeface="Times New Roman" panose="02020603050405020304" pitchFamily="18" charset="0"/>
                          <a:cs typeface="Times New Roman" panose="02020603050405020304" pitchFamily="18" charset="0"/>
                        </a:rPr>
                        <a:t>Place</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1" u="none" strike="noStrike">
                          <a:effectLst/>
                          <a:latin typeface="Times New Roman" panose="02020603050405020304" pitchFamily="18" charset="0"/>
                          <a:cs typeface="Times New Roman" panose="02020603050405020304" pitchFamily="18" charset="0"/>
                        </a:rPr>
                        <a:t>Partner</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1" u="none" strike="noStrike" dirty="0">
                          <a:effectLst/>
                          <a:latin typeface="Times New Roman" panose="02020603050405020304" pitchFamily="18" charset="0"/>
                          <a:cs typeface="Times New Roman" panose="02020603050405020304" pitchFamily="18" charset="0"/>
                        </a:rPr>
                        <a:t>Evidence (URL, </a:t>
                      </a:r>
                      <a:r>
                        <a:rPr lang="en-US" sz="1600" b="1" u="none" strike="noStrike" dirty="0" err="1">
                          <a:effectLst/>
                          <a:latin typeface="Times New Roman" panose="02020603050405020304" pitchFamily="18" charset="0"/>
                          <a:cs typeface="Times New Roman" panose="02020603050405020304" pitchFamily="18" charset="0"/>
                        </a:rPr>
                        <a:t>etc</a:t>
                      </a:r>
                      <a:r>
                        <a:rPr lang="en-US" sz="1600" b="1" u="none" strike="noStrike" dirty="0">
                          <a:effectLst/>
                          <a:latin typeface="Times New Roman" panose="02020603050405020304" pitchFamily="18" charset="0"/>
                          <a:cs typeface="Times New Roman" panose="02020603050405020304" pitchFamily="18" charset="0"/>
                        </a:rPr>
                        <a:t>…)</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869567059"/>
                  </a:ext>
                </a:extLst>
              </a:tr>
              <a:tr h="182880">
                <a:tc>
                  <a:txBody>
                    <a:bodyPr/>
                    <a:lstStyle/>
                    <a:p>
                      <a:pPr algn="ctr" fontAlgn="b">
                        <a:lnSpc>
                          <a:spcPct val="150000"/>
                        </a:lnSpc>
                      </a:pPr>
                      <a:r>
                        <a:rPr lang="ru-RU" sz="1600" u="none" strike="noStrike">
                          <a:effectLst/>
                          <a:latin typeface="Times New Roman" panose="02020603050405020304" pitchFamily="18" charset="0"/>
                          <a:cs typeface="Times New Roman" panose="02020603050405020304" pitchFamily="18" charset="0"/>
                        </a:rPr>
                        <a:t>1</a:t>
                      </a:r>
                      <a:endParaRPr lang="ru-RU"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ru-RU" sz="1600" u="none" strike="noStrike">
                          <a:effectLst/>
                          <a:latin typeface="Times New Roman" panose="02020603050405020304" pitchFamily="18" charset="0"/>
                          <a:cs typeface="Times New Roman" panose="02020603050405020304" pitchFamily="18" charset="0"/>
                        </a:rPr>
                        <a:t>05.08.2023</a:t>
                      </a:r>
                      <a:endParaRPr lang="ru-RU"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Telegram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a:effectLst/>
                          <a:latin typeface="Times New Roman" panose="02020603050405020304" pitchFamily="18" charset="0"/>
                          <a:cs typeface="Times New Roman" panose="02020603050405020304" pitchFamily="18" charset="0"/>
                        </a:rPr>
                        <a:t>Tashkent</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a:effectLst/>
                          <a:latin typeface="Times New Roman" panose="02020603050405020304" pitchFamily="18" charset="0"/>
                          <a:cs typeface="Times New Roman" panose="02020603050405020304" pitchFamily="18" charset="0"/>
                        </a:rPr>
                        <a:t>TUIT</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https://t.me/tuituz_official/15226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928632249"/>
                  </a:ext>
                </a:extLst>
              </a:tr>
              <a:tr h="182880">
                <a:tc>
                  <a:txBody>
                    <a:bodyPr/>
                    <a:lstStyle/>
                    <a:p>
                      <a:pPr algn="ctr" fontAlgn="b">
                        <a:lnSpc>
                          <a:spcPct val="150000"/>
                        </a:lnSpc>
                      </a:pPr>
                      <a:r>
                        <a:rPr lang="ru-RU" sz="1600" u="none" strike="noStrike">
                          <a:effectLst/>
                          <a:latin typeface="Times New Roman" panose="02020603050405020304" pitchFamily="18" charset="0"/>
                          <a:cs typeface="Times New Roman" panose="02020603050405020304" pitchFamily="18" charset="0"/>
                        </a:rPr>
                        <a:t>2</a:t>
                      </a:r>
                      <a:endParaRPr lang="ru-RU"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ru-RU" sz="1600" u="none" strike="noStrike" dirty="0">
                          <a:effectLst/>
                          <a:latin typeface="Times New Roman" panose="02020603050405020304" pitchFamily="18" charset="0"/>
                          <a:cs typeface="Times New Roman" panose="02020603050405020304" pitchFamily="18" charset="0"/>
                        </a:rPr>
                        <a:t>05.08.2023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Web-site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Tashkent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a:effectLst/>
                          <a:latin typeface="Times New Roman" panose="02020603050405020304" pitchFamily="18" charset="0"/>
                          <a:cs typeface="Times New Roman" panose="02020603050405020304" pitchFamily="18" charset="0"/>
                        </a:rPr>
                        <a:t>TUIT</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https://tuit.uz/post/eacea-loyiha-ofitseri-maria-sol-dominguez-parrado-ozbekiston</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4033354"/>
                  </a:ext>
                </a:extLst>
              </a:tr>
              <a:tr h="182880">
                <a:tc>
                  <a:txBody>
                    <a:bodyPr/>
                    <a:lstStyle/>
                    <a:p>
                      <a:pPr algn="ctr" fontAlgn="b">
                        <a:lnSpc>
                          <a:spcPct val="150000"/>
                        </a:lnSpc>
                      </a:pPr>
                      <a:r>
                        <a:rPr lang="ru-RU" sz="1600" u="none" strike="noStrike">
                          <a:effectLst/>
                          <a:latin typeface="Times New Roman" panose="02020603050405020304" pitchFamily="18" charset="0"/>
                          <a:cs typeface="Times New Roman" panose="02020603050405020304" pitchFamily="18" charset="0"/>
                        </a:rPr>
                        <a:t>3</a:t>
                      </a:r>
                      <a:endParaRPr lang="ru-RU"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05.09.2023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Web-site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Tashkent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a:effectLst/>
                          <a:latin typeface="Times New Roman" panose="02020603050405020304" pitchFamily="18" charset="0"/>
                          <a:cs typeface="Times New Roman" panose="02020603050405020304" pitchFamily="18" charset="0"/>
                        </a:rPr>
                        <a:t>TTPU</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https://polito.uz/international-projects/</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043158592"/>
                  </a:ext>
                </a:extLst>
              </a:tr>
              <a:tr h="182880">
                <a:tc>
                  <a:txBody>
                    <a:bodyPr/>
                    <a:lstStyle/>
                    <a:p>
                      <a:pPr algn="ctr" fontAlgn="b">
                        <a:lnSpc>
                          <a:spcPct val="150000"/>
                        </a:lnSpc>
                      </a:pPr>
                      <a:r>
                        <a:rPr lang="ru-RU" sz="1600" u="none" strike="noStrike">
                          <a:effectLst/>
                          <a:latin typeface="Times New Roman" panose="02020603050405020304" pitchFamily="18" charset="0"/>
                          <a:cs typeface="Times New Roman" panose="02020603050405020304" pitchFamily="18" charset="0"/>
                        </a:rPr>
                        <a:t>4</a:t>
                      </a:r>
                      <a:endParaRPr lang="ru-RU"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04.08.2023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Web-site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err="1">
                          <a:effectLst/>
                          <a:latin typeface="Times New Roman" panose="02020603050405020304" pitchFamily="18" charset="0"/>
                          <a:cs typeface="Times New Roman" panose="02020603050405020304" pitchFamily="18" charset="0"/>
                        </a:rPr>
                        <a:t>Jizzakh</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JizPI</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https://jizpi.uz/news/jizpi-oqituvchilari-yevropa-ittifoqining-erasmus-dasturi-boyicha-2-ta-grant-yutdi/</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602206727"/>
                  </a:ext>
                </a:extLst>
              </a:tr>
              <a:tr h="182880">
                <a:tc>
                  <a:txBody>
                    <a:bodyPr/>
                    <a:lstStyle/>
                    <a:p>
                      <a:pPr algn="ctr" fontAlgn="b">
                        <a:lnSpc>
                          <a:spcPct val="150000"/>
                        </a:lnSpc>
                      </a:pPr>
                      <a:r>
                        <a:rPr lang="ru-RU" sz="1600" u="none" strike="noStrike" dirty="0">
                          <a:effectLst/>
                          <a:latin typeface="Times New Roman" panose="02020603050405020304" pitchFamily="18" charset="0"/>
                          <a:cs typeface="Times New Roman" panose="02020603050405020304" pitchFamily="18" charset="0"/>
                        </a:rPr>
                        <a:t>5</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04.08.2023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Telegram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err="1">
                          <a:effectLst/>
                          <a:latin typeface="Times New Roman" panose="02020603050405020304" pitchFamily="18" charset="0"/>
                          <a:cs typeface="Times New Roman" panose="02020603050405020304" pitchFamily="18" charset="0"/>
                        </a:rPr>
                        <a:t>Jizzakh</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JizPI</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https://t.me/jizpi_online/23990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681191476"/>
                  </a:ext>
                </a:extLst>
              </a:tr>
              <a:tr h="182880">
                <a:tc>
                  <a:txBody>
                    <a:bodyPr/>
                    <a:lstStyle/>
                    <a:p>
                      <a:pPr algn="ctr" fontAlgn="b">
                        <a:lnSpc>
                          <a:spcPct val="150000"/>
                        </a:lnSpc>
                      </a:pPr>
                      <a:r>
                        <a:rPr lang="ru-RU" sz="1600" u="none" strike="noStrike">
                          <a:effectLst/>
                          <a:latin typeface="Times New Roman" panose="02020603050405020304" pitchFamily="18" charset="0"/>
                          <a:cs typeface="Times New Roman" panose="02020603050405020304" pitchFamily="18" charset="0"/>
                        </a:rPr>
                        <a:t>6</a:t>
                      </a:r>
                      <a:endParaRPr lang="ru-RU"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01.11.2023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Web-site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Andijan</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ASU</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https://adu.uz/uz/news/article/2624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4126385333"/>
                  </a:ext>
                </a:extLst>
              </a:tr>
              <a:tr h="182880">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7</a:t>
                      </a: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01.11.2023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b" latinLnBrk="0" hangingPunct="1">
                        <a:lnSpc>
                          <a:spcPct val="150000"/>
                        </a:lnSpc>
                        <a:spcBef>
                          <a:spcPts val="0"/>
                        </a:spcBef>
                        <a:spcAft>
                          <a:spcPts val="0"/>
                        </a:spcAft>
                        <a:buClrTx/>
                        <a:buSzTx/>
                        <a:buFontTx/>
                        <a:buNone/>
                        <a:tabLst/>
                        <a:defRPr/>
                      </a:pPr>
                      <a:r>
                        <a:rPr lang="en-US" sz="1600" u="none" strike="noStrike" dirty="0">
                          <a:effectLst/>
                          <a:latin typeface="Times New Roman" panose="02020603050405020304" pitchFamily="18" charset="0"/>
                          <a:cs typeface="Times New Roman" panose="02020603050405020304" pitchFamily="18" charset="0"/>
                        </a:rPr>
                        <a:t>Telegram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Andijan</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ASU</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b" latinLnBrk="0" hangingPunct="1">
                        <a:lnSpc>
                          <a:spcPct val="15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https://t.me/adu_uz/28779</a:t>
                      </a:r>
                      <a:endParaRPr lang="ru-RU" sz="1600" dirty="0">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113266867"/>
                  </a:ext>
                </a:extLst>
              </a:tr>
              <a:tr h="182880">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8</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19.10.2023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u="none" strike="noStrike" dirty="0">
                          <a:effectLst/>
                          <a:latin typeface="Times New Roman" panose="02020603050405020304" pitchFamily="18" charset="0"/>
                          <a:cs typeface="Times New Roman" panose="02020603050405020304" pitchFamily="18" charset="0"/>
                        </a:rPr>
                        <a:t>Web-site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Ferghana</a:t>
                      </a:r>
                    </a:p>
                  </a:txBody>
                  <a:tcPr marL="7620" marR="7620" marT="7620" marB="0" anchor="ctr"/>
                </a:tc>
                <a:tc>
                  <a:txBody>
                    <a:bodyPr/>
                    <a:lstStyle/>
                    <a:p>
                      <a:pPr algn="ctr" fontAlgn="b">
                        <a:lnSpc>
                          <a:spcPct val="150000"/>
                        </a:lnSpc>
                      </a:pP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FerPI</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https://ferpi.uz/view-page/202</a:t>
                      </a:r>
                    </a:p>
                  </a:txBody>
                  <a:tcPr marL="7620" marR="7620" marT="7620" marB="0" anchor="ctr"/>
                </a:tc>
                <a:extLst>
                  <a:ext uri="{0D108BD9-81ED-4DB2-BD59-A6C34878D82A}">
                    <a16:rowId xmlns:a16="http://schemas.microsoft.com/office/drawing/2014/main" val="401598375"/>
                  </a:ext>
                </a:extLst>
              </a:tr>
              <a:tr h="182880">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9</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24.10.2023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b" latinLnBrk="0" hangingPunct="1">
                        <a:lnSpc>
                          <a:spcPct val="150000"/>
                        </a:lnSpc>
                        <a:spcBef>
                          <a:spcPts val="0"/>
                        </a:spcBef>
                        <a:spcAft>
                          <a:spcPts val="0"/>
                        </a:spcAft>
                        <a:buClrTx/>
                        <a:buSzTx/>
                        <a:buFontTx/>
                        <a:buNone/>
                        <a:tabLst/>
                        <a:defRPr/>
                      </a:pPr>
                      <a:r>
                        <a:rPr lang="en-US" sz="1600" u="none" strike="noStrike" dirty="0">
                          <a:effectLst/>
                          <a:latin typeface="Times New Roman" panose="02020603050405020304" pitchFamily="18" charset="0"/>
                          <a:cs typeface="Times New Roman" panose="02020603050405020304" pitchFamily="18" charset="0"/>
                        </a:rPr>
                        <a:t>Telegram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Ferghana</a:t>
                      </a:r>
                    </a:p>
                  </a:txBody>
                  <a:tcPr marL="7620" marR="7620" marT="7620" marB="0" anchor="ctr"/>
                </a:tc>
                <a:tc>
                  <a:txBody>
                    <a:bodyPr/>
                    <a:lstStyle/>
                    <a:p>
                      <a:pPr algn="ctr" fontAlgn="b">
                        <a:lnSpc>
                          <a:spcPct val="150000"/>
                        </a:lnSpc>
                      </a:pP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FerPI</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b" latinLnBrk="0" hangingPunct="1">
                        <a:lnSpc>
                          <a:spcPct val="150000"/>
                        </a:lnSpc>
                        <a:spcBef>
                          <a:spcPts val="0"/>
                        </a:spcBef>
                        <a:spcAft>
                          <a:spcPts val="0"/>
                        </a:spcAft>
                        <a:buClrTx/>
                        <a:buSzTx/>
                        <a:buFontTx/>
                        <a:buNone/>
                        <a:tabLst/>
                        <a:defRPr/>
                      </a:pPr>
                      <a:r>
                        <a:rPr lang="en-US" sz="1600" u="sng" dirty="0">
                          <a:latin typeface="Times New Roman" panose="02020603050405020304" pitchFamily="18" charset="0"/>
                          <a:cs typeface="Times New Roman" panose="02020603050405020304" pitchFamily="18" charset="0"/>
                        </a:rPr>
                        <a:t>https://t.me/farpipress/7528</a:t>
                      </a:r>
                      <a:endParaRPr lang="ru-RU" sz="1600" u="sng" dirty="0">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343340095"/>
                  </a:ext>
                </a:extLst>
              </a:tr>
              <a:tr h="182880">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10</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24.10.2023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b" latinLnBrk="0" hangingPunct="1">
                        <a:lnSpc>
                          <a:spcPct val="150000"/>
                        </a:lnSpc>
                        <a:spcBef>
                          <a:spcPts val="0"/>
                        </a:spcBef>
                        <a:spcAft>
                          <a:spcPts val="0"/>
                        </a:spcAft>
                        <a:buClrTx/>
                        <a:buSzTx/>
                        <a:buFontTx/>
                        <a:buNone/>
                        <a:tabLst/>
                        <a:defRPr/>
                      </a:pPr>
                      <a:r>
                        <a:rPr lang="en-US" sz="1600" u="none" strike="noStrike" dirty="0">
                          <a:effectLst/>
                          <a:latin typeface="Times New Roman" panose="02020603050405020304" pitchFamily="18" charset="0"/>
                          <a:cs typeface="Times New Roman" panose="02020603050405020304" pitchFamily="18" charset="0"/>
                        </a:rPr>
                        <a:t>Telegram post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Ferghana</a:t>
                      </a:r>
                    </a:p>
                  </a:txBody>
                  <a:tcPr marL="7620" marR="7620" marT="7620" marB="0" anchor="ctr"/>
                </a:tc>
                <a:tc>
                  <a:txBody>
                    <a:bodyPr/>
                    <a:lstStyle/>
                    <a:p>
                      <a:pPr algn="ctr" fontAlgn="b">
                        <a:lnSpc>
                          <a:spcPct val="150000"/>
                        </a:lnSpc>
                      </a:pP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FerPI</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b" latinLnBrk="0" hangingPunct="1">
                        <a:lnSpc>
                          <a:spcPct val="150000"/>
                        </a:lnSpc>
                        <a:spcBef>
                          <a:spcPts val="0"/>
                        </a:spcBef>
                        <a:spcAft>
                          <a:spcPts val="0"/>
                        </a:spcAft>
                        <a:buClrTx/>
                        <a:buSzTx/>
                        <a:buFontTx/>
                        <a:buNone/>
                        <a:tabLst/>
                        <a:defRPr/>
                      </a:pPr>
                      <a:r>
                        <a:rPr lang="ru-RU" sz="1600" u="sng" dirty="0">
                          <a:latin typeface="Times New Roman" panose="02020603050405020304" pitchFamily="18" charset="0"/>
                          <a:cs typeface="Times New Roman" panose="02020603050405020304" pitchFamily="18" charset="0"/>
                        </a:rPr>
                        <a:t>https://t.me/debseuz</a:t>
                      </a:r>
                    </a:p>
                  </a:txBody>
                  <a:tcPr marL="7620" marR="7620" marT="7620" marB="0" anchor="ctr"/>
                </a:tc>
                <a:extLst>
                  <a:ext uri="{0D108BD9-81ED-4DB2-BD59-A6C34878D82A}">
                    <a16:rowId xmlns:a16="http://schemas.microsoft.com/office/drawing/2014/main" val="3409126868"/>
                  </a:ext>
                </a:extLst>
              </a:tr>
              <a:tr h="182880">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11</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05.12.2023</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Facebook post</a:t>
                      </a: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Ferghana</a:t>
                      </a:r>
                    </a:p>
                  </a:txBody>
                  <a:tcPr marL="7620" marR="7620" marT="7620" marB="0" anchor="ctr"/>
                </a:tc>
                <a:tc>
                  <a:txBody>
                    <a:bodyPr/>
                    <a:lstStyle/>
                    <a:p>
                      <a:pPr algn="ctr" fontAlgn="b">
                        <a:lnSpc>
                          <a:spcPct val="150000"/>
                        </a:lnSpc>
                      </a:pP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FerPI</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lnSpc>
                          <a:spcPct val="150000"/>
                        </a:lnSpc>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http://bit.ly/48Dx5ZP</a:t>
                      </a:r>
                    </a:p>
                  </a:txBody>
                  <a:tcPr marL="7620" marR="7620" marT="7620" marB="0" anchor="ctr"/>
                </a:tc>
                <a:extLst>
                  <a:ext uri="{0D108BD9-81ED-4DB2-BD59-A6C34878D82A}">
                    <a16:rowId xmlns:a16="http://schemas.microsoft.com/office/drawing/2014/main" val="1497376633"/>
                  </a:ext>
                </a:extLst>
              </a:tr>
            </a:tbl>
          </a:graphicData>
        </a:graphic>
      </p:graphicFrame>
    </p:spTree>
    <p:extLst>
      <p:ext uri="{BB962C8B-B14F-4D97-AF65-F5344CB8AC3E}">
        <p14:creationId xmlns:p14="http://schemas.microsoft.com/office/powerpoint/2010/main" val="4128551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9AB8785A-0D4C-FA13-56FB-A6CF7D2AD546}"/>
              </a:ext>
            </a:extLst>
          </p:cNvPr>
          <p:cNvPicPr>
            <a:picLocks noChangeAspect="1"/>
          </p:cNvPicPr>
          <p:nvPr/>
        </p:nvPicPr>
        <p:blipFill>
          <a:blip r:embed="rId2"/>
          <a:stretch>
            <a:fillRect/>
          </a:stretch>
        </p:blipFill>
        <p:spPr>
          <a:xfrm>
            <a:off x="5192690" y="4430339"/>
            <a:ext cx="4444518" cy="2350800"/>
          </a:xfrm>
          <a:prstGeom prst="rect">
            <a:avLst/>
          </a:prstGeom>
          <a:ln>
            <a:noFill/>
          </a:ln>
          <a:effectLst>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9C3FC991-C48C-55E4-C115-87AF1516465D}"/>
              </a:ext>
            </a:extLst>
          </p:cNvPr>
          <p:cNvPicPr>
            <a:picLocks noChangeAspect="1"/>
          </p:cNvPicPr>
          <p:nvPr/>
        </p:nvPicPr>
        <p:blipFill>
          <a:blip r:embed="rId3"/>
          <a:stretch>
            <a:fillRect/>
          </a:stretch>
        </p:blipFill>
        <p:spPr>
          <a:xfrm>
            <a:off x="859388" y="4480084"/>
            <a:ext cx="4422731" cy="2350800"/>
          </a:xfrm>
          <a:prstGeom prst="rect">
            <a:avLst/>
          </a:prstGeom>
          <a:ln>
            <a:noFill/>
          </a:ln>
          <a:effectLst>
            <a:outerShdw blurRad="190500" algn="tl" rotWithShape="0">
              <a:srgbClr val="000000">
                <a:alpha val="70000"/>
              </a:srgbClr>
            </a:outerShdw>
          </a:effectLst>
        </p:spPr>
      </p:pic>
      <p:pic>
        <p:nvPicPr>
          <p:cNvPr id="16" name="Рисунок 15">
            <a:extLst>
              <a:ext uri="{FF2B5EF4-FFF2-40B4-BE49-F238E27FC236}">
                <a16:creationId xmlns:a16="http://schemas.microsoft.com/office/drawing/2014/main" id="{A6114B76-9AAB-89C9-5AB8-936950B4BC20}"/>
              </a:ext>
            </a:extLst>
          </p:cNvPr>
          <p:cNvPicPr>
            <a:picLocks noChangeAspect="1"/>
          </p:cNvPicPr>
          <p:nvPr/>
        </p:nvPicPr>
        <p:blipFill>
          <a:blip r:embed="rId4"/>
          <a:stretch>
            <a:fillRect/>
          </a:stretch>
        </p:blipFill>
        <p:spPr>
          <a:xfrm>
            <a:off x="5394225" y="143694"/>
            <a:ext cx="4441551" cy="2362035"/>
          </a:xfrm>
          <a:prstGeom prst="rect">
            <a:avLst/>
          </a:prstGeom>
          <a:ln>
            <a:noFill/>
          </a:ln>
          <a:effectLst>
            <a:outerShdw blurRad="190500" algn="tl" rotWithShape="0">
              <a:srgbClr val="000000">
                <a:alpha val="70000"/>
              </a:srgbClr>
            </a:outerShdw>
          </a:effectLst>
        </p:spPr>
      </p:pic>
      <p:pic>
        <p:nvPicPr>
          <p:cNvPr id="11" name="Рисунок 10">
            <a:extLst>
              <a:ext uri="{FF2B5EF4-FFF2-40B4-BE49-F238E27FC236}">
                <a16:creationId xmlns:a16="http://schemas.microsoft.com/office/drawing/2014/main" id="{AFF19DEB-FD2D-B87C-9B93-AA5001AF60B9}"/>
              </a:ext>
            </a:extLst>
          </p:cNvPr>
          <p:cNvPicPr>
            <a:picLocks noChangeAspect="1"/>
          </p:cNvPicPr>
          <p:nvPr/>
        </p:nvPicPr>
        <p:blipFill>
          <a:blip r:embed="rId5"/>
          <a:stretch>
            <a:fillRect/>
          </a:stretch>
        </p:blipFill>
        <p:spPr>
          <a:xfrm>
            <a:off x="3781390" y="836579"/>
            <a:ext cx="4441550" cy="2358488"/>
          </a:xfrm>
          <a:prstGeom prst="rect">
            <a:avLst/>
          </a:prstGeom>
          <a:ln>
            <a:noFill/>
          </a:ln>
          <a:effectLst>
            <a:outerShdw blurRad="190500" algn="tl" rotWithShape="0">
              <a:srgbClr val="000000">
                <a:alpha val="70000"/>
              </a:srgbClr>
            </a:outerShdw>
          </a:effectLst>
        </p:spPr>
      </p:pic>
      <p:pic>
        <p:nvPicPr>
          <p:cNvPr id="20" name="Рисунок 19">
            <a:extLst>
              <a:ext uri="{FF2B5EF4-FFF2-40B4-BE49-F238E27FC236}">
                <a16:creationId xmlns:a16="http://schemas.microsoft.com/office/drawing/2014/main" id="{28A3E7A6-82FF-7B0F-D4A9-2C6A27FAC256}"/>
              </a:ext>
            </a:extLst>
          </p:cNvPr>
          <p:cNvPicPr>
            <a:picLocks noChangeAspect="1"/>
          </p:cNvPicPr>
          <p:nvPr/>
        </p:nvPicPr>
        <p:blipFill>
          <a:blip r:embed="rId6"/>
          <a:stretch>
            <a:fillRect/>
          </a:stretch>
        </p:blipFill>
        <p:spPr>
          <a:xfrm>
            <a:off x="7607012" y="223736"/>
            <a:ext cx="4459054" cy="2358488"/>
          </a:xfrm>
          <a:prstGeom prst="rect">
            <a:avLst/>
          </a:prstGeom>
          <a:ln>
            <a:noFill/>
          </a:ln>
          <a:effectLst>
            <a:outerShdw blurRad="190500" algn="tl" rotWithShape="0">
              <a:srgbClr val="000000">
                <a:alpha val="70000"/>
              </a:srgbClr>
            </a:outerShdw>
          </a:effectLst>
        </p:spPr>
      </p:pic>
      <p:pic>
        <p:nvPicPr>
          <p:cNvPr id="3" name="Рисунок 2">
            <a:extLst>
              <a:ext uri="{FF2B5EF4-FFF2-40B4-BE49-F238E27FC236}">
                <a16:creationId xmlns:a16="http://schemas.microsoft.com/office/drawing/2014/main" id="{4CD5BF61-62FD-7769-B6AB-9FD4FD1CFC27}"/>
              </a:ext>
            </a:extLst>
          </p:cNvPr>
          <p:cNvPicPr>
            <a:picLocks noChangeAspect="1"/>
          </p:cNvPicPr>
          <p:nvPr/>
        </p:nvPicPr>
        <p:blipFill>
          <a:blip r:embed="rId7"/>
          <a:stretch>
            <a:fillRect/>
          </a:stretch>
        </p:blipFill>
        <p:spPr>
          <a:xfrm>
            <a:off x="-142652" y="3605427"/>
            <a:ext cx="4435777" cy="2350800"/>
          </a:xfrm>
          <a:prstGeom prst="rect">
            <a:avLst/>
          </a:prstGeom>
          <a:ln>
            <a:noFill/>
          </a:ln>
          <a:effectLst>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id="{31B01719-821E-9ADF-B3B0-5965AFB7DB95}"/>
              </a:ext>
            </a:extLst>
          </p:cNvPr>
          <p:cNvPicPr>
            <a:picLocks noChangeAspect="1"/>
          </p:cNvPicPr>
          <p:nvPr/>
        </p:nvPicPr>
        <p:blipFill>
          <a:blip r:embed="rId8"/>
          <a:stretch>
            <a:fillRect/>
          </a:stretch>
        </p:blipFill>
        <p:spPr>
          <a:xfrm>
            <a:off x="5346670" y="3275109"/>
            <a:ext cx="4431421" cy="2357728"/>
          </a:xfrm>
          <a:prstGeom prst="rect">
            <a:avLst/>
          </a:prstGeom>
          <a:ln>
            <a:noFill/>
          </a:ln>
          <a:effectLst>
            <a:outerShdw blurRad="190500" algn="tl" rotWithShape="0">
              <a:srgbClr val="000000">
                <a:alpha val="70000"/>
              </a:srgbClr>
            </a:outerShdw>
          </a:effectLst>
        </p:spPr>
      </p:pic>
      <p:pic>
        <p:nvPicPr>
          <p:cNvPr id="6" name="Рисунок 5">
            <a:extLst>
              <a:ext uri="{FF2B5EF4-FFF2-40B4-BE49-F238E27FC236}">
                <a16:creationId xmlns:a16="http://schemas.microsoft.com/office/drawing/2014/main" id="{52FD146B-52CF-68C0-C7FE-14CB76F70447}"/>
              </a:ext>
            </a:extLst>
          </p:cNvPr>
          <p:cNvPicPr>
            <a:picLocks noChangeAspect="1"/>
          </p:cNvPicPr>
          <p:nvPr/>
        </p:nvPicPr>
        <p:blipFill>
          <a:blip r:embed="rId9"/>
          <a:stretch>
            <a:fillRect/>
          </a:stretch>
        </p:blipFill>
        <p:spPr>
          <a:xfrm>
            <a:off x="7839315" y="2633904"/>
            <a:ext cx="4431421" cy="23508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CA62EED3-20FD-FAC5-4B01-6A1C5BB2D9E5}"/>
              </a:ext>
            </a:extLst>
          </p:cNvPr>
          <p:cNvPicPr>
            <a:picLocks noChangeAspect="1"/>
          </p:cNvPicPr>
          <p:nvPr/>
        </p:nvPicPr>
        <p:blipFill>
          <a:blip r:embed="rId10"/>
          <a:stretch>
            <a:fillRect/>
          </a:stretch>
        </p:blipFill>
        <p:spPr>
          <a:xfrm>
            <a:off x="2520680" y="3118572"/>
            <a:ext cx="4435777" cy="2357734"/>
          </a:xfrm>
          <a:prstGeom prst="rect">
            <a:avLst/>
          </a:prstGeom>
          <a:ln>
            <a:noFill/>
          </a:ln>
          <a:effectLst>
            <a:outerShdw blurRad="190500" algn="tl" rotWithShape="0">
              <a:srgbClr val="000000">
                <a:alpha val="70000"/>
              </a:srgbClr>
            </a:outerShdw>
          </a:effectLst>
        </p:spPr>
      </p:pic>
      <p:pic>
        <p:nvPicPr>
          <p:cNvPr id="10" name="Рисунок 9">
            <a:extLst>
              <a:ext uri="{FF2B5EF4-FFF2-40B4-BE49-F238E27FC236}">
                <a16:creationId xmlns:a16="http://schemas.microsoft.com/office/drawing/2014/main" id="{5AC17668-466A-943D-0270-623F394638FC}"/>
              </a:ext>
            </a:extLst>
          </p:cNvPr>
          <p:cNvPicPr>
            <a:picLocks noChangeAspect="1"/>
          </p:cNvPicPr>
          <p:nvPr/>
        </p:nvPicPr>
        <p:blipFill>
          <a:blip r:embed="rId11"/>
          <a:stretch>
            <a:fillRect/>
          </a:stretch>
        </p:blipFill>
        <p:spPr>
          <a:xfrm>
            <a:off x="7722871" y="4501237"/>
            <a:ext cx="4418399" cy="2350800"/>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C1356909-22DB-FC9C-D829-58CA3836BD56}"/>
              </a:ext>
            </a:extLst>
          </p:cNvPr>
          <p:cNvSpPr txBox="1"/>
          <p:nvPr/>
        </p:nvSpPr>
        <p:spPr>
          <a:xfrm>
            <a:off x="-801281" y="171731"/>
            <a:ext cx="6420254" cy="584775"/>
          </a:xfrm>
          <a:prstGeom prst="rect">
            <a:avLst/>
          </a:prstGeom>
          <a:noFill/>
        </p:spPr>
        <p:txBody>
          <a:bodyPr wrap="square">
            <a:spAutoFit/>
          </a:bodyPr>
          <a:lstStyle/>
          <a:p>
            <a:pPr algn="ctr">
              <a:spcAft>
                <a:spcPts val="0"/>
              </a:spcAft>
              <a:tabLst>
                <a:tab pos="90170" algn="l"/>
              </a:tabLst>
            </a:pPr>
            <a:r>
              <a:rPr lang="en-GB" sz="3200" b="1" dirty="0">
                <a:effectLst/>
                <a:latin typeface="Times New Roman" panose="02020603050405020304" pitchFamily="18" charset="0"/>
                <a:ea typeface="Times New Roman" panose="02020603050405020304" pitchFamily="18" charset="0"/>
                <a:cs typeface="Times New Roman" panose="02020603050405020304" pitchFamily="18" charset="0"/>
              </a:rPr>
              <a:t>Posts</a:t>
            </a:r>
            <a:endParaRPr lang="ru-RU"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50580FE4-C9C0-90E6-C3E9-41E7B05B337D}"/>
              </a:ext>
            </a:extLst>
          </p:cNvPr>
          <p:cNvPicPr>
            <a:picLocks noChangeAspect="1"/>
          </p:cNvPicPr>
          <p:nvPr/>
        </p:nvPicPr>
        <p:blipFill>
          <a:blip r:embed="rId12"/>
          <a:stretch>
            <a:fillRect/>
          </a:stretch>
        </p:blipFill>
        <p:spPr>
          <a:xfrm>
            <a:off x="-61736" y="949776"/>
            <a:ext cx="4441550" cy="23492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1112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t>
            </a:r>
            <a:r>
              <a:rPr lang="en-US" sz="1200" dirty="0" err="1"/>
              <a:t>DEBSEUz</a:t>
            </a:r>
            <a:r>
              <a:rPr lang="en-US" sz="1200" dirty="0"/>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normAutofit/>
          </a:bodyPr>
          <a:lstStyle/>
          <a:p>
            <a:pPr lvl="0" algn="ctr"/>
            <a:r>
              <a:rPr lang="en-US" sz="4000" b="1" dirty="0"/>
              <a:t>Thanks for attention</a:t>
            </a:r>
          </a:p>
        </p:txBody>
      </p:sp>
      <p:sp>
        <p:nvSpPr>
          <p:cNvPr id="3" name="Объект 2"/>
          <p:cNvSpPr>
            <a:spLocks noGrp="1"/>
          </p:cNvSpPr>
          <p:nvPr>
            <p:ph type="body" idx="1"/>
          </p:nvPr>
        </p:nvSpPr>
        <p:spPr/>
        <p:txBody>
          <a:bodyPr/>
          <a:lstStyle/>
          <a:p>
            <a:pPr algn="ctr"/>
            <a:r>
              <a:rPr lang="en-US" dirty="0" err="1">
                <a:solidFill>
                  <a:srgbClr val="7030A0"/>
                </a:solidFill>
              </a:rPr>
              <a:t>Juraboev</a:t>
            </a:r>
            <a:r>
              <a:rPr lang="en-US" dirty="0">
                <a:solidFill>
                  <a:srgbClr val="7030A0"/>
                </a:solidFill>
              </a:rPr>
              <a:t> </a:t>
            </a:r>
            <a:r>
              <a:rPr lang="en-US" dirty="0" err="1">
                <a:solidFill>
                  <a:srgbClr val="7030A0"/>
                </a:solidFill>
              </a:rPr>
              <a:t>Nodirbek</a:t>
            </a:r>
            <a:r>
              <a:rPr lang="en-US" dirty="0">
                <a:solidFill>
                  <a:srgbClr val="7030A0"/>
                </a:solidFill>
              </a:rPr>
              <a:t> </a:t>
            </a:r>
            <a:r>
              <a:rPr lang="en-US" dirty="0" err="1">
                <a:solidFill>
                  <a:srgbClr val="7030A0"/>
                </a:solidFill>
              </a:rPr>
              <a:t>Ihtiyorjon</a:t>
            </a:r>
            <a:r>
              <a:rPr lang="en-US" dirty="0">
                <a:solidFill>
                  <a:srgbClr val="7030A0"/>
                </a:solidFill>
              </a:rPr>
              <a:t> </a:t>
            </a:r>
            <a:r>
              <a:rPr lang="en-US" dirty="0" err="1">
                <a:solidFill>
                  <a:srgbClr val="7030A0"/>
                </a:solidFill>
              </a:rPr>
              <a:t>ugli</a:t>
            </a:r>
            <a:endParaRPr lang="en-US" dirty="0">
              <a:solidFill>
                <a:srgbClr val="7030A0"/>
              </a:solidFill>
            </a:endParaRP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rPr>
              <a:t>21/01/2024</a:t>
            </a:fld>
            <a:endParaRPr lang="ru-RU" dirty="0">
              <a:solidFill>
                <a:schemeClr val="bg1"/>
              </a:solidFill>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rPr>
              <a:t>MechaUz Project</a:t>
            </a:r>
            <a:endParaRPr lang="ru-RU">
              <a:solidFill>
                <a:schemeClr val="bg1"/>
              </a:solidFill>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rPr>
              <a:t>Page </a:t>
            </a:r>
            <a:fld id="{A66FF400-FC9A-4B38-B952-D89BB44AA7B0}" type="slidenum">
              <a:rPr lang="ru-RU" smtClean="0">
                <a:solidFill>
                  <a:schemeClr val="bg1"/>
                </a:solidFill>
              </a:rPr>
              <a:t>18</a:t>
            </a:fld>
            <a:endParaRPr lang="ru-RU" dirty="0">
              <a:solidFill>
                <a:schemeClr val="bg1"/>
              </a:solidFill>
            </a:endParaRPr>
          </a:p>
        </p:txBody>
      </p:sp>
    </p:spTree>
    <p:extLst>
      <p:ext uri="{BB962C8B-B14F-4D97-AF65-F5344CB8AC3E}">
        <p14:creationId xmlns:p14="http://schemas.microsoft.com/office/powerpoint/2010/main" val="2892639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942" y="-3015"/>
            <a:ext cx="12160677" cy="6838371"/>
          </a:xfrm>
          <a:custGeom>
            <a:avLst/>
            <a:gdLst/>
            <a:ahLst/>
            <a:cxnLst/>
            <a:rect l="l" t="t" r="r" b="b"/>
            <a:pathLst>
              <a:path w="5759996" h="3239046">
                <a:moveTo>
                  <a:pt x="0" y="3239046"/>
                </a:moveTo>
                <a:lnTo>
                  <a:pt x="5759996" y="3239046"/>
                </a:lnTo>
                <a:lnTo>
                  <a:pt x="5759996" y="0"/>
                </a:lnTo>
                <a:lnTo>
                  <a:pt x="0" y="0"/>
                </a:lnTo>
                <a:lnTo>
                  <a:pt x="0" y="3239046"/>
                </a:lnTo>
              </a:path>
            </a:pathLst>
          </a:custGeom>
          <a:solidFill>
            <a:srgbClr val="0072B9"/>
          </a:solidFill>
        </p:spPr>
        <p:txBody>
          <a:bodyPr wrap="square" lIns="0" tIns="0" rIns="0" bIns="0" rtlCol="0">
            <a:noAutofit/>
          </a:bodyPr>
          <a:lstStyle/>
          <a:p>
            <a:endParaRPr sz="3801"/>
          </a:p>
        </p:txBody>
      </p:sp>
      <p:sp>
        <p:nvSpPr>
          <p:cNvPr id="3" name="object 3"/>
          <p:cNvSpPr/>
          <p:nvPr/>
        </p:nvSpPr>
        <p:spPr>
          <a:xfrm>
            <a:off x="22943" y="-3015"/>
            <a:ext cx="12160675" cy="6838371"/>
          </a:xfrm>
          <a:prstGeom prst="rect">
            <a:avLst/>
          </a:prstGeom>
          <a:blipFill>
            <a:blip r:embed="rId2" cstate="print"/>
            <a:stretch>
              <a:fillRect/>
            </a:stretch>
          </a:blipFill>
        </p:spPr>
        <p:txBody>
          <a:bodyPr wrap="square" lIns="0" tIns="0" rIns="0" bIns="0" rtlCol="0">
            <a:noAutofit/>
          </a:bodyPr>
          <a:lstStyle/>
          <a:p>
            <a:endParaRPr sz="3801"/>
          </a:p>
        </p:txBody>
      </p:sp>
      <p:sp>
        <p:nvSpPr>
          <p:cNvPr id="4" name="object 4"/>
          <p:cNvSpPr/>
          <p:nvPr/>
        </p:nvSpPr>
        <p:spPr>
          <a:xfrm>
            <a:off x="22942" y="-3015"/>
            <a:ext cx="11880784" cy="6838371"/>
          </a:xfrm>
          <a:prstGeom prst="rect">
            <a:avLst/>
          </a:prstGeom>
          <a:blipFill>
            <a:blip r:embed="rId3" cstate="print"/>
            <a:stretch>
              <a:fillRect/>
            </a:stretch>
          </a:blipFill>
        </p:spPr>
        <p:txBody>
          <a:bodyPr wrap="square" lIns="0" tIns="0" rIns="0" bIns="0" rtlCol="0">
            <a:noAutofit/>
          </a:bodyPr>
          <a:lstStyle/>
          <a:p>
            <a:endParaRPr sz="3801"/>
          </a:p>
        </p:txBody>
      </p:sp>
      <p:sp>
        <p:nvSpPr>
          <p:cNvPr id="5" name="object 5"/>
          <p:cNvSpPr/>
          <p:nvPr/>
        </p:nvSpPr>
        <p:spPr>
          <a:xfrm>
            <a:off x="10250834" y="-3015"/>
            <a:ext cx="1649683" cy="5776722"/>
          </a:xfrm>
          <a:prstGeom prst="rect">
            <a:avLst/>
          </a:prstGeom>
          <a:blipFill>
            <a:blip r:embed="rId4" cstate="print"/>
            <a:stretch>
              <a:fillRect/>
            </a:stretch>
          </a:blipFill>
        </p:spPr>
        <p:txBody>
          <a:bodyPr wrap="square" lIns="0" tIns="0" rIns="0" bIns="0" rtlCol="0">
            <a:noAutofit/>
          </a:bodyPr>
          <a:lstStyle/>
          <a:p>
            <a:endParaRPr sz="3801"/>
          </a:p>
        </p:txBody>
      </p:sp>
      <p:sp>
        <p:nvSpPr>
          <p:cNvPr id="6" name="object 6"/>
          <p:cNvSpPr/>
          <p:nvPr/>
        </p:nvSpPr>
        <p:spPr>
          <a:xfrm>
            <a:off x="11029871" y="5680517"/>
            <a:ext cx="1153745" cy="1154838"/>
          </a:xfrm>
          <a:prstGeom prst="rect">
            <a:avLst/>
          </a:prstGeom>
          <a:blipFill>
            <a:blip r:embed="rId5" cstate="print"/>
            <a:stretch>
              <a:fillRect/>
            </a:stretch>
          </a:blipFill>
        </p:spPr>
        <p:txBody>
          <a:bodyPr wrap="square" lIns="0" tIns="0" rIns="0" bIns="0" rtlCol="0">
            <a:noAutofit/>
          </a:bodyPr>
          <a:lstStyle/>
          <a:p>
            <a:endParaRPr sz="3801"/>
          </a:p>
        </p:txBody>
      </p:sp>
      <p:sp>
        <p:nvSpPr>
          <p:cNvPr id="20" name="object 11">
            <a:extLst>
              <a:ext uri="{FF2B5EF4-FFF2-40B4-BE49-F238E27FC236}">
                <a16:creationId xmlns:a16="http://schemas.microsoft.com/office/drawing/2014/main" id="{DAB7A04F-E2F9-4C7C-9FCC-8D71F641B548}"/>
              </a:ext>
            </a:extLst>
          </p:cNvPr>
          <p:cNvSpPr txBox="1"/>
          <p:nvPr/>
        </p:nvSpPr>
        <p:spPr>
          <a:xfrm>
            <a:off x="430630" y="441810"/>
            <a:ext cx="4455080" cy="515214"/>
          </a:xfrm>
          <a:prstGeom prst="rect">
            <a:avLst/>
          </a:prstGeom>
        </p:spPr>
        <p:txBody>
          <a:bodyPr wrap="square" lIns="0" tIns="0" rIns="0" bIns="0" rtlCol="0">
            <a:noAutofit/>
          </a:bodyPr>
          <a:lstStyle/>
          <a:p>
            <a:pPr marL="26811">
              <a:lnSpc>
                <a:spcPts val="3864"/>
              </a:lnSpc>
              <a:spcBef>
                <a:spcPts val="192"/>
              </a:spcBef>
            </a:pPr>
            <a:r>
              <a:rPr lang="en-US" sz="3588" b="1" spc="-36" dirty="0">
                <a:solidFill>
                  <a:srgbClr val="202020"/>
                </a:solidFill>
                <a:latin typeface="Arial"/>
                <a:cs typeface="Arial"/>
              </a:rPr>
              <a:t>Location</a:t>
            </a:r>
            <a:endParaRPr lang="uz-Latn-UZ" sz="3588" b="1" spc="-36" dirty="0">
              <a:solidFill>
                <a:srgbClr val="202020"/>
              </a:solidFill>
              <a:latin typeface="Arial"/>
              <a:cs typeface="Arial"/>
            </a:endParaRPr>
          </a:p>
        </p:txBody>
      </p:sp>
      <p:pic>
        <p:nvPicPr>
          <p:cNvPr id="26" name="Рисунок 25">
            <a:extLst>
              <a:ext uri="{FF2B5EF4-FFF2-40B4-BE49-F238E27FC236}">
                <a16:creationId xmlns:a16="http://schemas.microsoft.com/office/drawing/2014/main" id="{973B1401-2189-4EC2-806B-99DECEAB815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16640" y="149644"/>
            <a:ext cx="1371974" cy="617843"/>
          </a:xfrm>
          <a:prstGeom prst="rect">
            <a:avLst/>
          </a:prstGeom>
        </p:spPr>
      </p:pic>
      <p:pic>
        <p:nvPicPr>
          <p:cNvPr id="4098" name="Picture 2" descr="Study sites divided into two districts in the foothill zone of Namangan...  | Download Scientific Diagram">
            <a:extLst>
              <a:ext uri="{FF2B5EF4-FFF2-40B4-BE49-F238E27FC236}">
                <a16:creationId xmlns:a16="http://schemas.microsoft.com/office/drawing/2014/main" id="{4178018E-8DEF-4EC0-9455-42F060238FCD}"/>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50055" y="16911"/>
            <a:ext cx="4585672" cy="30591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ogle Maps Icon, Google Icons, Plus, Drive PNG and Vector with Transparent  Background for Free Download | Google maps icon, Map icons, Google icons">
            <a:extLst>
              <a:ext uri="{FF2B5EF4-FFF2-40B4-BE49-F238E27FC236}">
                <a16:creationId xmlns:a16="http://schemas.microsoft.com/office/drawing/2014/main" id="{DDADA1CA-F3B0-4026-960D-E3284F47C38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188420" y="1546464"/>
            <a:ext cx="503376" cy="50337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D96C919F-03FD-4067-B456-6BF1DB3515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339" y="1018506"/>
            <a:ext cx="8454139" cy="5591644"/>
          </a:xfrm>
          <a:prstGeom prst="rect">
            <a:avLst/>
          </a:prstGeom>
        </p:spPr>
      </p:pic>
      <p:sp>
        <p:nvSpPr>
          <p:cNvPr id="21" name="Овал 20">
            <a:extLst>
              <a:ext uri="{FF2B5EF4-FFF2-40B4-BE49-F238E27FC236}">
                <a16:creationId xmlns:a16="http://schemas.microsoft.com/office/drawing/2014/main" id="{87B0B176-8569-44A2-85FB-EE995EFABD94}"/>
              </a:ext>
            </a:extLst>
          </p:cNvPr>
          <p:cNvSpPr/>
          <p:nvPr/>
        </p:nvSpPr>
        <p:spPr>
          <a:xfrm>
            <a:off x="6886897" y="3235983"/>
            <a:ext cx="1189642" cy="1189642"/>
          </a:xfrm>
          <a:prstGeom prst="ellipse">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801"/>
          </a:p>
        </p:txBody>
      </p:sp>
      <p:sp>
        <p:nvSpPr>
          <p:cNvPr id="24" name="Прямоугольник 23">
            <a:extLst>
              <a:ext uri="{FF2B5EF4-FFF2-40B4-BE49-F238E27FC236}">
                <a16:creationId xmlns:a16="http://schemas.microsoft.com/office/drawing/2014/main" id="{F65A21A5-A73D-4C2E-909D-4303B3B5A41E}"/>
              </a:ext>
            </a:extLst>
          </p:cNvPr>
          <p:cNvSpPr/>
          <p:nvPr/>
        </p:nvSpPr>
        <p:spPr>
          <a:xfrm>
            <a:off x="4724835" y="3144060"/>
            <a:ext cx="2895763" cy="417358"/>
          </a:xfrm>
          <a:prstGeom prst="rect">
            <a:avLst/>
          </a:prstGeom>
        </p:spPr>
        <p:txBody>
          <a:bodyPr wrap="square">
            <a:spAutoFit/>
          </a:bodyPr>
          <a:lstStyle/>
          <a:p>
            <a:pPr algn="ctr"/>
            <a:r>
              <a:rPr lang="en-US" sz="2112" dirty="0">
                <a:latin typeface="Arial" panose="020B0604020202020204" pitchFamily="34" charset="0"/>
                <a:cs typeface="Arial" panose="020B0604020202020204" pitchFamily="34" charset="0"/>
              </a:rPr>
              <a:t>Tashkent</a:t>
            </a:r>
            <a:endParaRPr lang="en-GB" sz="2112" dirty="0">
              <a:latin typeface="Arial" panose="020B0604020202020204" pitchFamily="34" charset="0"/>
              <a:cs typeface="Arial" panose="020B0604020202020204" pitchFamily="34" charset="0"/>
            </a:endParaRPr>
          </a:p>
        </p:txBody>
      </p:sp>
      <p:pic>
        <p:nvPicPr>
          <p:cNvPr id="25" name="Picture 4" descr="Google Maps Icon, Google Icons, Plus, Drive PNG and Vector with Transparent  Background for Free Download | Google maps icon, Map icons, Google icons">
            <a:extLst>
              <a:ext uri="{FF2B5EF4-FFF2-40B4-BE49-F238E27FC236}">
                <a16:creationId xmlns:a16="http://schemas.microsoft.com/office/drawing/2014/main" id="{58A56354-B127-42D5-B8DC-EEA6EDC5AD7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89954" y="3776490"/>
            <a:ext cx="503376" cy="503376"/>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a:extLst>
              <a:ext uri="{FF2B5EF4-FFF2-40B4-BE49-F238E27FC236}">
                <a16:creationId xmlns:a16="http://schemas.microsoft.com/office/drawing/2014/main" id="{FBC56790-CAC6-4357-919B-84A254DD99D2}"/>
              </a:ext>
            </a:extLst>
          </p:cNvPr>
          <p:cNvSpPr/>
          <p:nvPr/>
        </p:nvSpPr>
        <p:spPr>
          <a:xfrm>
            <a:off x="6172717" y="4425625"/>
            <a:ext cx="2714552" cy="1067408"/>
          </a:xfrm>
          <a:prstGeom prst="rect">
            <a:avLst/>
          </a:prstGeom>
        </p:spPr>
        <p:txBody>
          <a:bodyPr wrap="square">
            <a:spAutoFit/>
          </a:bodyPr>
          <a:lstStyle/>
          <a:p>
            <a:pPr algn="ctr"/>
            <a:r>
              <a:rPr lang="en-US" sz="2112" dirty="0">
                <a:latin typeface="Arial" panose="020B0604020202020204" pitchFamily="34" charset="0"/>
                <a:cs typeface="Arial" panose="020B0604020202020204" pitchFamily="34" charset="0"/>
              </a:rPr>
              <a:t>Fergana</a:t>
            </a:r>
          </a:p>
          <a:p>
            <a:pPr algn="ctr"/>
            <a:r>
              <a:rPr lang="en-US" sz="2112" dirty="0">
                <a:latin typeface="Arial" panose="020B0604020202020204" pitchFamily="34" charset="0"/>
                <a:cs typeface="Arial" panose="020B0604020202020204" pitchFamily="34" charset="0"/>
              </a:rPr>
              <a:t>polytechnic</a:t>
            </a:r>
          </a:p>
          <a:p>
            <a:pPr algn="ctr"/>
            <a:r>
              <a:rPr lang="en-US" sz="2112" dirty="0">
                <a:latin typeface="Arial" panose="020B0604020202020204" pitchFamily="34" charset="0"/>
                <a:cs typeface="Arial" panose="020B0604020202020204" pitchFamily="34" charset="0"/>
              </a:rPr>
              <a:t>institute</a:t>
            </a:r>
            <a:endParaRPr lang="en-GB" sz="2112"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820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90BAEB42-57AB-4013-83CF-CEFE34F5CB2B}"/>
              </a:ext>
            </a:extLst>
          </p:cNvPr>
          <p:cNvPicPr>
            <a:picLocks noChangeAspect="1"/>
          </p:cNvPicPr>
          <p:nvPr/>
        </p:nvPicPr>
        <p:blipFill>
          <a:blip r:embed="rId2"/>
          <a:stretch>
            <a:fillRect/>
          </a:stretch>
        </p:blipFill>
        <p:spPr>
          <a:xfrm>
            <a:off x="5015388" y="3822531"/>
            <a:ext cx="4278202" cy="2831642"/>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DC8F4C69-54A7-429C-B56B-B15D31BADBF6}"/>
              </a:ext>
            </a:extLst>
          </p:cNvPr>
          <p:cNvSpPr/>
          <p:nvPr/>
        </p:nvSpPr>
        <p:spPr>
          <a:xfrm>
            <a:off x="64008"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Contact details of Partner</a:t>
            </a:r>
          </a:p>
        </p:txBody>
      </p:sp>
      <p:sp>
        <p:nvSpPr>
          <p:cNvPr id="5" name="Объект 4"/>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best picture from the partner university life</a:t>
            </a:r>
          </a:p>
          <a:p>
            <a:pPr marL="0" indent="0">
              <a:buNone/>
            </a:pPr>
            <a:endParaRPr lang="en-US"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body" sz="half" idx="2"/>
          </p:nvPr>
        </p:nvSpPr>
        <p:spPr>
          <a:xfrm>
            <a:off x="493823" y="2387600"/>
            <a:ext cx="4278202" cy="3794125"/>
          </a:xfrm>
        </p:spPr>
        <p:txBody>
          <a:bodyPr>
            <a:normAutofit/>
          </a:bodyPr>
          <a:lstStyle/>
          <a:p>
            <a:pPr marL="342900" indent="-342900">
              <a:buAutoNum type="arabicPeriod"/>
            </a:pPr>
            <a:r>
              <a:rPr lang="en-US" b="1" dirty="0">
                <a:latin typeface="Times New Roman" panose="02020603050405020304" pitchFamily="18" charset="0"/>
                <a:cs typeface="Times New Roman" panose="02020603050405020304" pitchFamily="18" charset="0"/>
              </a:rPr>
              <a:t>Web –site: </a:t>
            </a:r>
            <a:r>
              <a:rPr lang="en-US" dirty="0">
                <a:latin typeface="Times New Roman" panose="02020603050405020304" pitchFamily="18" charset="0"/>
                <a:cs typeface="Times New Roman" panose="02020603050405020304" pitchFamily="18" charset="0"/>
                <a:hlinkClick r:id="rId4"/>
              </a:rPr>
              <a:t>http://ferpi.uz/</a:t>
            </a:r>
            <a:r>
              <a:rPr lang="en-US" dirty="0">
                <a:latin typeface="Times New Roman" panose="02020603050405020304" pitchFamily="18" charset="0"/>
                <a:cs typeface="Times New Roman" panose="02020603050405020304" pitchFamily="18" charset="0"/>
              </a:rPr>
              <a:t> </a:t>
            </a:r>
          </a:p>
          <a:p>
            <a:pPr marL="342900" indent="-342900">
              <a:buAutoNum type="arabicPeriod"/>
            </a:pPr>
            <a:r>
              <a:rPr lang="en-US" b="1" dirty="0">
                <a:latin typeface="Times New Roman" panose="02020603050405020304" pitchFamily="18" charset="0"/>
                <a:cs typeface="Times New Roman" panose="02020603050405020304" pitchFamily="18" charset="0"/>
              </a:rPr>
              <a:t>Social media channels:</a:t>
            </a:r>
          </a:p>
          <a:p>
            <a:r>
              <a:rPr lang="en-US" dirty="0">
                <a:solidFill>
                  <a:srgbClr val="00B0F0"/>
                </a:solidFill>
                <a:latin typeface="Times New Roman" panose="02020603050405020304" pitchFamily="18" charset="0"/>
                <a:cs typeface="Times New Roman" panose="02020603050405020304" pitchFamily="18" charset="0"/>
              </a:rPr>
              <a:t>Telegram: @farpipress </a:t>
            </a:r>
          </a:p>
          <a:p>
            <a:r>
              <a:rPr lang="en-US" dirty="0">
                <a:solidFill>
                  <a:srgbClr val="002060"/>
                </a:solidFill>
                <a:latin typeface="Times New Roman" panose="02020603050405020304" pitchFamily="18" charset="0"/>
                <a:cs typeface="Times New Roman" panose="02020603050405020304" pitchFamily="18" charset="0"/>
              </a:rPr>
              <a:t>Facebook: @farpilive</a:t>
            </a:r>
          </a:p>
          <a:p>
            <a:r>
              <a:rPr lang="en-US" dirty="0">
                <a:solidFill>
                  <a:srgbClr val="923E8C"/>
                </a:solidFill>
                <a:latin typeface="Times New Roman" panose="02020603050405020304" pitchFamily="18" charset="0"/>
                <a:cs typeface="Times New Roman" panose="02020603050405020304" pitchFamily="18" charset="0"/>
              </a:rPr>
              <a:t>Instagram: @farpi_press</a:t>
            </a:r>
          </a:p>
          <a:p>
            <a:r>
              <a:rPr lang="en-US" dirty="0">
                <a:solidFill>
                  <a:srgbClr val="FF0000"/>
                </a:solidFill>
                <a:latin typeface="Times New Roman" panose="02020603050405020304" pitchFamily="18" charset="0"/>
                <a:cs typeface="Times New Roman" panose="02020603050405020304" pitchFamily="18" charset="0"/>
              </a:rPr>
              <a:t>You tube: @farpilive</a:t>
            </a:r>
          </a:p>
          <a:p>
            <a:r>
              <a:rPr lang="en-US" b="1" dirty="0">
                <a:latin typeface="Times New Roman" panose="02020603050405020304" pitchFamily="18" charset="0"/>
                <a:cs typeface="Times New Roman" panose="02020603050405020304" pitchFamily="18" charset="0"/>
              </a:rPr>
              <a:t>3. Address: </a:t>
            </a:r>
            <a:r>
              <a:rPr lang="en-US" dirty="0">
                <a:latin typeface="Times New Roman" panose="02020603050405020304" pitchFamily="18" charset="0"/>
                <a:cs typeface="Times New Roman" panose="02020603050405020304" pitchFamily="18" charset="0"/>
              </a:rPr>
              <a:t>Fergana city, 86, Fergana street</a:t>
            </a:r>
          </a:p>
          <a:p>
            <a:r>
              <a:rPr lang="en-US" b="1" dirty="0">
                <a:latin typeface="Times New Roman" panose="02020603050405020304" pitchFamily="18" charset="0"/>
                <a:cs typeface="Times New Roman" panose="02020603050405020304" pitchFamily="18" charset="0"/>
              </a:rPr>
              <a:t>4. </a:t>
            </a:r>
            <a:r>
              <a:rPr lang="en-US" b="1" dirty="0" err="1">
                <a:latin typeface="Times New Roman" panose="02020603050405020304" pitchFamily="18" charset="0"/>
                <a:cs typeface="Times New Roman" panose="02020603050405020304" pitchFamily="18" charset="0"/>
              </a:rPr>
              <a:t>DEBSEUz</a:t>
            </a:r>
            <a:r>
              <a:rPr lang="en-US" b="1" dirty="0">
                <a:latin typeface="Times New Roman" panose="02020603050405020304" pitchFamily="18" charset="0"/>
                <a:cs typeface="Times New Roman" panose="02020603050405020304" pitchFamily="18" charset="0"/>
              </a:rPr>
              <a:t>  project web-page link:</a:t>
            </a:r>
            <a:r>
              <a:rPr lang="en-US" dirty="0">
                <a:hlinkClick r:id="rId5"/>
              </a:rPr>
              <a:t> </a:t>
            </a:r>
            <a:r>
              <a:rPr lang="en-US" dirty="0" err="1">
                <a:latin typeface="Times New Roman" panose="02020603050405020304" pitchFamily="18" charset="0"/>
                <a:cs typeface="Times New Roman" panose="02020603050405020304" pitchFamily="18" charset="0"/>
                <a:hlinkClick r:id="rId5"/>
              </a:rPr>
              <a:t>DEBSEUz</a:t>
            </a:r>
            <a:r>
              <a:rPr lang="en-US" dirty="0">
                <a:latin typeface="Times New Roman" panose="02020603050405020304" pitchFamily="18" charset="0"/>
                <a:cs typeface="Times New Roman" panose="02020603050405020304" pitchFamily="18" charset="0"/>
                <a:hlinkClick r:id="rId5"/>
              </a:rPr>
              <a:t> (ferpi.uz) </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5. Tel number: </a:t>
            </a:r>
            <a:r>
              <a:rPr lang="en-US" dirty="0">
                <a:latin typeface="Times New Roman" panose="02020603050405020304" pitchFamily="18" charset="0"/>
                <a:cs typeface="Times New Roman" panose="02020603050405020304" pitchFamily="18" charset="0"/>
              </a:rPr>
              <a:t>+998 (73) 241 12 06</a:t>
            </a:r>
          </a:p>
          <a:p>
            <a:r>
              <a:rPr lang="en-US" b="1" dirty="0">
                <a:latin typeface="Times New Roman" panose="02020603050405020304" pitchFamily="18" charset="0"/>
                <a:cs typeface="Times New Roman" panose="02020603050405020304" pitchFamily="18" charset="0"/>
              </a:rPr>
              <a:t>e-mail: </a:t>
            </a:r>
            <a:r>
              <a:rPr lang="en-US" dirty="0">
                <a:latin typeface="Times New Roman" panose="02020603050405020304" pitchFamily="18" charset="0"/>
                <a:cs typeface="Times New Roman" panose="02020603050405020304" pitchFamily="18" charset="0"/>
                <a:hlinkClick r:id="rId6"/>
              </a:rPr>
              <a:t>ferpi_info@edu.uz</a:t>
            </a:r>
            <a:r>
              <a:rPr lang="en-US" dirty="0">
                <a:latin typeface="Times New Roman" panose="02020603050405020304" pitchFamily="18" charset="0"/>
                <a:cs typeface="Times New Roman" panose="02020603050405020304" pitchFamily="18" charset="0"/>
              </a:rPr>
              <a:t> </a:t>
            </a:r>
          </a:p>
          <a:p>
            <a:pPr marL="342900" indent="-342900">
              <a:buAutoNum type="arabicPeriod"/>
            </a:pPr>
            <a:endParaRPr lang="en-US" dirty="0">
              <a:latin typeface="Times New Roman" panose="02020603050405020304" pitchFamily="18" charset="0"/>
              <a:cs typeface="Times New Roman" panose="02020603050405020304" pitchFamily="18" charset="0"/>
            </a:endParaRP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3</a:t>
            </a:fld>
            <a:endParaRPr lang="ru-RU"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68F1BF4A-E8C0-4899-8657-3B822EBF6C62}"/>
              </a:ext>
            </a:extLst>
          </p:cNvPr>
          <p:cNvPicPr>
            <a:picLocks noChangeAspect="1"/>
          </p:cNvPicPr>
          <p:nvPr/>
        </p:nvPicPr>
        <p:blipFill>
          <a:blip r:embed="rId7"/>
          <a:stretch>
            <a:fillRect/>
          </a:stretch>
        </p:blipFill>
        <p:spPr>
          <a:xfrm>
            <a:off x="7941141" y="3394982"/>
            <a:ext cx="4210366" cy="2786743"/>
          </a:xfrm>
          <a:prstGeom prst="rect">
            <a:avLst/>
          </a:prstGeom>
          <a:ln>
            <a:noFill/>
          </a:ln>
          <a:effectLst>
            <a:outerShdw blurRad="190500" algn="tl" rotWithShape="0">
              <a:srgbClr val="000000">
                <a:alpha val="70000"/>
              </a:srgbClr>
            </a:outerShdw>
          </a:effectLst>
        </p:spPr>
      </p:pic>
      <p:pic>
        <p:nvPicPr>
          <p:cNvPr id="10" name="Рисунок 9">
            <a:extLst>
              <a:ext uri="{FF2B5EF4-FFF2-40B4-BE49-F238E27FC236}">
                <a16:creationId xmlns:a16="http://schemas.microsoft.com/office/drawing/2014/main" id="{12A6E932-836F-435C-8C26-C5927DD3E2C2}"/>
              </a:ext>
            </a:extLst>
          </p:cNvPr>
          <p:cNvPicPr>
            <a:picLocks noChangeAspect="1"/>
          </p:cNvPicPr>
          <p:nvPr/>
        </p:nvPicPr>
        <p:blipFill>
          <a:blip r:embed="rId8"/>
          <a:stretch>
            <a:fillRect/>
          </a:stretch>
        </p:blipFill>
        <p:spPr>
          <a:xfrm>
            <a:off x="5303814" y="1957841"/>
            <a:ext cx="3857080" cy="2563132"/>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4A1AFB8D-02A2-4BED-823B-8A9D6F4C90A8}"/>
              </a:ext>
            </a:extLst>
          </p:cNvPr>
          <p:cNvPicPr>
            <a:picLocks noChangeAspect="1"/>
          </p:cNvPicPr>
          <p:nvPr/>
        </p:nvPicPr>
        <p:blipFill rotWithShape="1">
          <a:blip r:embed="rId9"/>
          <a:srcRect l="-209381" t="161406" r="224139" b="-121135"/>
          <a:stretch/>
        </p:blipFill>
        <p:spPr>
          <a:xfrm>
            <a:off x="5303814" y="3249227"/>
            <a:ext cx="1916136" cy="1103698"/>
          </a:xfrm>
          <a:prstGeom prst="rect">
            <a:avLst/>
          </a:prstGeom>
        </p:spPr>
      </p:pic>
      <p:pic>
        <p:nvPicPr>
          <p:cNvPr id="9" name="Рисунок 8">
            <a:extLst>
              <a:ext uri="{FF2B5EF4-FFF2-40B4-BE49-F238E27FC236}">
                <a16:creationId xmlns:a16="http://schemas.microsoft.com/office/drawing/2014/main" id="{490AE414-79B6-4E47-A6FD-5FCDFCA63E92}"/>
              </a:ext>
            </a:extLst>
          </p:cNvPr>
          <p:cNvPicPr>
            <a:picLocks noChangeAspect="1"/>
          </p:cNvPicPr>
          <p:nvPr/>
        </p:nvPicPr>
        <p:blipFill rotWithShape="1">
          <a:blip r:embed="rId9"/>
          <a:srcRect l="14759" t="46726"/>
          <a:stretch/>
        </p:blipFill>
        <p:spPr>
          <a:xfrm>
            <a:off x="10537794" y="565065"/>
            <a:ext cx="1654206" cy="849851"/>
          </a:xfrm>
          <a:prstGeom prst="rect">
            <a:avLst/>
          </a:prstGeom>
        </p:spPr>
      </p:pic>
    </p:spTree>
    <p:extLst>
      <p:ext uri="{BB962C8B-B14F-4D97-AF65-F5344CB8AC3E}">
        <p14:creationId xmlns:p14="http://schemas.microsoft.com/office/powerpoint/2010/main" val="90487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210525-E2CD-970C-4FB9-2B90366A671E}"/>
              </a:ext>
            </a:extLst>
          </p:cNvPr>
          <p:cNvGrpSpPr/>
          <p:nvPr/>
        </p:nvGrpSpPr>
        <p:grpSpPr>
          <a:xfrm>
            <a:off x="0" y="0"/>
            <a:ext cx="12578237" cy="7112000"/>
            <a:chOff x="-20963" y="-3016"/>
            <a:chExt cx="12578237" cy="7112000"/>
          </a:xfrm>
        </p:grpSpPr>
        <p:sp>
          <p:nvSpPr>
            <p:cNvPr id="32" name="object 2">
              <a:extLst>
                <a:ext uri="{FF2B5EF4-FFF2-40B4-BE49-F238E27FC236}">
                  <a16:creationId xmlns:a16="http://schemas.microsoft.com/office/drawing/2014/main" id="{B5440C95-1AC5-2CE1-54FC-E2B10A2E02E6}"/>
                </a:ext>
              </a:extLst>
            </p:cNvPr>
            <p:cNvSpPr/>
            <p:nvPr/>
          </p:nvSpPr>
          <p:spPr>
            <a:xfrm>
              <a:off x="22942" y="-3015"/>
              <a:ext cx="12160677" cy="6838371"/>
            </a:xfrm>
            <a:custGeom>
              <a:avLst/>
              <a:gdLst/>
              <a:ahLst/>
              <a:cxnLst/>
              <a:rect l="l" t="t" r="r" b="b"/>
              <a:pathLst>
                <a:path w="5759996" h="3239046">
                  <a:moveTo>
                    <a:pt x="0" y="3239046"/>
                  </a:moveTo>
                  <a:lnTo>
                    <a:pt x="5759996" y="3239046"/>
                  </a:lnTo>
                  <a:lnTo>
                    <a:pt x="5759996" y="0"/>
                  </a:lnTo>
                  <a:lnTo>
                    <a:pt x="0" y="0"/>
                  </a:lnTo>
                  <a:lnTo>
                    <a:pt x="0" y="3239046"/>
                  </a:lnTo>
                </a:path>
              </a:pathLst>
            </a:custGeom>
            <a:solidFill>
              <a:srgbClr val="0072B9"/>
            </a:solidFill>
          </p:spPr>
          <p:txBody>
            <a:bodyPr wrap="square" lIns="0" tIns="0" rIns="0" bIns="0" rtlCol="0">
              <a:noAutofit/>
            </a:bodyPr>
            <a:lstStyle/>
            <a:p>
              <a:endParaRPr sz="3801"/>
            </a:p>
          </p:txBody>
        </p:sp>
        <p:sp>
          <p:nvSpPr>
            <p:cNvPr id="33" name="object 3">
              <a:extLst>
                <a:ext uri="{FF2B5EF4-FFF2-40B4-BE49-F238E27FC236}">
                  <a16:creationId xmlns:a16="http://schemas.microsoft.com/office/drawing/2014/main" id="{95C1D79B-BB56-BD0B-FB51-371DE50C92C2}"/>
                </a:ext>
              </a:extLst>
            </p:cNvPr>
            <p:cNvSpPr/>
            <p:nvPr/>
          </p:nvSpPr>
          <p:spPr>
            <a:xfrm>
              <a:off x="22943" y="-3015"/>
              <a:ext cx="12160675" cy="6838371"/>
            </a:xfrm>
            <a:prstGeom prst="rect">
              <a:avLst/>
            </a:prstGeom>
            <a:blipFill>
              <a:blip r:embed="rId3" cstate="print"/>
              <a:stretch>
                <a:fillRect/>
              </a:stretch>
            </a:blipFill>
          </p:spPr>
          <p:txBody>
            <a:bodyPr wrap="square" lIns="0" tIns="0" rIns="0" bIns="0" rtlCol="0">
              <a:noAutofit/>
            </a:bodyPr>
            <a:lstStyle/>
            <a:p>
              <a:endParaRPr sz="3801"/>
            </a:p>
          </p:txBody>
        </p:sp>
        <p:sp>
          <p:nvSpPr>
            <p:cNvPr id="34" name="object 4">
              <a:extLst>
                <a:ext uri="{FF2B5EF4-FFF2-40B4-BE49-F238E27FC236}">
                  <a16:creationId xmlns:a16="http://schemas.microsoft.com/office/drawing/2014/main" id="{69634FAA-E12E-59E1-FCF5-61120BFCFD4D}"/>
                </a:ext>
              </a:extLst>
            </p:cNvPr>
            <p:cNvSpPr/>
            <p:nvPr/>
          </p:nvSpPr>
          <p:spPr>
            <a:xfrm>
              <a:off x="-20963" y="-3016"/>
              <a:ext cx="11880784" cy="6838371"/>
            </a:xfrm>
            <a:prstGeom prst="rect">
              <a:avLst/>
            </a:prstGeom>
            <a:blipFill>
              <a:blip r:embed="rId4" cstate="print"/>
              <a:stretch>
                <a:fillRect/>
              </a:stretch>
            </a:blipFill>
          </p:spPr>
          <p:txBody>
            <a:bodyPr wrap="square" lIns="0" tIns="0" rIns="0" bIns="0" rtlCol="0">
              <a:noAutofit/>
            </a:bodyPr>
            <a:lstStyle/>
            <a:p>
              <a:endParaRPr sz="3801"/>
            </a:p>
          </p:txBody>
        </p:sp>
        <p:sp>
          <p:nvSpPr>
            <p:cNvPr id="35" name="object 6">
              <a:extLst>
                <a:ext uri="{FF2B5EF4-FFF2-40B4-BE49-F238E27FC236}">
                  <a16:creationId xmlns:a16="http://schemas.microsoft.com/office/drawing/2014/main" id="{22B7667E-3D2F-9823-7AF5-AE1E178B919F}"/>
                </a:ext>
              </a:extLst>
            </p:cNvPr>
            <p:cNvSpPr/>
            <p:nvPr/>
          </p:nvSpPr>
          <p:spPr>
            <a:xfrm>
              <a:off x="11029871" y="5680517"/>
              <a:ext cx="1153745" cy="1154838"/>
            </a:xfrm>
            <a:prstGeom prst="rect">
              <a:avLst/>
            </a:prstGeom>
            <a:blipFill>
              <a:blip r:embed="rId5" cstate="print"/>
              <a:stretch>
                <a:fillRect/>
              </a:stretch>
            </a:blipFill>
          </p:spPr>
          <p:txBody>
            <a:bodyPr wrap="square" lIns="0" tIns="0" rIns="0" bIns="0" rtlCol="0">
              <a:noAutofit/>
            </a:bodyPr>
            <a:lstStyle/>
            <a:p>
              <a:endParaRPr sz="3801"/>
            </a:p>
          </p:txBody>
        </p:sp>
        <p:pic>
          <p:nvPicPr>
            <p:cNvPr id="36" name="Рисунок 25">
              <a:extLst>
                <a:ext uri="{FF2B5EF4-FFF2-40B4-BE49-F238E27FC236}">
                  <a16:creationId xmlns:a16="http://schemas.microsoft.com/office/drawing/2014/main" id="{C2D34EAC-9C15-2861-61CE-D3B7C970A4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16640" y="149644"/>
              <a:ext cx="1371974" cy="617843"/>
            </a:xfrm>
            <a:prstGeom prst="rect">
              <a:avLst/>
            </a:prstGeom>
          </p:spPr>
        </p:pic>
        <p:sp>
          <p:nvSpPr>
            <p:cNvPr id="37" name="object 11">
              <a:extLst>
                <a:ext uri="{FF2B5EF4-FFF2-40B4-BE49-F238E27FC236}">
                  <a16:creationId xmlns:a16="http://schemas.microsoft.com/office/drawing/2014/main" id="{8E89B502-3719-C5A3-50CC-721D7E1E5E5E}"/>
                </a:ext>
              </a:extLst>
            </p:cNvPr>
            <p:cNvSpPr txBox="1"/>
            <p:nvPr/>
          </p:nvSpPr>
          <p:spPr>
            <a:xfrm>
              <a:off x="311825" y="374090"/>
              <a:ext cx="9575007" cy="515214"/>
            </a:xfrm>
            <a:prstGeom prst="rect">
              <a:avLst/>
            </a:prstGeom>
          </p:spPr>
          <p:txBody>
            <a:bodyPr wrap="square" lIns="0" tIns="0" rIns="0" bIns="0" rtlCol="0">
              <a:noAutofit/>
            </a:bodyPr>
            <a:lstStyle/>
            <a:p>
              <a:pPr marL="26811">
                <a:lnSpc>
                  <a:spcPts val="3864"/>
                </a:lnSpc>
                <a:spcBef>
                  <a:spcPts val="192"/>
                </a:spcBef>
              </a:pPr>
              <a:r>
                <a:rPr lang="en-US" sz="3588" b="1" spc="-36" dirty="0">
                  <a:solidFill>
                    <a:srgbClr val="202020"/>
                  </a:solidFill>
                  <a:latin typeface="Arial" panose="020B0604020202020204" pitchFamily="34" charset="0"/>
                  <a:cs typeface="Arial" panose="020B0604020202020204" pitchFamily="34" charset="0"/>
                </a:rPr>
                <a:t>About of ‘‘ Fergana Polytechnic Institute’’</a:t>
              </a:r>
              <a:endParaRPr lang="uz-Latn-UZ" sz="3588" b="1" spc="-36" dirty="0">
                <a:solidFill>
                  <a:srgbClr val="202020"/>
                </a:solidFill>
                <a:latin typeface="Arial" panose="020B0604020202020204" pitchFamily="34" charset="0"/>
                <a:cs typeface="Arial" panose="020B0604020202020204" pitchFamily="34" charset="0"/>
              </a:endParaRPr>
            </a:p>
          </p:txBody>
        </p:sp>
        <p:sp>
          <p:nvSpPr>
            <p:cNvPr id="38" name="Прямоугольник 24">
              <a:extLst>
                <a:ext uri="{FF2B5EF4-FFF2-40B4-BE49-F238E27FC236}">
                  <a16:creationId xmlns:a16="http://schemas.microsoft.com/office/drawing/2014/main" id="{64FAC964-61DC-C5B5-031D-AD458711745A}"/>
                </a:ext>
              </a:extLst>
            </p:cNvPr>
            <p:cNvSpPr/>
            <p:nvPr/>
          </p:nvSpPr>
          <p:spPr>
            <a:xfrm>
              <a:off x="302542" y="3990795"/>
              <a:ext cx="2660885" cy="1832809"/>
            </a:xfrm>
            <a:prstGeom prst="rect">
              <a:avLst/>
            </a:prstGeom>
          </p:spPr>
          <p:txBody>
            <a:bodyPr wrap="square">
              <a:spAutoFit/>
            </a:bodyPr>
            <a:lstStyle/>
            <a:p>
              <a:r>
                <a:rPr lang="ru-RU" sz="11310" b="1" baseline="3539" dirty="0">
                  <a:solidFill>
                    <a:srgbClr val="0071BB"/>
                  </a:solidFill>
                  <a:cs typeface="Calibri"/>
                </a:rPr>
                <a:t>14</a:t>
              </a:r>
              <a:r>
                <a:rPr lang="en-US" sz="11310" b="1" baseline="3539" dirty="0">
                  <a:solidFill>
                    <a:srgbClr val="0071BB"/>
                  </a:solidFill>
                  <a:cs typeface="Calibri"/>
                </a:rPr>
                <a:t>768</a:t>
              </a:r>
              <a:endParaRPr lang="ru-RU" sz="6833" dirty="0">
                <a:cs typeface="Calibri"/>
              </a:endParaRPr>
            </a:p>
          </p:txBody>
        </p:sp>
        <p:sp>
          <p:nvSpPr>
            <p:cNvPr id="39" name="object 10">
              <a:extLst>
                <a:ext uri="{FF2B5EF4-FFF2-40B4-BE49-F238E27FC236}">
                  <a16:creationId xmlns:a16="http://schemas.microsoft.com/office/drawing/2014/main" id="{9600E28A-AAC2-103B-1F08-D6AF2E12BB7A}"/>
                </a:ext>
              </a:extLst>
            </p:cNvPr>
            <p:cNvSpPr txBox="1"/>
            <p:nvPr/>
          </p:nvSpPr>
          <p:spPr>
            <a:xfrm>
              <a:off x="2872944" y="4735972"/>
              <a:ext cx="3502737" cy="660849"/>
            </a:xfrm>
            <a:prstGeom prst="rect">
              <a:avLst/>
            </a:prstGeom>
          </p:spPr>
          <p:txBody>
            <a:bodyPr wrap="square" lIns="0" tIns="0" rIns="0" bIns="0" rtlCol="0">
              <a:noAutofit/>
            </a:bodyPr>
            <a:lstStyle/>
            <a:p>
              <a:pPr>
                <a:lnSpc>
                  <a:spcPts val="2381"/>
                </a:lnSpc>
              </a:pPr>
              <a:r>
                <a:rPr lang="en-US" sz="2738" b="1" spc="3" baseline="-1300" dirty="0">
                  <a:cs typeface="Calibri"/>
                </a:rPr>
                <a:t>Total students(on the basis of full and part time) </a:t>
              </a:r>
              <a:endParaRPr lang="ru-RU" sz="2738" b="1" spc="3" baseline="-1300" dirty="0">
                <a:cs typeface="Calibri"/>
              </a:endParaRPr>
            </a:p>
          </p:txBody>
        </p:sp>
        <p:sp>
          <p:nvSpPr>
            <p:cNvPr id="40" name="Прямоугольник 27">
              <a:extLst>
                <a:ext uri="{FF2B5EF4-FFF2-40B4-BE49-F238E27FC236}">
                  <a16:creationId xmlns:a16="http://schemas.microsoft.com/office/drawing/2014/main" id="{D9363179-A0C0-CB2F-6BD0-57D67BC4CD5F}"/>
                </a:ext>
              </a:extLst>
            </p:cNvPr>
            <p:cNvSpPr/>
            <p:nvPr/>
          </p:nvSpPr>
          <p:spPr>
            <a:xfrm>
              <a:off x="430631" y="5077985"/>
              <a:ext cx="2301267" cy="1301447"/>
            </a:xfrm>
            <a:prstGeom prst="rect">
              <a:avLst/>
            </a:prstGeom>
          </p:spPr>
          <p:txBody>
            <a:bodyPr wrap="square">
              <a:spAutoFit/>
            </a:bodyPr>
            <a:lstStyle/>
            <a:p>
              <a:pPr marL="136570" algn="r"/>
              <a:r>
                <a:rPr lang="ru-RU" sz="7857" b="1" baseline="3539" dirty="0">
                  <a:solidFill>
                    <a:srgbClr val="4BC3EF"/>
                  </a:solidFill>
                  <a:cs typeface="Calibri"/>
                </a:rPr>
                <a:t>9627</a:t>
              </a:r>
              <a:endParaRPr lang="ru-RU" sz="4738" dirty="0">
                <a:solidFill>
                  <a:srgbClr val="4BC3EF"/>
                </a:solidFill>
                <a:cs typeface="Calibri"/>
              </a:endParaRPr>
            </a:p>
          </p:txBody>
        </p:sp>
        <p:sp>
          <p:nvSpPr>
            <p:cNvPr id="41" name="Прямоугольник 29">
              <a:extLst>
                <a:ext uri="{FF2B5EF4-FFF2-40B4-BE49-F238E27FC236}">
                  <a16:creationId xmlns:a16="http://schemas.microsoft.com/office/drawing/2014/main" id="{C6BD9857-EFF9-81A3-461D-B72FA0CF8DB8}"/>
                </a:ext>
              </a:extLst>
            </p:cNvPr>
            <p:cNvSpPr/>
            <p:nvPr/>
          </p:nvSpPr>
          <p:spPr>
            <a:xfrm>
              <a:off x="7238673" y="950613"/>
              <a:ext cx="1644867" cy="4928913"/>
            </a:xfrm>
            <a:prstGeom prst="rect">
              <a:avLst/>
            </a:prstGeom>
          </p:spPr>
          <p:txBody>
            <a:bodyPr wrap="square">
              <a:spAutoFit/>
            </a:bodyPr>
            <a:lstStyle/>
            <a:p>
              <a:pPr algn="r"/>
              <a:r>
                <a:rPr lang="en-US" sz="9429" b="1" baseline="3539" dirty="0">
                  <a:solidFill>
                    <a:srgbClr val="0071BB"/>
                  </a:solidFill>
                  <a:cs typeface="Calibri"/>
                </a:rPr>
                <a:t>7</a:t>
              </a:r>
              <a:endParaRPr lang="ru-RU" sz="9429" b="1" baseline="3539" dirty="0">
                <a:solidFill>
                  <a:srgbClr val="0071BB"/>
                </a:solidFill>
                <a:cs typeface="Calibri"/>
              </a:endParaRPr>
            </a:p>
            <a:p>
              <a:pPr algn="r"/>
              <a:r>
                <a:rPr lang="ru-RU" sz="9429" b="1" baseline="3539" dirty="0">
                  <a:solidFill>
                    <a:srgbClr val="0071BB"/>
                  </a:solidFill>
                  <a:cs typeface="Calibri"/>
                </a:rPr>
                <a:t>31</a:t>
              </a:r>
            </a:p>
            <a:p>
              <a:pPr algn="r"/>
              <a:r>
                <a:rPr lang="ru-RU" sz="9429" b="1" baseline="3539" dirty="0">
                  <a:solidFill>
                    <a:srgbClr val="0071BB"/>
                  </a:solidFill>
                  <a:cs typeface="Calibri"/>
                </a:rPr>
                <a:t>17</a:t>
              </a:r>
            </a:p>
            <a:p>
              <a:pPr algn="r"/>
              <a:r>
                <a:rPr lang="ru-RU" sz="9429" b="1" baseline="3539" dirty="0">
                  <a:solidFill>
                    <a:srgbClr val="0071BB"/>
                  </a:solidFill>
                  <a:cs typeface="Calibri"/>
                </a:rPr>
                <a:t>38</a:t>
              </a:r>
            </a:p>
            <a:p>
              <a:r>
                <a:rPr lang="ru-RU" sz="9429" b="1" baseline="3539" dirty="0">
                  <a:solidFill>
                    <a:srgbClr val="0071BB"/>
                  </a:solidFill>
                  <a:cs typeface="Calibri"/>
                </a:rPr>
                <a:t>152</a:t>
              </a:r>
            </a:p>
          </p:txBody>
        </p:sp>
        <p:sp>
          <p:nvSpPr>
            <p:cNvPr id="42" name="object 5">
              <a:extLst>
                <a:ext uri="{FF2B5EF4-FFF2-40B4-BE49-F238E27FC236}">
                  <a16:creationId xmlns:a16="http://schemas.microsoft.com/office/drawing/2014/main" id="{E66FF295-FE1D-DB08-335C-4E3C8DC456CC}"/>
                </a:ext>
              </a:extLst>
            </p:cNvPr>
            <p:cNvSpPr/>
            <p:nvPr/>
          </p:nvSpPr>
          <p:spPr>
            <a:xfrm>
              <a:off x="10201347" y="-3015"/>
              <a:ext cx="1649683" cy="5776722"/>
            </a:xfrm>
            <a:prstGeom prst="rect">
              <a:avLst/>
            </a:prstGeom>
            <a:blipFill>
              <a:blip r:embed="rId7" cstate="print"/>
              <a:stretch>
                <a:fillRect/>
              </a:stretch>
            </a:blipFill>
          </p:spPr>
          <p:txBody>
            <a:bodyPr wrap="square" lIns="0" tIns="0" rIns="0" bIns="0" rtlCol="0">
              <a:noAutofit/>
            </a:bodyPr>
            <a:lstStyle/>
            <a:p>
              <a:endParaRPr sz="3801"/>
            </a:p>
          </p:txBody>
        </p:sp>
        <p:sp>
          <p:nvSpPr>
            <p:cNvPr id="44" name="object 10">
              <a:extLst>
                <a:ext uri="{FF2B5EF4-FFF2-40B4-BE49-F238E27FC236}">
                  <a16:creationId xmlns:a16="http://schemas.microsoft.com/office/drawing/2014/main" id="{2096849E-612E-C5FB-C91A-C09223C7D56A}"/>
                </a:ext>
              </a:extLst>
            </p:cNvPr>
            <p:cNvSpPr txBox="1"/>
            <p:nvPr/>
          </p:nvSpPr>
          <p:spPr>
            <a:xfrm>
              <a:off x="9011562" y="2367589"/>
              <a:ext cx="1520772" cy="365840"/>
            </a:xfrm>
            <a:prstGeom prst="rect">
              <a:avLst/>
            </a:prstGeom>
          </p:spPr>
          <p:txBody>
            <a:bodyPr wrap="square" lIns="0" tIns="0" rIns="0" bIns="0" rtlCol="0">
              <a:noAutofit/>
            </a:bodyPr>
            <a:lstStyle/>
            <a:p>
              <a:pPr>
                <a:lnSpc>
                  <a:spcPts val="2381"/>
                </a:lnSpc>
              </a:pPr>
              <a:r>
                <a:rPr lang="en-US" sz="2738" b="1" spc="3" baseline="-1300" dirty="0">
                  <a:cs typeface="Calibri"/>
                </a:rPr>
                <a:t>departments</a:t>
              </a:r>
              <a:endParaRPr lang="ru-RU" sz="2738" b="1" spc="3" baseline="-1300" dirty="0">
                <a:cs typeface="Calibri"/>
              </a:endParaRPr>
            </a:p>
          </p:txBody>
        </p:sp>
        <p:sp>
          <p:nvSpPr>
            <p:cNvPr id="45" name="object 10">
              <a:extLst>
                <a:ext uri="{FF2B5EF4-FFF2-40B4-BE49-F238E27FC236}">
                  <a16:creationId xmlns:a16="http://schemas.microsoft.com/office/drawing/2014/main" id="{29A81A3D-189F-12AE-95E5-45020D9FF4DC}"/>
                </a:ext>
              </a:extLst>
            </p:cNvPr>
            <p:cNvSpPr txBox="1"/>
            <p:nvPr/>
          </p:nvSpPr>
          <p:spPr>
            <a:xfrm>
              <a:off x="9011562" y="1371994"/>
              <a:ext cx="1520772" cy="365840"/>
            </a:xfrm>
            <a:prstGeom prst="rect">
              <a:avLst/>
            </a:prstGeom>
          </p:spPr>
          <p:txBody>
            <a:bodyPr wrap="square" lIns="0" tIns="0" rIns="0" bIns="0" rtlCol="0">
              <a:noAutofit/>
            </a:bodyPr>
            <a:lstStyle/>
            <a:p>
              <a:pPr>
                <a:lnSpc>
                  <a:spcPts val="2381"/>
                </a:lnSpc>
              </a:pPr>
              <a:r>
                <a:rPr lang="en-US" sz="2738" b="1" spc="3" baseline="-1300" dirty="0">
                  <a:cs typeface="Calibri"/>
                </a:rPr>
                <a:t>faculties</a:t>
              </a:r>
              <a:endParaRPr lang="ru-RU" sz="2738" b="1" spc="3" baseline="-1300" dirty="0">
                <a:cs typeface="Calibri"/>
              </a:endParaRPr>
            </a:p>
          </p:txBody>
        </p:sp>
        <p:sp>
          <p:nvSpPr>
            <p:cNvPr id="46" name="object 10">
              <a:extLst>
                <a:ext uri="{FF2B5EF4-FFF2-40B4-BE49-F238E27FC236}">
                  <a16:creationId xmlns:a16="http://schemas.microsoft.com/office/drawing/2014/main" id="{DCB62675-BF56-2511-9740-018E889146BA}"/>
                </a:ext>
              </a:extLst>
            </p:cNvPr>
            <p:cNvSpPr txBox="1"/>
            <p:nvPr/>
          </p:nvSpPr>
          <p:spPr>
            <a:xfrm>
              <a:off x="9011562" y="3045650"/>
              <a:ext cx="1999576" cy="606869"/>
            </a:xfrm>
            <a:prstGeom prst="rect">
              <a:avLst/>
            </a:prstGeom>
          </p:spPr>
          <p:txBody>
            <a:bodyPr wrap="square" lIns="0" tIns="0" rIns="0" bIns="0" rtlCol="0">
              <a:noAutofit/>
            </a:bodyPr>
            <a:lstStyle/>
            <a:p>
              <a:pPr>
                <a:lnSpc>
                  <a:spcPts val="2381"/>
                </a:lnSpc>
              </a:pPr>
              <a:r>
                <a:rPr lang="en-US" sz="2738" b="1" spc="3" baseline="-1300" dirty="0">
                  <a:cs typeface="Calibri"/>
                </a:rPr>
                <a:t>Master degree programs</a:t>
              </a:r>
              <a:endParaRPr lang="ru-RU" sz="2738" b="1" spc="3" baseline="-1300" dirty="0">
                <a:cs typeface="Calibri"/>
              </a:endParaRPr>
            </a:p>
          </p:txBody>
        </p:sp>
        <p:sp>
          <p:nvSpPr>
            <p:cNvPr id="47" name="object 10">
              <a:extLst>
                <a:ext uri="{FF2B5EF4-FFF2-40B4-BE49-F238E27FC236}">
                  <a16:creationId xmlns:a16="http://schemas.microsoft.com/office/drawing/2014/main" id="{8F9D1085-9528-C67F-A53B-D955A7CB927A}"/>
                </a:ext>
              </a:extLst>
            </p:cNvPr>
            <p:cNvSpPr txBox="1"/>
            <p:nvPr/>
          </p:nvSpPr>
          <p:spPr>
            <a:xfrm>
              <a:off x="9011562" y="3972625"/>
              <a:ext cx="1999576" cy="606869"/>
            </a:xfrm>
            <a:prstGeom prst="rect">
              <a:avLst/>
            </a:prstGeom>
          </p:spPr>
          <p:txBody>
            <a:bodyPr wrap="square" lIns="0" tIns="0" rIns="0" bIns="0" rtlCol="0">
              <a:noAutofit/>
            </a:bodyPr>
            <a:lstStyle/>
            <a:p>
              <a:pPr>
                <a:lnSpc>
                  <a:spcPts val="2381"/>
                </a:lnSpc>
              </a:pPr>
              <a:r>
                <a:rPr lang="en-US" sz="2738" b="1" spc="3" baseline="-1300" dirty="0">
                  <a:cs typeface="Calibri"/>
                </a:rPr>
                <a:t>Bachelor degree programs</a:t>
              </a:r>
              <a:endParaRPr lang="ru-RU" sz="2738" b="1" spc="3" baseline="-1300" dirty="0">
                <a:cs typeface="Calibri"/>
              </a:endParaRPr>
            </a:p>
          </p:txBody>
        </p:sp>
        <p:sp>
          <p:nvSpPr>
            <p:cNvPr id="48" name="object 10">
              <a:extLst>
                <a:ext uri="{FF2B5EF4-FFF2-40B4-BE49-F238E27FC236}">
                  <a16:creationId xmlns:a16="http://schemas.microsoft.com/office/drawing/2014/main" id="{66AD54B9-B3BC-C841-1175-90E21A9692C5}"/>
                </a:ext>
              </a:extLst>
            </p:cNvPr>
            <p:cNvSpPr txBox="1"/>
            <p:nvPr/>
          </p:nvSpPr>
          <p:spPr>
            <a:xfrm>
              <a:off x="9008150" y="5242862"/>
              <a:ext cx="1999576" cy="606869"/>
            </a:xfrm>
            <a:prstGeom prst="rect">
              <a:avLst/>
            </a:prstGeom>
          </p:spPr>
          <p:txBody>
            <a:bodyPr wrap="square" lIns="0" tIns="0" rIns="0" bIns="0" rtlCol="0">
              <a:noAutofit/>
            </a:bodyPr>
            <a:lstStyle/>
            <a:p>
              <a:pPr>
                <a:lnSpc>
                  <a:spcPts val="2381"/>
                </a:lnSpc>
              </a:pPr>
              <a:r>
                <a:rPr lang="en-US" sz="2738" b="1" spc="3" baseline="-1300" dirty="0">
                  <a:cs typeface="Calibri"/>
                </a:rPr>
                <a:t>PhD fellows</a:t>
              </a:r>
              <a:endParaRPr lang="ru-RU" sz="2738" b="1" spc="3" baseline="-1300" dirty="0">
                <a:cs typeface="Calibri"/>
              </a:endParaRPr>
            </a:p>
          </p:txBody>
        </p:sp>
        <p:sp>
          <p:nvSpPr>
            <p:cNvPr id="49" name="object 4">
              <a:extLst>
                <a:ext uri="{FF2B5EF4-FFF2-40B4-BE49-F238E27FC236}">
                  <a16:creationId xmlns:a16="http://schemas.microsoft.com/office/drawing/2014/main" id="{39AAD626-66D1-2984-ACB2-2707FB528153}"/>
                </a:ext>
              </a:extLst>
            </p:cNvPr>
            <p:cNvSpPr/>
            <p:nvPr/>
          </p:nvSpPr>
          <p:spPr>
            <a:xfrm>
              <a:off x="186847" y="4511704"/>
              <a:ext cx="7601359" cy="227349"/>
            </a:xfrm>
            <a:custGeom>
              <a:avLst/>
              <a:gdLst/>
              <a:ahLst/>
              <a:cxnLst/>
              <a:rect l="l" t="t" r="r" b="b"/>
              <a:pathLst>
                <a:path w="6062091">
                  <a:moveTo>
                    <a:pt x="0" y="0"/>
                  </a:moveTo>
                  <a:lnTo>
                    <a:pt x="6062091" y="0"/>
                  </a:lnTo>
                </a:path>
              </a:pathLst>
            </a:custGeom>
            <a:ln w="254000">
              <a:solidFill>
                <a:srgbClr val="0071BB"/>
              </a:solidFill>
            </a:ln>
          </p:spPr>
          <p:txBody>
            <a:bodyPr wrap="square" lIns="0" tIns="0" rIns="0" bIns="0" rtlCol="0">
              <a:noAutofit/>
            </a:bodyPr>
            <a:lstStyle/>
            <a:p>
              <a:endParaRPr sz="429"/>
            </a:p>
          </p:txBody>
        </p:sp>
        <p:sp>
          <p:nvSpPr>
            <p:cNvPr id="50" name="object 10">
              <a:extLst>
                <a:ext uri="{FF2B5EF4-FFF2-40B4-BE49-F238E27FC236}">
                  <a16:creationId xmlns:a16="http://schemas.microsoft.com/office/drawing/2014/main" id="{0F772688-00DB-457D-4D24-EA40CFCA2E31}"/>
                </a:ext>
              </a:extLst>
            </p:cNvPr>
            <p:cNvSpPr txBox="1"/>
            <p:nvPr/>
          </p:nvSpPr>
          <p:spPr>
            <a:xfrm>
              <a:off x="2822391" y="5753376"/>
              <a:ext cx="3502737" cy="646655"/>
            </a:xfrm>
            <a:prstGeom prst="rect">
              <a:avLst/>
            </a:prstGeom>
          </p:spPr>
          <p:txBody>
            <a:bodyPr wrap="square" lIns="0" tIns="0" rIns="0" bIns="0" rtlCol="0">
              <a:noAutofit/>
            </a:bodyPr>
            <a:lstStyle/>
            <a:p>
              <a:pPr>
                <a:lnSpc>
                  <a:spcPts val="2381"/>
                </a:lnSpc>
              </a:pPr>
              <a:r>
                <a:rPr lang="uz-Latn-UZ" sz="2738" b="1" spc="3" baseline="-1300" dirty="0">
                  <a:cs typeface="Calibri"/>
                </a:rPr>
                <a:t>Bachelor students</a:t>
              </a:r>
              <a:r>
                <a:rPr lang="en-US" sz="2738" b="1" spc="3" baseline="-1300" dirty="0">
                  <a:cs typeface="Calibri"/>
                </a:rPr>
                <a:t>  </a:t>
              </a:r>
              <a:r>
                <a:rPr lang="uz-Latn-UZ" sz="2738" b="1" spc="3" baseline="-1300" dirty="0">
                  <a:cs typeface="Calibri"/>
                </a:rPr>
                <a:t> </a:t>
              </a:r>
              <a:endParaRPr lang="ru-RU" sz="2738" b="1" spc="3" baseline="-1300" dirty="0">
                <a:cs typeface="Calibri"/>
              </a:endParaRPr>
            </a:p>
          </p:txBody>
        </p:sp>
        <p:sp>
          <p:nvSpPr>
            <p:cNvPr id="51" name="Прямоугольник 21">
              <a:extLst>
                <a:ext uri="{FF2B5EF4-FFF2-40B4-BE49-F238E27FC236}">
                  <a16:creationId xmlns:a16="http://schemas.microsoft.com/office/drawing/2014/main" id="{72E4B0FB-E357-5E3D-4329-FB5DF49E042E}"/>
                </a:ext>
              </a:extLst>
            </p:cNvPr>
            <p:cNvSpPr/>
            <p:nvPr/>
          </p:nvSpPr>
          <p:spPr>
            <a:xfrm>
              <a:off x="6637573" y="5276175"/>
              <a:ext cx="2301267" cy="1832809"/>
            </a:xfrm>
            <a:prstGeom prst="rect">
              <a:avLst/>
            </a:prstGeom>
          </p:spPr>
          <p:txBody>
            <a:bodyPr wrap="square">
              <a:spAutoFit/>
            </a:bodyPr>
            <a:lstStyle/>
            <a:p>
              <a:pPr marL="136570" algn="r"/>
              <a:r>
                <a:rPr lang="en-US" sz="11310" b="1" baseline="3539" dirty="0">
                  <a:solidFill>
                    <a:schemeClr val="accent1">
                      <a:lumMod val="75000"/>
                    </a:schemeClr>
                  </a:solidFill>
                  <a:cs typeface="Calibri"/>
                </a:rPr>
                <a:t>530</a:t>
              </a:r>
              <a:endParaRPr lang="ru-RU" sz="6833" dirty="0">
                <a:solidFill>
                  <a:schemeClr val="accent1">
                    <a:lumMod val="75000"/>
                  </a:schemeClr>
                </a:solidFill>
                <a:cs typeface="Calibri"/>
              </a:endParaRPr>
            </a:p>
          </p:txBody>
        </p:sp>
        <p:sp>
          <p:nvSpPr>
            <p:cNvPr id="52" name="object 10">
              <a:extLst>
                <a:ext uri="{FF2B5EF4-FFF2-40B4-BE49-F238E27FC236}">
                  <a16:creationId xmlns:a16="http://schemas.microsoft.com/office/drawing/2014/main" id="{A620EC6F-CC6C-AF05-7BA1-0757CB2CC788}"/>
                </a:ext>
              </a:extLst>
            </p:cNvPr>
            <p:cNvSpPr txBox="1"/>
            <p:nvPr/>
          </p:nvSpPr>
          <p:spPr>
            <a:xfrm>
              <a:off x="9054537" y="6032252"/>
              <a:ext cx="3502737" cy="646655"/>
            </a:xfrm>
            <a:prstGeom prst="rect">
              <a:avLst/>
            </a:prstGeom>
          </p:spPr>
          <p:txBody>
            <a:bodyPr wrap="square" lIns="0" tIns="0" rIns="0" bIns="0" rtlCol="0">
              <a:noAutofit/>
            </a:bodyPr>
            <a:lstStyle/>
            <a:p>
              <a:pPr>
                <a:lnSpc>
                  <a:spcPts val="2381"/>
                </a:lnSpc>
              </a:pPr>
              <a:r>
                <a:rPr lang="uz-Latn-UZ" sz="2738" b="1" spc="3" baseline="-1300" dirty="0">
                  <a:cs typeface="Calibri"/>
                </a:rPr>
                <a:t>professor-teachers</a:t>
              </a:r>
              <a:r>
                <a:rPr lang="en-US" sz="2738" b="1" spc="3" baseline="-1300" dirty="0">
                  <a:cs typeface="Calibri"/>
                </a:rPr>
                <a:t> staff</a:t>
              </a:r>
              <a:endParaRPr lang="ru-RU" sz="2738" b="1" spc="3" baseline="-1300" dirty="0">
                <a:cs typeface="Calibri"/>
              </a:endParaRPr>
            </a:p>
          </p:txBody>
        </p:sp>
        <p:sp>
          <p:nvSpPr>
            <p:cNvPr id="53" name="Прямоугольник 23">
              <a:extLst>
                <a:ext uri="{FF2B5EF4-FFF2-40B4-BE49-F238E27FC236}">
                  <a16:creationId xmlns:a16="http://schemas.microsoft.com/office/drawing/2014/main" id="{5B61D78D-8D3C-5FC9-59A2-C77E14306027}"/>
                </a:ext>
              </a:extLst>
            </p:cNvPr>
            <p:cNvSpPr/>
            <p:nvPr/>
          </p:nvSpPr>
          <p:spPr>
            <a:xfrm>
              <a:off x="424759" y="5783271"/>
              <a:ext cx="2301267" cy="1301447"/>
            </a:xfrm>
            <a:prstGeom prst="rect">
              <a:avLst/>
            </a:prstGeom>
          </p:spPr>
          <p:txBody>
            <a:bodyPr wrap="square">
              <a:spAutoFit/>
            </a:bodyPr>
            <a:lstStyle/>
            <a:p>
              <a:pPr marL="136570" algn="r"/>
              <a:r>
                <a:rPr lang="ru-RU" sz="7857" b="1" baseline="3539" dirty="0">
                  <a:solidFill>
                    <a:srgbClr val="4BC3EF"/>
                  </a:solidFill>
                  <a:cs typeface="Calibri"/>
                </a:rPr>
                <a:t>473</a:t>
              </a:r>
              <a:endParaRPr lang="ru-RU" sz="4738" dirty="0">
                <a:solidFill>
                  <a:srgbClr val="4BC3EF"/>
                </a:solidFill>
                <a:cs typeface="Calibri"/>
              </a:endParaRPr>
            </a:p>
          </p:txBody>
        </p:sp>
        <p:sp>
          <p:nvSpPr>
            <p:cNvPr id="54" name="object 10">
              <a:extLst>
                <a:ext uri="{FF2B5EF4-FFF2-40B4-BE49-F238E27FC236}">
                  <a16:creationId xmlns:a16="http://schemas.microsoft.com/office/drawing/2014/main" id="{270F267A-268B-F7CE-B1D6-67100094A42F}"/>
                </a:ext>
              </a:extLst>
            </p:cNvPr>
            <p:cNvSpPr txBox="1"/>
            <p:nvPr/>
          </p:nvSpPr>
          <p:spPr>
            <a:xfrm>
              <a:off x="2816519" y="6449589"/>
              <a:ext cx="3502737" cy="646655"/>
            </a:xfrm>
            <a:prstGeom prst="rect">
              <a:avLst/>
            </a:prstGeom>
          </p:spPr>
          <p:txBody>
            <a:bodyPr wrap="square" lIns="0" tIns="0" rIns="0" bIns="0" rtlCol="0">
              <a:noAutofit/>
            </a:bodyPr>
            <a:lstStyle/>
            <a:p>
              <a:pPr>
                <a:lnSpc>
                  <a:spcPts val="2381"/>
                </a:lnSpc>
              </a:pPr>
              <a:r>
                <a:rPr lang="uz-Latn-UZ" sz="2738" b="1" spc="3" baseline="-1300" dirty="0">
                  <a:cs typeface="Calibri"/>
                </a:rPr>
                <a:t>Master students</a:t>
              </a:r>
              <a:endParaRPr lang="ru-RU" sz="2738" b="1" spc="3" baseline="-1300" dirty="0">
                <a:cs typeface="Calibri"/>
              </a:endParaRPr>
            </a:p>
          </p:txBody>
        </p:sp>
      </p:grpSp>
      <p:pic>
        <p:nvPicPr>
          <p:cNvPr id="26" name="Рисунок 25">
            <a:extLst>
              <a:ext uri="{FF2B5EF4-FFF2-40B4-BE49-F238E27FC236}">
                <a16:creationId xmlns:a16="http://schemas.microsoft.com/office/drawing/2014/main" id="{353BA9B5-14A6-4197-B95E-F48E538DA51D}"/>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l="216" r="4845"/>
          <a:stretch/>
        </p:blipFill>
        <p:spPr>
          <a:xfrm>
            <a:off x="211141" y="1177601"/>
            <a:ext cx="7601359" cy="2980564"/>
          </a:xfrm>
          <a:prstGeom prst="rect">
            <a:avLst/>
          </a:prstGeom>
        </p:spPr>
      </p:pic>
    </p:spTree>
    <p:extLst>
      <p:ext uri="{BB962C8B-B14F-4D97-AF65-F5344CB8AC3E}">
        <p14:creationId xmlns:p14="http://schemas.microsoft.com/office/powerpoint/2010/main" val="17197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a:xfrm>
            <a:off x="838200" y="365125"/>
            <a:ext cx="10515600" cy="1042987"/>
          </a:xfrm>
        </p:spPr>
        <p:txBody>
          <a:bodyPr>
            <a:normAutofit/>
          </a:bodyPr>
          <a:lstStyle/>
          <a:p>
            <a:pPr algn="ctr"/>
            <a:r>
              <a:rPr lang="en-US" sz="4000" dirty="0">
                <a:latin typeface="Times New Roman" panose="02020603050405020304" pitchFamily="18" charset="0"/>
                <a:cs typeface="Times New Roman" panose="02020603050405020304" pitchFamily="18" charset="0"/>
              </a:rPr>
              <a:t>Team members of partner university</a:t>
            </a:r>
          </a:p>
        </p:txBody>
      </p:sp>
      <p:sp>
        <p:nvSpPr>
          <p:cNvPr id="5" name="Объект 4"/>
          <p:cNvSpPr>
            <a:spLocks noGrp="1"/>
          </p:cNvSpPr>
          <p:nvPr>
            <p:ph sz="half" idx="1"/>
          </p:nvPr>
        </p:nvSpPr>
        <p:spPr>
          <a:xfrm>
            <a:off x="387758" y="1354137"/>
            <a:ext cx="2094967" cy="5285654"/>
          </a:xfrm>
        </p:spPr>
        <p:txBody>
          <a:bodyPr/>
          <a:lstStyle/>
          <a:p>
            <a:pPr marL="0" indent="0" algn="ctr">
              <a:buNone/>
            </a:pPr>
            <a:r>
              <a:rPr lang="en-US" sz="2000" dirty="0">
                <a:latin typeface="Times New Roman" panose="02020603050405020304" pitchFamily="18" charset="0"/>
                <a:cs typeface="Times New Roman" panose="02020603050405020304" pitchFamily="18" charset="0"/>
              </a:rPr>
              <a:t>Coordinator</a:t>
            </a:r>
          </a:p>
          <a:p>
            <a:pPr marL="0" indent="0" algn="ctr">
              <a:spcBef>
                <a:spcPts val="0"/>
              </a:spcBef>
              <a:buNone/>
            </a:pPr>
            <a:r>
              <a:rPr lang="en-US" sz="2000" dirty="0">
                <a:latin typeface="Times New Roman" panose="02020603050405020304" pitchFamily="18" charset="0"/>
                <a:cs typeface="Times New Roman" panose="02020603050405020304" pitchFamily="18" charset="0"/>
              </a:rPr>
              <a:t>(Management)</a:t>
            </a:r>
          </a:p>
          <a:p>
            <a:pPr marL="0" indent="0" algn="ctr">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00" dirty="0">
              <a:latin typeface="Times New Roman" panose="02020603050405020304" pitchFamily="18" charset="0"/>
              <a:cs typeface="Times New Roman" panose="02020603050405020304" pitchFamily="18" charset="0"/>
            </a:endParaRPr>
          </a:p>
          <a:p>
            <a:pPr>
              <a:buFontTx/>
              <a:buChar char="-"/>
            </a:pPr>
            <a:r>
              <a:rPr lang="en-US" sz="1300" dirty="0" err="1">
                <a:latin typeface="Times New Roman" panose="02020603050405020304" pitchFamily="18" charset="0"/>
                <a:cs typeface="Times New Roman" panose="02020603050405020304" pitchFamily="18" charset="0"/>
              </a:rPr>
              <a:t>Salomov</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Uktam</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Rakhimovich</a:t>
            </a:r>
            <a:endParaRPr lang="en-US" sz="1300" dirty="0">
              <a:latin typeface="Times New Roman" panose="02020603050405020304" pitchFamily="18" charset="0"/>
              <a:cs typeface="Times New Roman" panose="02020603050405020304" pitchFamily="18" charset="0"/>
            </a:endParaRPr>
          </a:p>
          <a:p>
            <a:pPr>
              <a:buFontTx/>
              <a:buChar char="-"/>
            </a:pPr>
            <a:r>
              <a:rPr lang="en-US" sz="1300" dirty="0">
                <a:latin typeface="Times New Roman" panose="02020603050405020304" pitchFamily="18" charset="0"/>
                <a:cs typeface="Times New Roman" panose="02020603050405020304" pitchFamily="18" charset="0"/>
              </a:rPr>
              <a:t>Rector of Fergana polytechnic institute</a:t>
            </a:r>
          </a:p>
          <a:p>
            <a:pPr>
              <a:buFontTx/>
              <a:buChar char="-"/>
            </a:pPr>
            <a:r>
              <a:rPr lang="en-US" sz="1300" dirty="0">
                <a:latin typeface="Times New Roman" panose="02020603050405020304" pitchFamily="18" charset="0"/>
                <a:cs typeface="Times New Roman" panose="02020603050405020304" pitchFamily="18" charset="0"/>
              </a:rPr>
              <a:t>E-mail: </a:t>
            </a:r>
            <a:r>
              <a:rPr lang="en-US" sz="1300" dirty="0">
                <a:latin typeface="Times New Roman" panose="02020603050405020304" pitchFamily="18" charset="0"/>
                <a:cs typeface="Times New Roman" panose="02020603050405020304" pitchFamily="18" charset="0"/>
                <a:hlinkClick r:id="rId3"/>
              </a:rPr>
              <a:t>ferpi_info@edu.uz</a:t>
            </a:r>
            <a:r>
              <a:rPr lang="en-US" sz="1300" dirty="0">
                <a:latin typeface="Times New Roman" panose="02020603050405020304" pitchFamily="18" charset="0"/>
                <a:cs typeface="Times New Roman" panose="02020603050405020304" pitchFamily="18" charset="0"/>
              </a:rPr>
              <a:t>   </a:t>
            </a:r>
          </a:p>
          <a:p>
            <a:pPr>
              <a:buFontTx/>
              <a:buChar char="-"/>
            </a:pPr>
            <a:r>
              <a:rPr lang="en-US" sz="1300" dirty="0">
                <a:latin typeface="Times New Roman" panose="02020603050405020304" pitchFamily="18" charset="0"/>
                <a:cs typeface="Times New Roman" panose="02020603050405020304" pitchFamily="18" charset="0"/>
              </a:rPr>
              <a:t>Tel number:  </a:t>
            </a:r>
            <a:br>
              <a:rPr lang="uz-Cyrl-UZ" sz="1300" dirty="0">
                <a:latin typeface="Times New Roman" panose="02020603050405020304" pitchFamily="18" charset="0"/>
                <a:cs typeface="Times New Roman" panose="02020603050405020304" pitchFamily="18" charset="0"/>
              </a:rPr>
            </a:br>
            <a:r>
              <a:rPr lang="en-US" sz="1300" dirty="0">
                <a:latin typeface="Times New Roman" panose="02020603050405020304" pitchFamily="18" charset="0"/>
                <a:cs typeface="Times New Roman" panose="02020603050405020304" pitchFamily="18" charset="0"/>
              </a:rPr>
              <a:t>+998 90 324 82 56</a:t>
            </a:r>
          </a:p>
          <a:p>
            <a:pPr>
              <a:buFontTx/>
              <a:buChar char="-"/>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dirty="0">
                <a:solidFill>
                  <a:schemeClr val="bg1"/>
                </a:solidFill>
                <a:latin typeface="Times New Roman" panose="02020603050405020304" pitchFamily="18" charset="0"/>
                <a:cs typeface="Times New Roman" panose="02020603050405020304" pitchFamily="18" charset="0"/>
              </a:rPr>
              <a:t>MechaUz Project</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5</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14" name="Объект 4"/>
          <p:cNvSpPr>
            <a:spLocks noGrp="1"/>
          </p:cNvSpPr>
          <p:nvPr>
            <p:ph sz="half" idx="1"/>
          </p:nvPr>
        </p:nvSpPr>
        <p:spPr>
          <a:xfrm>
            <a:off x="2635432" y="1350378"/>
            <a:ext cx="2153468" cy="5232578"/>
          </a:xfrm>
        </p:spPr>
        <p:txBody>
          <a:bodyPr>
            <a:normAutofit fontScale="55000" lnSpcReduction="20000"/>
          </a:bodyPr>
          <a:lstStyle/>
          <a:p>
            <a:pPr marL="0" indent="0" algn="ctr">
              <a:buNone/>
            </a:pPr>
            <a:r>
              <a:rPr lang="en-US" sz="3300" dirty="0">
                <a:latin typeface="Times New Roman" panose="02020603050405020304" pitchFamily="18" charset="0"/>
                <a:cs typeface="Times New Roman" panose="02020603050405020304" pitchFamily="18" charset="0"/>
              </a:rPr>
              <a:t>Teacher (Development/</a:t>
            </a:r>
          </a:p>
          <a:p>
            <a:pPr marL="0" indent="0" algn="ctr">
              <a:buNone/>
            </a:pPr>
            <a:r>
              <a:rPr lang="en-US" sz="3300" dirty="0">
                <a:latin typeface="Times New Roman" panose="02020603050405020304" pitchFamily="18" charset="0"/>
                <a:cs typeface="Times New Roman" panose="02020603050405020304" pitchFamily="18" charset="0"/>
              </a:rPr>
              <a:t>Establishment)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endParaRPr lang="en-US" sz="18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a:buFontTx/>
              <a:buChar char="-"/>
            </a:pPr>
            <a:r>
              <a:rPr lang="en-US" sz="2400" dirty="0" err="1">
                <a:latin typeface="Times New Roman" panose="02020603050405020304" pitchFamily="18" charset="0"/>
                <a:cs typeface="Times New Roman" panose="02020603050405020304" pitchFamily="18" charset="0"/>
              </a:rPr>
              <a:t>Kuchkarov</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Akmaljon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Akhmadaliyevich</a:t>
            </a:r>
            <a:r>
              <a:rPr lang="en-US" sz="2400" dirty="0">
                <a:latin typeface="Times New Roman" panose="02020603050405020304" pitchFamily="18" charset="0"/>
                <a:cs typeface="Times New Roman" panose="02020603050405020304" pitchFamily="18" charset="0"/>
              </a:rPr>
              <a:t> </a:t>
            </a:r>
          </a:p>
          <a:p>
            <a:pPr>
              <a:buFontTx/>
              <a:buChar char="-"/>
            </a:pPr>
            <a:r>
              <a:rPr lang="en-US" sz="2400" dirty="0">
                <a:latin typeface="Times New Roman" panose="02020603050405020304" pitchFamily="18" charset="0"/>
                <a:cs typeface="Times New Roman" panose="02020603050405020304" pitchFamily="18" charset="0"/>
              </a:rPr>
              <a:t>Head of the Electronics and Instrumentation department, PhD</a:t>
            </a:r>
          </a:p>
          <a:p>
            <a:pPr>
              <a:buFontTx/>
              <a:buChar char="-"/>
            </a:pPr>
            <a:r>
              <a:rPr lang="en-US" sz="2400" dirty="0">
                <a:latin typeface="Times New Roman" panose="02020603050405020304" pitchFamily="18" charset="0"/>
                <a:cs typeface="Times New Roman" panose="02020603050405020304" pitchFamily="18" charset="0"/>
              </a:rPr>
              <a:t>Faculty of Computer-Aided Designing Systems</a:t>
            </a:r>
          </a:p>
          <a:p>
            <a:pPr>
              <a:buFontTx/>
              <a:buChar char="-"/>
            </a:pPr>
            <a:r>
              <a:rPr lang="en-US" sz="2400" dirty="0">
                <a:latin typeface="Times New Roman" panose="02020603050405020304" pitchFamily="18" charset="0"/>
                <a:cs typeface="Times New Roman" panose="02020603050405020304" pitchFamily="18" charset="0"/>
              </a:rPr>
              <a:t> E-mail: </a:t>
            </a:r>
            <a:r>
              <a:rPr lang="en-US" sz="2400" dirty="0">
                <a:solidFill>
                  <a:srgbClr val="0070C0"/>
                </a:solidFill>
                <a:latin typeface="Times New Roman" panose="02020603050405020304" pitchFamily="18" charset="0"/>
                <a:cs typeface="Times New Roman" panose="02020603050405020304" pitchFamily="18" charset="0"/>
                <a:hlinkClick r:id="rId4"/>
              </a:rPr>
              <a:t>a.kuchkarov@ferpi.uz</a:t>
            </a:r>
            <a:endParaRPr lang="ru-RU" sz="2400" dirty="0">
              <a:solidFill>
                <a:srgbClr val="0070C0"/>
              </a:solidFill>
              <a:latin typeface="Times New Roman" panose="02020603050405020304" pitchFamily="18" charset="0"/>
              <a:cs typeface="Times New Roman" panose="02020603050405020304" pitchFamily="18" charset="0"/>
            </a:endParaRPr>
          </a:p>
          <a:p>
            <a:pPr marL="0" indent="0">
              <a:buNone/>
            </a:pPr>
            <a:endParaRPr lang="en-US" sz="200" dirty="0">
              <a:solidFill>
                <a:srgbClr val="0070C0"/>
              </a:solidFill>
              <a:latin typeface="Times New Roman" panose="02020603050405020304" pitchFamily="18" charset="0"/>
              <a:cs typeface="Times New Roman" panose="02020603050405020304" pitchFamily="18" charset="0"/>
            </a:endParaRPr>
          </a:p>
          <a:p>
            <a:pPr>
              <a:lnSpc>
                <a:spcPct val="120000"/>
              </a:lnSpc>
              <a:spcBef>
                <a:spcPts val="0"/>
              </a:spcBef>
              <a:buFontTx/>
              <a:buChar char="-"/>
            </a:pPr>
            <a:r>
              <a:rPr lang="en-US" sz="2400" dirty="0">
                <a:latin typeface="Times New Roman" panose="02020603050405020304" pitchFamily="18" charset="0"/>
                <a:cs typeface="Times New Roman" panose="02020603050405020304" pitchFamily="18" charset="0"/>
              </a:rPr>
              <a:t>Tel number:</a:t>
            </a:r>
            <a:br>
              <a:rPr lang="uz-Cyrl-UZ"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+998 91 662 41 02</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p:txBody>
      </p:sp>
      <p:sp>
        <p:nvSpPr>
          <p:cNvPr id="15" name="Объект 4"/>
          <p:cNvSpPr>
            <a:spLocks noGrp="1"/>
          </p:cNvSpPr>
          <p:nvPr>
            <p:ph sz="half" idx="1"/>
          </p:nvPr>
        </p:nvSpPr>
        <p:spPr>
          <a:xfrm>
            <a:off x="7232154" y="1372190"/>
            <a:ext cx="2034096" cy="4922838"/>
          </a:xfrm>
        </p:spPr>
        <p:txBody>
          <a:bodyPr>
            <a:normAutofit fontScale="92500" lnSpcReduction="20000"/>
          </a:bodyPr>
          <a:lstStyle/>
          <a:p>
            <a:pPr marL="0" indent="0" algn="ctr">
              <a:buNone/>
            </a:pPr>
            <a:r>
              <a:rPr lang="en-US" sz="1900" dirty="0">
                <a:latin typeface="Times New Roman" panose="02020603050405020304" pitchFamily="18" charset="0"/>
                <a:cs typeface="Times New Roman" panose="02020603050405020304" pitchFamily="18" charset="0"/>
              </a:rPr>
              <a:t>Administration staff </a:t>
            </a:r>
          </a:p>
          <a:p>
            <a:pPr marL="0" indent="0" algn="ctr">
              <a:buNone/>
            </a:pPr>
            <a:r>
              <a:rPr lang="en-US" sz="1900" dirty="0">
                <a:latin typeface="Times New Roman" panose="02020603050405020304" pitchFamily="18" charset="0"/>
                <a:cs typeface="Times New Roman" panose="02020603050405020304" pitchFamily="18" charset="0"/>
              </a:rPr>
              <a:t>(Financial)</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r>
              <a:rPr lang="en-US" sz="1400" dirty="0">
                <a:latin typeface="Times New Roman" panose="02020603050405020304" pitchFamily="18" charset="0"/>
                <a:cs typeface="Times New Roman" panose="02020603050405020304" pitchFamily="18" charset="0"/>
              </a:rPr>
              <a:t>Ismailov Nodirbek </a:t>
            </a:r>
            <a:r>
              <a:rPr lang="en-US" sz="1400" dirty="0" err="1">
                <a:latin typeface="Times New Roman" panose="02020603050405020304" pitchFamily="18" charset="0"/>
                <a:cs typeface="Times New Roman" panose="02020603050405020304" pitchFamily="18" charset="0"/>
              </a:rPr>
              <a:t>Mamasidikovich</a:t>
            </a:r>
            <a:endParaRPr lang="en-US" sz="1400" dirty="0">
              <a:latin typeface="Times New Roman" panose="02020603050405020304" pitchFamily="18" charset="0"/>
              <a:cs typeface="Times New Roman" panose="02020603050405020304" pitchFamily="18" charset="0"/>
            </a:endParaRPr>
          </a:p>
          <a:p>
            <a:pPr>
              <a:buFontTx/>
              <a:buChar char="-"/>
            </a:pPr>
            <a:r>
              <a:rPr lang="en-US" sz="1400" dirty="0">
                <a:latin typeface="Times New Roman" panose="02020603050405020304" pitchFamily="18" charset="0"/>
                <a:cs typeface="Times New Roman" panose="02020603050405020304" pitchFamily="18" charset="0"/>
              </a:rPr>
              <a:t>Head of department of international</a:t>
            </a:r>
            <a:r>
              <a:rPr lang="uz-Cyrl-UZ"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cooperation</a:t>
            </a:r>
          </a:p>
          <a:p>
            <a:pPr>
              <a:buFontTx/>
              <a:buChar char="-"/>
            </a:pPr>
            <a:r>
              <a:rPr lang="en-US" sz="1400" dirty="0">
                <a:latin typeface="Times New Roman" panose="02020603050405020304" pitchFamily="18" charset="0"/>
                <a:cs typeface="Times New Roman" panose="02020603050405020304" pitchFamily="18" charset="0"/>
              </a:rPr>
              <a:t>Department of international cooperation</a:t>
            </a:r>
          </a:p>
          <a:p>
            <a:pPr>
              <a:buFontTx/>
              <a:buChar char="-"/>
            </a:pPr>
            <a:r>
              <a:rPr lang="en-US" sz="1400" dirty="0">
                <a:latin typeface="Times New Roman" panose="02020603050405020304" pitchFamily="18" charset="0"/>
                <a:cs typeface="Times New Roman" panose="02020603050405020304" pitchFamily="18" charset="0"/>
              </a:rPr>
              <a:t>E-mail: </a:t>
            </a:r>
            <a:r>
              <a:rPr lang="en-US" sz="1400" dirty="0">
                <a:latin typeface="Times New Roman" panose="02020603050405020304" pitchFamily="18" charset="0"/>
                <a:cs typeface="Times New Roman" panose="02020603050405020304" pitchFamily="18" charset="0"/>
                <a:hlinkClick r:id="rId5"/>
              </a:rPr>
              <a:t>n.ismailov@ferpi.uz</a:t>
            </a:r>
            <a:r>
              <a:rPr lang="en-US" sz="1400" dirty="0">
                <a:latin typeface="Times New Roman" panose="02020603050405020304" pitchFamily="18" charset="0"/>
                <a:cs typeface="Times New Roman" panose="02020603050405020304" pitchFamily="18" charset="0"/>
              </a:rPr>
              <a:t> </a:t>
            </a:r>
          </a:p>
          <a:p>
            <a:pPr>
              <a:buFontTx/>
              <a:buChar char="-"/>
            </a:pPr>
            <a:r>
              <a:rPr lang="en-US" sz="1400" dirty="0">
                <a:latin typeface="Times New Roman" panose="02020603050405020304" pitchFamily="18" charset="0"/>
                <a:cs typeface="Times New Roman" panose="02020603050405020304" pitchFamily="18" charset="0"/>
              </a:rPr>
              <a:t>Tel number: </a:t>
            </a:r>
            <a:br>
              <a:rPr lang="uz-Cyrl-UZ"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+998 99 368 68 49</a:t>
            </a:r>
          </a:p>
          <a:p>
            <a:pPr>
              <a:buFontTx/>
              <a:buChar char="-"/>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p:txBody>
      </p:sp>
      <p:sp>
        <p:nvSpPr>
          <p:cNvPr id="17" name="Объект 4"/>
          <p:cNvSpPr>
            <a:spLocks noGrp="1"/>
          </p:cNvSpPr>
          <p:nvPr>
            <p:ph sz="half" idx="1"/>
          </p:nvPr>
        </p:nvSpPr>
        <p:spPr>
          <a:xfrm>
            <a:off x="9450294" y="1289080"/>
            <a:ext cx="2598583" cy="5005948"/>
          </a:xfrm>
        </p:spPr>
        <p:txBody>
          <a:bodyPr>
            <a:normAutofit lnSpcReduction="10000"/>
          </a:bodyPr>
          <a:lstStyle/>
          <a:p>
            <a:pPr marL="0" indent="0" algn="ctr">
              <a:buNone/>
            </a:pPr>
            <a:r>
              <a:rPr lang="en-US" sz="1900" dirty="0">
                <a:latin typeface="Times New Roman" panose="02020603050405020304" pitchFamily="18" charset="0"/>
                <a:cs typeface="Times New Roman" panose="02020603050405020304" pitchFamily="18" charset="0"/>
              </a:rPr>
              <a:t>Technician</a:t>
            </a:r>
          </a:p>
          <a:p>
            <a:pPr marL="0" indent="0" algn="ctr">
              <a:buNone/>
            </a:pPr>
            <a:r>
              <a:rPr lang="en-US" sz="1900" dirty="0">
                <a:latin typeface="Times New Roman" panose="02020603050405020304" pitchFamily="18" charset="0"/>
                <a:cs typeface="Times New Roman" panose="02020603050405020304" pitchFamily="18" charset="0"/>
              </a:rPr>
              <a:t>(Dissemination)</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Tx/>
              <a:buChar char="-"/>
            </a:pPr>
            <a:r>
              <a:rPr lang="en-US" sz="1300" dirty="0" err="1">
                <a:latin typeface="Times New Roman" panose="02020603050405020304" pitchFamily="18" charset="0"/>
                <a:cs typeface="Times New Roman" panose="02020603050405020304" pitchFamily="18" charset="0"/>
              </a:rPr>
              <a:t>Mamatov</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Olmosbek</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Muhammaddovidovich</a:t>
            </a:r>
            <a:endParaRPr lang="en-US" sz="1300" dirty="0">
              <a:latin typeface="Times New Roman" panose="02020603050405020304" pitchFamily="18" charset="0"/>
              <a:cs typeface="Times New Roman" panose="02020603050405020304" pitchFamily="18" charset="0"/>
            </a:endParaRPr>
          </a:p>
          <a:p>
            <a:pPr>
              <a:buFontTx/>
              <a:buChar char="-"/>
            </a:pPr>
            <a:r>
              <a:rPr lang="en-US" sz="1300" dirty="0">
                <a:latin typeface="Times New Roman" panose="02020603050405020304" pitchFamily="18" charset="0"/>
                <a:cs typeface="Times New Roman" panose="02020603050405020304" pitchFamily="18" charset="0"/>
              </a:rPr>
              <a:t>Deputy dean for scientific affairs</a:t>
            </a:r>
          </a:p>
          <a:p>
            <a:pPr>
              <a:buFontTx/>
              <a:buChar char="-"/>
            </a:pPr>
            <a:r>
              <a:rPr lang="en-US" sz="1300" dirty="0">
                <a:latin typeface="Times New Roman" panose="02020603050405020304" pitchFamily="18" charset="0"/>
                <a:cs typeface="Times New Roman" panose="02020603050405020304" pitchFamily="18" charset="0"/>
              </a:rPr>
              <a:t>Senior Lecturer at the Department of Electronics and Instrumentation, PhD</a:t>
            </a:r>
          </a:p>
          <a:p>
            <a:pPr>
              <a:buFontTx/>
              <a:buChar char="-"/>
            </a:pPr>
            <a:r>
              <a:rPr lang="en-US" sz="1300" dirty="0">
                <a:latin typeface="Times New Roman" panose="02020603050405020304" pitchFamily="18" charset="0"/>
                <a:cs typeface="Times New Roman" panose="02020603050405020304" pitchFamily="18" charset="0"/>
              </a:rPr>
              <a:t>Email:</a:t>
            </a:r>
            <a:br>
              <a:rPr lang="uz-Cyrl-UZ" sz="1300" dirty="0">
                <a:latin typeface="Times New Roman" panose="02020603050405020304" pitchFamily="18" charset="0"/>
                <a:cs typeface="Times New Roman" panose="02020603050405020304" pitchFamily="18" charset="0"/>
              </a:rPr>
            </a:br>
            <a:r>
              <a:rPr lang="en-US" sz="1300" dirty="0">
                <a:solidFill>
                  <a:srgbClr val="0070C0"/>
                </a:solidFill>
                <a:latin typeface="Times New Roman" panose="02020603050405020304" pitchFamily="18" charset="0"/>
                <a:cs typeface="Times New Roman" panose="02020603050405020304" pitchFamily="18" charset="0"/>
              </a:rPr>
              <a:t>o.mamatov@ferpi.uz</a:t>
            </a:r>
          </a:p>
          <a:p>
            <a:pPr>
              <a:buFontTx/>
              <a:buChar char="-"/>
            </a:pPr>
            <a:r>
              <a:rPr lang="en-US" sz="1300" dirty="0">
                <a:latin typeface="Times New Roman" panose="02020603050405020304" pitchFamily="18" charset="0"/>
                <a:cs typeface="Times New Roman" panose="02020603050405020304" pitchFamily="18" charset="0"/>
              </a:rPr>
              <a:t>Tel number: </a:t>
            </a:r>
            <a:br>
              <a:rPr lang="uz-Cyrl-UZ" sz="1300" dirty="0">
                <a:latin typeface="Times New Roman" panose="02020603050405020304" pitchFamily="18" charset="0"/>
                <a:cs typeface="Times New Roman" panose="02020603050405020304" pitchFamily="18" charset="0"/>
              </a:rPr>
            </a:br>
            <a:r>
              <a:rPr lang="en-US" sz="1300" dirty="0">
                <a:latin typeface="Times New Roman" panose="02020603050405020304" pitchFamily="18" charset="0"/>
                <a:cs typeface="Times New Roman" panose="02020603050405020304" pitchFamily="18" charset="0"/>
              </a:rPr>
              <a:t>+998 90 530 63 68</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p:txBody>
      </p:sp>
      <p:sp>
        <p:nvSpPr>
          <p:cNvPr id="18" name="Объект 4"/>
          <p:cNvSpPr>
            <a:spLocks noGrp="1"/>
          </p:cNvSpPr>
          <p:nvPr>
            <p:ph sz="half" idx="1"/>
          </p:nvPr>
        </p:nvSpPr>
        <p:spPr>
          <a:xfrm>
            <a:off x="4939802" y="1367435"/>
            <a:ext cx="2153469" cy="4948238"/>
          </a:xfrm>
        </p:spPr>
        <p:txBody>
          <a:bodyPr>
            <a:normAutofit fontScale="25000" lnSpcReduction="20000"/>
          </a:bodyPr>
          <a:lstStyle/>
          <a:p>
            <a:pPr marL="0" indent="0" algn="ctr">
              <a:buNone/>
            </a:pPr>
            <a:r>
              <a:rPr lang="en-US" sz="7200" dirty="0">
                <a:latin typeface="Times New Roman" panose="02020603050405020304" pitchFamily="18" charset="0"/>
                <a:cs typeface="Times New Roman" panose="02020603050405020304" pitchFamily="18" charset="0"/>
              </a:rPr>
              <a:t>Teacher (Development/</a:t>
            </a:r>
          </a:p>
          <a:p>
            <a:pPr marL="0" indent="0" algn="ctr">
              <a:buNone/>
            </a:pPr>
            <a:r>
              <a:rPr lang="en-US" sz="7200" dirty="0">
                <a:latin typeface="Times New Roman" panose="02020603050405020304" pitchFamily="18" charset="0"/>
                <a:cs typeface="Times New Roman" panose="02020603050405020304" pitchFamily="18" charset="0"/>
              </a:rPr>
              <a:t>Establishment)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endParaRPr lang="en-US" sz="1400" dirty="0">
              <a:latin typeface="Times New Roman" panose="02020603050405020304" pitchFamily="18" charset="0"/>
              <a:cs typeface="Times New Roman" panose="02020603050405020304" pitchFamily="18" charset="0"/>
            </a:endParaRPr>
          </a:p>
          <a:p>
            <a:pPr>
              <a:buFontTx/>
              <a:buChar char="-"/>
            </a:pPr>
            <a:endParaRPr lang="en-US" sz="1200" dirty="0">
              <a:latin typeface="Times New Roman" panose="02020603050405020304" pitchFamily="18" charset="0"/>
              <a:cs typeface="Times New Roman" panose="02020603050405020304" pitchFamily="18" charset="0"/>
            </a:endParaRPr>
          </a:p>
          <a:p>
            <a:pPr>
              <a:buFontTx/>
              <a:buChar char="-"/>
            </a:pPr>
            <a:r>
              <a:rPr lang="en-US" sz="5200" dirty="0" err="1">
                <a:latin typeface="Times New Roman" panose="02020603050405020304" pitchFamily="18" charset="0"/>
                <a:cs typeface="Times New Roman" panose="02020603050405020304" pitchFamily="18" charset="0"/>
              </a:rPr>
              <a:t>Uzbekov</a:t>
            </a:r>
            <a:r>
              <a:rPr lang="en-US" sz="5200" dirty="0">
                <a:latin typeface="Times New Roman" panose="02020603050405020304" pitchFamily="18" charset="0"/>
                <a:cs typeface="Times New Roman" panose="02020603050405020304" pitchFamily="18" charset="0"/>
              </a:rPr>
              <a:t> </a:t>
            </a:r>
            <a:r>
              <a:rPr lang="en-US" sz="5200" dirty="0" err="1">
                <a:latin typeface="Times New Roman" panose="02020603050405020304" pitchFamily="18" charset="0"/>
                <a:cs typeface="Times New Roman" panose="02020603050405020304" pitchFamily="18" charset="0"/>
              </a:rPr>
              <a:t>Mirsoli</a:t>
            </a:r>
            <a:r>
              <a:rPr lang="en-US" sz="5200" dirty="0">
                <a:latin typeface="Times New Roman" panose="02020603050405020304" pitchFamily="18" charset="0"/>
                <a:cs typeface="Times New Roman" panose="02020603050405020304" pitchFamily="18" charset="0"/>
              </a:rPr>
              <a:t> </a:t>
            </a:r>
            <a:r>
              <a:rPr lang="en-US" sz="5200" dirty="0" err="1">
                <a:latin typeface="Times New Roman" panose="02020603050405020304" pitchFamily="18" charset="0"/>
                <a:cs typeface="Times New Roman" panose="02020603050405020304" pitchFamily="18" charset="0"/>
              </a:rPr>
              <a:t>Odiljanovich</a:t>
            </a:r>
            <a:endParaRPr lang="en-US" sz="5200" dirty="0">
              <a:latin typeface="Times New Roman" panose="02020603050405020304" pitchFamily="18" charset="0"/>
              <a:cs typeface="Times New Roman" panose="02020603050405020304" pitchFamily="18" charset="0"/>
            </a:endParaRPr>
          </a:p>
          <a:p>
            <a:pPr>
              <a:buFontTx/>
              <a:buChar char="-"/>
            </a:pPr>
            <a:r>
              <a:rPr lang="en-US" sz="5200" dirty="0">
                <a:latin typeface="Times New Roman" panose="02020603050405020304" pitchFamily="18" charset="0"/>
                <a:cs typeface="Times New Roman" panose="02020603050405020304" pitchFamily="18" charset="0"/>
              </a:rPr>
              <a:t>Dean of the Faculty of Electrical Engineering. PhD </a:t>
            </a:r>
          </a:p>
          <a:p>
            <a:pPr>
              <a:buFontTx/>
              <a:buChar char="-"/>
            </a:pPr>
            <a:r>
              <a:rPr lang="en-US" sz="5400" dirty="0">
                <a:latin typeface="Times New Roman" panose="02020603050405020304" pitchFamily="18" charset="0"/>
                <a:cs typeface="Times New Roman" panose="02020603050405020304" pitchFamily="18" charset="0"/>
              </a:rPr>
              <a:t>E-mail:</a:t>
            </a:r>
            <a:br>
              <a:rPr lang="uz-Cyrl-UZ" sz="5400" dirty="0">
                <a:latin typeface="Times New Roman" panose="02020603050405020304" pitchFamily="18" charset="0"/>
                <a:cs typeface="Times New Roman" panose="02020603050405020304" pitchFamily="18" charset="0"/>
              </a:rPr>
            </a:br>
            <a:r>
              <a:rPr lang="en-US" sz="5400" dirty="0">
                <a:solidFill>
                  <a:srgbClr val="0070C0"/>
                </a:solidFill>
                <a:latin typeface="Times New Roman" panose="02020603050405020304" pitchFamily="18" charset="0"/>
                <a:cs typeface="Times New Roman" panose="02020603050405020304" pitchFamily="18" charset="0"/>
                <a:hlinkClick r:id="rId6"/>
              </a:rPr>
              <a:t>m.uzbekov@ferpi.uz</a:t>
            </a:r>
            <a:endParaRPr lang="uz-Cyrl-UZ" sz="5400" dirty="0">
              <a:solidFill>
                <a:srgbClr val="0070C0"/>
              </a:solidFill>
              <a:latin typeface="Times New Roman" panose="02020603050405020304" pitchFamily="18" charset="0"/>
              <a:cs typeface="Times New Roman" panose="02020603050405020304" pitchFamily="18" charset="0"/>
            </a:endParaRPr>
          </a:p>
          <a:p>
            <a:pPr>
              <a:buFontTx/>
              <a:buChar char="-"/>
            </a:pPr>
            <a:r>
              <a:rPr lang="en-US" sz="5200" dirty="0">
                <a:latin typeface="Times New Roman" panose="02020603050405020304" pitchFamily="18" charset="0"/>
                <a:cs typeface="Times New Roman" panose="02020603050405020304" pitchFamily="18" charset="0"/>
              </a:rPr>
              <a:t>Tel number: </a:t>
            </a:r>
            <a:br>
              <a:rPr lang="uz-Cyrl-UZ" sz="5200" dirty="0">
                <a:latin typeface="Times New Roman" panose="02020603050405020304" pitchFamily="18" charset="0"/>
                <a:cs typeface="Times New Roman" panose="02020603050405020304" pitchFamily="18" charset="0"/>
              </a:rPr>
            </a:br>
            <a:r>
              <a:rPr lang="en-US" sz="52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998 90 775 65 15</a:t>
            </a: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C45AE36F-95CC-4909-9A90-43BE9B0D95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282" y="2228849"/>
            <a:ext cx="10810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4513D392-D8FB-4174-8E5E-A3CB7053054B}"/>
              </a:ext>
            </a:extLst>
          </p:cNvPr>
          <p:cNvPicPr>
            <a:picLocks noChangeAspect="1"/>
          </p:cNvPicPr>
          <p:nvPr/>
        </p:nvPicPr>
        <p:blipFill>
          <a:blip r:embed="rId8"/>
          <a:stretch>
            <a:fillRect/>
          </a:stretch>
        </p:blipFill>
        <p:spPr>
          <a:xfrm>
            <a:off x="7611269" y="2228849"/>
            <a:ext cx="1084261" cy="1445681"/>
          </a:xfrm>
          <a:prstGeom prst="rect">
            <a:avLst/>
          </a:prstGeom>
        </p:spPr>
      </p:pic>
      <p:pic>
        <p:nvPicPr>
          <p:cNvPr id="21" name="Picture 3">
            <a:extLst>
              <a:ext uri="{FF2B5EF4-FFF2-40B4-BE49-F238E27FC236}">
                <a16:creationId xmlns:a16="http://schemas.microsoft.com/office/drawing/2014/main" id="{3F0ACDDF-B3BD-4B65-B571-0E6B65241C92}"/>
              </a:ext>
            </a:extLst>
          </p:cNvPr>
          <p:cNvPicPr/>
          <p:nvPr/>
        </p:nvPicPr>
        <p:blipFill>
          <a:blip r:embed="rId9" cstate="print">
            <a:extLst>
              <a:ext uri="{28A0092B-C50C-407E-A947-70E740481C1C}">
                <a14:useLocalDpi xmlns:a14="http://schemas.microsoft.com/office/drawing/2010/main" val="0"/>
              </a:ext>
            </a:extLst>
          </a:blip>
          <a:srcRect l="8333" r="8333"/>
          <a:stretch>
            <a:fillRect/>
          </a:stretch>
        </p:blipFill>
        <p:spPr bwMode="auto">
          <a:xfrm>
            <a:off x="3047105" y="2219725"/>
            <a:ext cx="1132949" cy="1446838"/>
          </a:xfrm>
          <a:prstGeom prst="rect">
            <a:avLst/>
          </a:prstGeom>
          <a:noFill/>
          <a:ln w="9525">
            <a:noFill/>
            <a:miter lim="800000"/>
            <a:headEnd/>
            <a:tailEnd/>
          </a:ln>
          <a:effectLst/>
        </p:spPr>
      </p:pic>
      <p:pic>
        <p:nvPicPr>
          <p:cNvPr id="1030" name="Picture 6" descr="Uzbekov Mirsoli Odiljanovich">
            <a:extLst>
              <a:ext uri="{FF2B5EF4-FFF2-40B4-BE49-F238E27FC236}">
                <a16:creationId xmlns:a16="http://schemas.microsoft.com/office/drawing/2014/main" id="{21F900E6-9405-45EC-B62D-23FF6D9A55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8095" y="2212101"/>
            <a:ext cx="1188982" cy="1454461"/>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a:extLst>
              <a:ext uri="{FF2B5EF4-FFF2-40B4-BE49-F238E27FC236}">
                <a16:creationId xmlns:a16="http://schemas.microsoft.com/office/drawing/2014/main" id="{7B29B6B2-57BE-4F12-86A0-4B03F4AAB587}"/>
              </a:ext>
            </a:extLst>
          </p:cNvPr>
          <p:cNvPicPr>
            <a:picLocks noChangeAspect="1"/>
          </p:cNvPicPr>
          <p:nvPr/>
        </p:nvPicPr>
        <p:blipFill rotWithShape="1">
          <a:blip r:embed="rId11"/>
          <a:srcRect l="14759" t="46726"/>
          <a:stretch/>
        </p:blipFill>
        <p:spPr>
          <a:xfrm>
            <a:off x="10682781" y="550662"/>
            <a:ext cx="1509218" cy="775363"/>
          </a:xfrm>
          <a:prstGeom prst="rect">
            <a:avLst/>
          </a:prstGeom>
        </p:spPr>
      </p:pic>
      <p:pic>
        <p:nvPicPr>
          <p:cNvPr id="9" name="Рисунок 8">
            <a:extLst>
              <a:ext uri="{FF2B5EF4-FFF2-40B4-BE49-F238E27FC236}">
                <a16:creationId xmlns:a16="http://schemas.microsoft.com/office/drawing/2014/main" id="{3EA0430A-444F-4D49-B42A-82B8DDBE70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2200" y="2235874"/>
            <a:ext cx="1078992" cy="1438656"/>
          </a:xfrm>
          <a:prstGeom prst="rect">
            <a:avLst/>
          </a:prstGeom>
        </p:spPr>
      </p:pic>
    </p:spTree>
    <p:extLst>
      <p:ext uri="{BB962C8B-B14F-4D97-AF65-F5344CB8AC3E}">
        <p14:creationId xmlns:p14="http://schemas.microsoft.com/office/powerpoint/2010/main" val="94004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a:xfrm>
            <a:off x="838200" y="533399"/>
            <a:ext cx="10515600" cy="1157289"/>
          </a:xfrm>
        </p:spPr>
        <p:txBody>
          <a:bodyPr/>
          <a:lstStyle/>
          <a:p>
            <a:pPr algn="ctr"/>
            <a:r>
              <a:rPr lang="en-US" dirty="0">
                <a:latin typeface="Times New Roman" panose="02020603050405020304" pitchFamily="18" charset="0"/>
                <a:cs typeface="Times New Roman" panose="02020603050405020304" pitchFamily="18" charset="0"/>
              </a:rPr>
              <a:t>Preparation</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latin typeface="Times New Roman" panose="02020603050405020304" pitchFamily="18" charset="0"/>
                <a:cs typeface="Times New Roman" panose="02020603050405020304" pitchFamily="18" charset="0"/>
              </a:rPr>
              <a:t>MechaUz Project</a:t>
            </a:r>
            <a:endParaRPr lang="ru-RU">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6</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lvl="1"/>
            <a:r>
              <a:rPr lang="en-US" dirty="0">
                <a:latin typeface="Times New Roman" panose="02020603050405020304" pitchFamily="18" charset="0"/>
                <a:cs typeface="Times New Roman" panose="02020603050405020304" pitchFamily="18" charset="0"/>
              </a:rPr>
              <a:t>Analyzed and compared teaching systems and studying experience of Solar Energy of EU countries</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Analyzed employment market of the region and the need of organizations for this program specialists</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Discussed the chosen template teaching systems of the EU countries with partner universities Karakalpak State University (</a:t>
            </a:r>
            <a:r>
              <a:rPr lang="en-US" dirty="0"/>
              <a:t>KSU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Jizzakh</a:t>
            </a:r>
            <a:r>
              <a:rPr lang="en-US" dirty="0">
                <a:latin typeface="Times New Roman" panose="02020603050405020304" pitchFamily="18" charset="0"/>
                <a:cs typeface="Times New Roman" panose="02020603050405020304" pitchFamily="18" charset="0"/>
              </a:rPr>
              <a:t> polytechnic institute (</a:t>
            </a:r>
            <a:r>
              <a:rPr lang="en-US" dirty="0" err="1">
                <a:latin typeface="Times New Roman" panose="02020603050405020304" pitchFamily="18" charset="0"/>
                <a:cs typeface="Times New Roman" panose="02020603050405020304" pitchFamily="18" charset="0"/>
              </a:rPr>
              <a:t>JizPi</a:t>
            </a:r>
            <a:r>
              <a:rPr lang="en-US" dirty="0">
                <a:latin typeface="Times New Roman" panose="02020603050405020304" pitchFamily="18" charset="0"/>
                <a:cs typeface="Times New Roman" panose="02020603050405020304" pitchFamily="18" charset="0"/>
              </a:rPr>
              <a:t>)</a:t>
            </a:r>
          </a:p>
          <a:p>
            <a:pPr lvl="1"/>
            <a:endParaRPr lang="en-US"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E255C08E-4724-44E8-ADA6-798FAAC10961}"/>
              </a:ext>
            </a:extLst>
          </p:cNvPr>
          <p:cNvPicPr>
            <a:picLocks noChangeAspect="1"/>
          </p:cNvPicPr>
          <p:nvPr/>
        </p:nvPicPr>
        <p:blipFill rotWithShape="1">
          <a:blip r:embed="rId3"/>
          <a:srcRect l="14759" t="46726"/>
          <a:stretch/>
        </p:blipFill>
        <p:spPr>
          <a:xfrm>
            <a:off x="10537794" y="565065"/>
            <a:ext cx="1654206" cy="849851"/>
          </a:xfrm>
          <a:prstGeom prst="rect">
            <a:avLst/>
          </a:prstGeom>
        </p:spPr>
      </p:pic>
    </p:spTree>
    <p:extLst>
      <p:ext uri="{BB962C8B-B14F-4D97-AF65-F5344CB8AC3E}">
        <p14:creationId xmlns:p14="http://schemas.microsoft.com/office/powerpoint/2010/main" val="2472344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C4872EF6-7B13-7AE3-08F5-9F371308E453}"/>
              </a:ext>
            </a:extLst>
          </p:cNvPr>
          <p:cNvPicPr>
            <a:picLocks noChangeAspect="1"/>
          </p:cNvPicPr>
          <p:nvPr/>
        </p:nvPicPr>
        <p:blipFill rotWithShape="1">
          <a:blip r:embed="rId2"/>
          <a:srcRect l="14807" t="12870" r="13053" b="18014"/>
          <a:stretch/>
        </p:blipFill>
        <p:spPr>
          <a:xfrm>
            <a:off x="6966515" y="1730482"/>
            <a:ext cx="2843215" cy="1803900"/>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t>
            </a:r>
            <a:r>
              <a:rPr lang="en-US" sz="1200" dirty="0" err="1"/>
              <a:t>DEBSEUz</a:t>
            </a:r>
            <a:r>
              <a:rPr lang="en-US" sz="1200" dirty="0"/>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a:xfrm>
            <a:off x="838200" y="533399"/>
            <a:ext cx="10515600" cy="1157289"/>
          </a:xfrm>
        </p:spPr>
        <p:txBody>
          <a:bodyPr/>
          <a:lstStyle/>
          <a:p>
            <a:pPr algn="ctr"/>
            <a:r>
              <a:rPr lang="en-US" dirty="0">
                <a:latin typeface="Century Schoolbook" panose="02040604050505020304" pitchFamily="18" charset="0"/>
              </a:rPr>
              <a:t>Preparation</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rPr>
              <a:t>21/01/2024</a:t>
            </a:fld>
            <a:endParaRPr lang="ru-RU" dirty="0">
              <a:solidFill>
                <a:schemeClr val="bg1"/>
              </a:solidFill>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rPr>
              <a:t>MechaUz Project</a:t>
            </a:r>
            <a:endParaRPr lang="ru-RU">
              <a:solidFill>
                <a:schemeClr val="bg1"/>
              </a:solidFill>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rPr>
              <a:t>Page </a:t>
            </a:r>
            <a:fld id="{A66FF400-FC9A-4B38-B952-D89BB44AA7B0}" type="slidenum">
              <a:rPr lang="ru-RU" smtClean="0">
                <a:solidFill>
                  <a:schemeClr val="bg1"/>
                </a:solidFill>
              </a:rPr>
              <a:t>7</a:t>
            </a:fld>
            <a:endParaRPr lang="ru-RU" dirty="0">
              <a:solidFill>
                <a:schemeClr val="bg1"/>
              </a:solidFill>
            </a:endParaRPr>
          </a:p>
        </p:txBody>
      </p:sp>
      <p:sp>
        <p:nvSpPr>
          <p:cNvPr id="3" name="Объект 2"/>
          <p:cNvSpPr>
            <a:spLocks noGrp="1"/>
          </p:cNvSpPr>
          <p:nvPr>
            <p:ph idx="1"/>
          </p:nvPr>
        </p:nvSpPr>
        <p:spPr>
          <a:xfrm>
            <a:off x="310006" y="1571126"/>
            <a:ext cx="6542788" cy="533401"/>
          </a:xfrm>
        </p:spPr>
        <p:txBody>
          <a:bodyPr/>
          <a:lstStyle/>
          <a:p>
            <a:r>
              <a:rPr lang="en-US" sz="2400" dirty="0">
                <a:latin typeface="Century Schoolbook" panose="02040604050505020304" pitchFamily="18" charset="0"/>
              </a:rPr>
              <a:t>List of organizations interested </a:t>
            </a:r>
          </a:p>
          <a:p>
            <a:pPr marL="457200" lvl="1" indent="0">
              <a:buNone/>
            </a:pPr>
            <a:endParaRPr lang="en-US" dirty="0"/>
          </a:p>
        </p:txBody>
      </p:sp>
      <p:pic>
        <p:nvPicPr>
          <p:cNvPr id="17" name="Рисунок 16">
            <a:extLst>
              <a:ext uri="{FF2B5EF4-FFF2-40B4-BE49-F238E27FC236}">
                <a16:creationId xmlns:a16="http://schemas.microsoft.com/office/drawing/2014/main" id="{60858AD1-5A2C-4631-8A2A-60B9C92A3681}"/>
              </a:ext>
            </a:extLst>
          </p:cNvPr>
          <p:cNvPicPr>
            <a:picLocks noChangeAspect="1"/>
          </p:cNvPicPr>
          <p:nvPr/>
        </p:nvPicPr>
        <p:blipFill rotWithShape="1">
          <a:blip r:embed="rId4"/>
          <a:srcRect l="14759" t="46726"/>
          <a:stretch/>
        </p:blipFill>
        <p:spPr>
          <a:xfrm>
            <a:off x="10537794" y="565065"/>
            <a:ext cx="1654206" cy="849851"/>
          </a:xfrm>
          <a:prstGeom prst="rect">
            <a:avLst/>
          </a:prstGeom>
        </p:spPr>
      </p:pic>
      <p:graphicFrame>
        <p:nvGraphicFramePr>
          <p:cNvPr id="6" name="Таблица 5">
            <a:extLst>
              <a:ext uri="{FF2B5EF4-FFF2-40B4-BE49-F238E27FC236}">
                <a16:creationId xmlns:a16="http://schemas.microsoft.com/office/drawing/2014/main" id="{AF652C3C-73E4-F953-D738-3D675CF46708}"/>
              </a:ext>
            </a:extLst>
          </p:cNvPr>
          <p:cNvGraphicFramePr>
            <a:graphicFrameLocks noGrp="1"/>
          </p:cNvGraphicFramePr>
          <p:nvPr>
            <p:extLst>
              <p:ext uri="{D42A27DB-BD31-4B8C-83A1-F6EECF244321}">
                <p14:modId xmlns:p14="http://schemas.microsoft.com/office/powerpoint/2010/main" val="2459407076"/>
              </p:ext>
            </p:extLst>
          </p:nvPr>
        </p:nvGraphicFramePr>
        <p:xfrm>
          <a:off x="310006" y="2115684"/>
          <a:ext cx="6542788" cy="4079240"/>
        </p:xfrm>
        <a:graphic>
          <a:graphicData uri="http://schemas.openxmlformats.org/drawingml/2006/table">
            <a:tbl>
              <a:tblPr firstRow="1" bandRow="1">
                <a:tableStyleId>{5C22544A-7EE6-4342-B048-85BDC9FD1C3A}</a:tableStyleId>
              </a:tblPr>
              <a:tblGrid>
                <a:gridCol w="477934">
                  <a:extLst>
                    <a:ext uri="{9D8B030D-6E8A-4147-A177-3AD203B41FA5}">
                      <a16:colId xmlns:a16="http://schemas.microsoft.com/office/drawing/2014/main" val="1722822001"/>
                    </a:ext>
                  </a:extLst>
                </a:gridCol>
                <a:gridCol w="4360651">
                  <a:extLst>
                    <a:ext uri="{9D8B030D-6E8A-4147-A177-3AD203B41FA5}">
                      <a16:colId xmlns:a16="http://schemas.microsoft.com/office/drawing/2014/main" val="637888518"/>
                    </a:ext>
                  </a:extLst>
                </a:gridCol>
                <a:gridCol w="1704203">
                  <a:extLst>
                    <a:ext uri="{9D8B030D-6E8A-4147-A177-3AD203B41FA5}">
                      <a16:colId xmlns:a16="http://schemas.microsoft.com/office/drawing/2014/main" val="4081765886"/>
                    </a:ext>
                  </a:extLst>
                </a:gridCol>
              </a:tblGrid>
              <a:tr h="370840">
                <a:tc>
                  <a:txBody>
                    <a:bodyPr/>
                    <a:lstStyle/>
                    <a:p>
                      <a:pPr algn="ctr"/>
                      <a:r>
                        <a:rPr lang="uz-Cyrl-UZ"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Company name</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Location</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2837060"/>
                  </a:ext>
                </a:extLst>
              </a:tr>
              <a:tr h="370840">
                <a:tc>
                  <a:txBody>
                    <a:bodyPr/>
                    <a:lstStyle/>
                    <a:p>
                      <a:pPr algn="ctr"/>
                      <a:r>
                        <a:rPr lang="en-US" dirty="0">
                          <a:latin typeface="Times New Roman" panose="02020603050405020304" pitchFamily="18" charset="0"/>
                          <a:cs typeface="Times New Roman" panose="02020603050405020304" pitchFamily="18" charset="0"/>
                        </a:rPr>
                        <a:t>1</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“MIR-SOLAR” LLC</a:t>
                      </a:r>
                    </a:p>
                  </a:txBody>
                  <a:tcPr/>
                </a:tc>
                <a:tc>
                  <a:txBody>
                    <a:bodyPr/>
                    <a:lstStyle/>
                    <a:p>
                      <a:pPr algn="ctr"/>
                      <a:r>
                        <a:rPr lang="en-US" dirty="0">
                          <a:latin typeface="Times New Roman" panose="02020603050405020304" pitchFamily="18" charset="0"/>
                          <a:cs typeface="Times New Roman" panose="02020603050405020304" pitchFamily="18" charset="0"/>
                        </a:rPr>
                        <a:t>Tashkent</a:t>
                      </a:r>
                    </a:p>
                  </a:txBody>
                  <a:tcPr/>
                </a:tc>
                <a:extLst>
                  <a:ext uri="{0D108BD9-81ED-4DB2-BD59-A6C34878D82A}">
                    <a16:rowId xmlns:a16="http://schemas.microsoft.com/office/drawing/2014/main" val="778430727"/>
                  </a:ext>
                </a:extLst>
              </a:tr>
              <a:tr h="370840">
                <a:tc>
                  <a:txBody>
                    <a:bodyPr/>
                    <a:lstStyle/>
                    <a:p>
                      <a:pPr algn="ctr"/>
                      <a:r>
                        <a:rPr lang="en-US" dirty="0">
                          <a:latin typeface="Times New Roman" panose="02020603050405020304" pitchFamily="18" charset="0"/>
                          <a:cs typeface="Times New Roman" panose="02020603050405020304" pitchFamily="18" charset="0"/>
                        </a:rPr>
                        <a:t>2</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“SUN-HIGHTECH” LLC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Tashkent</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11936978"/>
                  </a:ext>
                </a:extLst>
              </a:tr>
              <a:tr h="370840">
                <a:tc>
                  <a:txBody>
                    <a:bodyPr/>
                    <a:lstStyle/>
                    <a:p>
                      <a:pPr algn="ctr"/>
                      <a:r>
                        <a:rPr lang="en-US" dirty="0">
                          <a:latin typeface="Times New Roman" panose="02020603050405020304" pitchFamily="18" charset="0"/>
                          <a:cs typeface="Times New Roman" panose="02020603050405020304" pitchFamily="18" charset="0"/>
                        </a:rPr>
                        <a:t>3</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“NOVATECHNOLOGY” LLC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189777"/>
                  </a:ext>
                </a:extLst>
              </a:tr>
              <a:tr h="370840">
                <a:tc>
                  <a:txBody>
                    <a:bodyPr/>
                    <a:lstStyle/>
                    <a:p>
                      <a:pPr algn="ctr"/>
                      <a:r>
                        <a:rPr lang="en-US" dirty="0">
                          <a:latin typeface="Times New Roman" panose="02020603050405020304" pitchFamily="18" charset="0"/>
                          <a:cs typeface="Times New Roman" panose="02020603050405020304" pitchFamily="18" charset="0"/>
                        </a:rPr>
                        <a:t>4</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“ELECTRONICS AND AUTOMATICS” UE</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5502459"/>
                  </a:ext>
                </a:extLst>
              </a:tr>
              <a:tr h="370840">
                <a:tc>
                  <a:txBody>
                    <a:bodyPr/>
                    <a:lstStyle/>
                    <a:p>
                      <a:pPr algn="ctr"/>
                      <a:r>
                        <a:rPr lang="en-US" dirty="0">
                          <a:latin typeface="Times New Roman" panose="02020603050405020304" pitchFamily="18" charset="0"/>
                          <a:cs typeface="Times New Roman" panose="02020603050405020304" pitchFamily="18" charset="0"/>
                        </a:rPr>
                        <a:t>5</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 Regional Electric Networks” JSC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27935738"/>
                  </a:ext>
                </a:extLst>
              </a:tr>
              <a:tr h="370840">
                <a:tc>
                  <a:txBody>
                    <a:bodyPr/>
                    <a:lstStyle/>
                    <a:p>
                      <a:pPr algn="ctr"/>
                      <a:r>
                        <a:rPr lang="en-US" dirty="0">
                          <a:latin typeface="Times New Roman" panose="02020603050405020304" pitchFamily="18" charset="0"/>
                          <a:cs typeface="Times New Roman" panose="02020603050405020304" pitchFamily="18" charset="0"/>
                        </a:rPr>
                        <a:t>6</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 Inova Technologies” LLC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5845029"/>
                  </a:ext>
                </a:extLst>
              </a:tr>
              <a:tr h="370840">
                <a:tc>
                  <a:txBody>
                    <a:bodyPr/>
                    <a:lstStyle/>
                    <a:p>
                      <a:pPr algn="ctr"/>
                      <a:r>
                        <a:rPr lang="en-US" dirty="0">
                          <a:latin typeface="Times New Roman" panose="02020603050405020304" pitchFamily="18" charset="0"/>
                          <a:cs typeface="Times New Roman" panose="02020603050405020304" pitchFamily="18" charset="0"/>
                        </a:rPr>
                        <a:t>7</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 Heating Center” JSC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8848526"/>
                  </a:ext>
                </a:extLst>
              </a:tr>
              <a:tr h="370840">
                <a:tc>
                  <a:txBody>
                    <a:bodyPr/>
                    <a:lstStyle/>
                    <a:p>
                      <a:pPr algn="ctr"/>
                      <a:r>
                        <a:rPr lang="en-US" dirty="0">
                          <a:latin typeface="Times New Roman" panose="02020603050405020304" pitchFamily="18" charset="0"/>
                          <a:cs typeface="Times New Roman" panose="02020603050405020304" pitchFamily="18" charset="0"/>
                        </a:rPr>
                        <a:t>8</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 Main Electric Networks” JSC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4947899"/>
                  </a:ext>
                </a:extLst>
              </a:tr>
              <a:tr h="370840">
                <a:tc>
                  <a:txBody>
                    <a:bodyPr/>
                    <a:lstStyle/>
                    <a:p>
                      <a:pPr algn="ctr"/>
                      <a:r>
                        <a:rPr lang="en-US" dirty="0">
                          <a:latin typeface="Times New Roman" panose="02020603050405020304" pitchFamily="18" charset="0"/>
                          <a:cs typeface="Times New Roman" panose="02020603050405020304" pitchFamily="18" charset="0"/>
                        </a:rPr>
                        <a:t>9</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“Quartz”</a:t>
                      </a:r>
                      <a:r>
                        <a:rPr lang="uz-Cyrl-U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JSC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6115429"/>
                  </a:ext>
                </a:extLst>
              </a:tr>
              <a:tr h="370840">
                <a:tc>
                  <a:txBody>
                    <a:bodyPr/>
                    <a:lstStyle/>
                    <a:p>
                      <a:pPr algn="ctr"/>
                      <a:r>
                        <a:rPr lang="en-US" dirty="0">
                          <a:latin typeface="Times New Roman" panose="02020603050405020304" pitchFamily="18" charset="0"/>
                          <a:cs typeface="Times New Roman" panose="02020603050405020304" pitchFamily="18" charset="0"/>
                        </a:rPr>
                        <a:t>10</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“OLTIARIQ-INNOVATSIYA” LLC</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Ferghana</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18840357"/>
                  </a:ext>
                </a:extLst>
              </a:tr>
            </a:tbl>
          </a:graphicData>
        </a:graphic>
      </p:graphicFrame>
      <p:pic>
        <p:nvPicPr>
          <p:cNvPr id="10" name="Рисунок 9">
            <a:extLst>
              <a:ext uri="{FF2B5EF4-FFF2-40B4-BE49-F238E27FC236}">
                <a16:creationId xmlns:a16="http://schemas.microsoft.com/office/drawing/2014/main" id="{267AE99B-39DE-F84E-3ECD-8B3EF052DC70}"/>
              </a:ext>
            </a:extLst>
          </p:cNvPr>
          <p:cNvPicPr>
            <a:picLocks noChangeAspect="1"/>
          </p:cNvPicPr>
          <p:nvPr/>
        </p:nvPicPr>
        <p:blipFill>
          <a:blip r:embed="rId5"/>
          <a:stretch>
            <a:fillRect/>
          </a:stretch>
        </p:blipFill>
        <p:spPr>
          <a:xfrm>
            <a:off x="9377874" y="1268653"/>
            <a:ext cx="2558905" cy="1629987"/>
          </a:xfrm>
          <a:prstGeom prst="rect">
            <a:avLst/>
          </a:prstGeom>
          <a:ln>
            <a:noFill/>
          </a:ln>
          <a:effectLst>
            <a:outerShdw blurRad="190500" algn="tl" rotWithShape="0">
              <a:srgbClr val="000000">
                <a:alpha val="70000"/>
              </a:srgbClr>
            </a:outerShdw>
          </a:effectLst>
        </p:spPr>
      </p:pic>
      <p:pic>
        <p:nvPicPr>
          <p:cNvPr id="18" name="Рисунок 17">
            <a:extLst>
              <a:ext uri="{FF2B5EF4-FFF2-40B4-BE49-F238E27FC236}">
                <a16:creationId xmlns:a16="http://schemas.microsoft.com/office/drawing/2014/main" id="{F50B1BAC-ADE1-835B-C31C-9F26024625A7}"/>
              </a:ext>
            </a:extLst>
          </p:cNvPr>
          <p:cNvPicPr>
            <a:picLocks noChangeAspect="1"/>
          </p:cNvPicPr>
          <p:nvPr/>
        </p:nvPicPr>
        <p:blipFill>
          <a:blip r:embed="rId6"/>
          <a:stretch>
            <a:fillRect/>
          </a:stretch>
        </p:blipFill>
        <p:spPr>
          <a:xfrm>
            <a:off x="9477697" y="3087520"/>
            <a:ext cx="2558905" cy="1699811"/>
          </a:xfrm>
          <a:prstGeom prst="rect">
            <a:avLst/>
          </a:prstGeom>
          <a:ln>
            <a:noFill/>
          </a:ln>
          <a:effectLst>
            <a:outerShdw blurRad="190500" algn="tl" rotWithShape="0">
              <a:srgbClr val="000000">
                <a:alpha val="70000"/>
              </a:srgbClr>
            </a:outerShdw>
          </a:effectLst>
        </p:spPr>
      </p:pic>
      <p:pic>
        <p:nvPicPr>
          <p:cNvPr id="20" name="Рисунок 19">
            <a:extLst>
              <a:ext uri="{FF2B5EF4-FFF2-40B4-BE49-F238E27FC236}">
                <a16:creationId xmlns:a16="http://schemas.microsoft.com/office/drawing/2014/main" id="{5DE2F9C6-535D-A93E-67C8-1ED679B6B1D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6966515" y="3963169"/>
            <a:ext cx="2714394" cy="1803900"/>
          </a:xfrm>
          <a:prstGeom prst="rect">
            <a:avLst/>
          </a:prstGeom>
          <a:ln>
            <a:noFill/>
          </a:ln>
          <a:effectLst>
            <a:outerShdw blurRad="190500" algn="tl" rotWithShape="0">
              <a:srgbClr val="000000">
                <a:alpha val="70000"/>
              </a:srgbClr>
            </a:outerShdw>
          </a:effectLst>
        </p:spPr>
      </p:pic>
      <p:pic>
        <p:nvPicPr>
          <p:cNvPr id="22" name="Рисунок 21">
            <a:extLst>
              <a:ext uri="{FF2B5EF4-FFF2-40B4-BE49-F238E27FC236}">
                <a16:creationId xmlns:a16="http://schemas.microsoft.com/office/drawing/2014/main" id="{62C5887A-5DF1-A9B0-6F16-36766BDC6A19}"/>
              </a:ext>
            </a:extLst>
          </p:cNvPr>
          <p:cNvPicPr>
            <a:picLocks noChangeAspect="1"/>
          </p:cNvPicPr>
          <p:nvPr/>
        </p:nvPicPr>
        <p:blipFill>
          <a:blip r:embed="rId9"/>
          <a:stretch>
            <a:fillRect/>
          </a:stretch>
        </p:blipFill>
        <p:spPr>
          <a:xfrm>
            <a:off x="9322208" y="4947924"/>
            <a:ext cx="2714394" cy="18047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8167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Development</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latin typeface="Times New Roman" panose="02020603050405020304" pitchFamily="18" charset="0"/>
                <a:cs typeface="Times New Roman" panose="02020603050405020304" pitchFamily="18" charset="0"/>
              </a:rPr>
              <a:t>MechaUz Project</a:t>
            </a:r>
            <a:endParaRPr lang="ru-RU">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8</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38200" y="5489639"/>
            <a:ext cx="10515600" cy="687323"/>
          </a:xfrm>
        </p:spPr>
        <p:txBody>
          <a:bodyPr>
            <a:normAutofit fontScale="62500" lnSpcReduction="20000"/>
          </a:bodyPr>
          <a:lstStyle/>
          <a:p>
            <a:r>
              <a:rPr lang="en-US" dirty="0">
                <a:solidFill>
                  <a:srgbClr val="002060"/>
                </a:solidFill>
                <a:latin typeface="Times New Roman" panose="02020603050405020304" pitchFamily="18" charset="0"/>
                <a:cs typeface="Times New Roman" panose="02020603050405020304" pitchFamily="18" charset="0"/>
              </a:rPr>
              <a:t>In the 2024-2025 academic year, a new undergraduate education course </a:t>
            </a:r>
            <a:r>
              <a:rPr lang="en-US" dirty="0">
                <a:solidFill>
                  <a:srgbClr val="FF0000"/>
                </a:solidFill>
                <a:latin typeface="Times New Roman" panose="02020603050405020304" pitchFamily="18" charset="0"/>
                <a:cs typeface="Times New Roman" panose="02020603050405020304" pitchFamily="18" charset="0"/>
              </a:rPr>
              <a:t>60711000</a:t>
            </a:r>
            <a:r>
              <a:rPr lang="en-US" dirty="0">
                <a:solidFill>
                  <a:srgbClr val="002060"/>
                </a:solidFill>
                <a:latin typeface="Times New Roman" panose="02020603050405020304" pitchFamily="18" charset="0"/>
                <a:cs typeface="Times New Roman" panose="02020603050405020304" pitchFamily="18" charset="0"/>
              </a:rPr>
              <a:t> - "</a:t>
            </a:r>
            <a:r>
              <a:rPr lang="en-US" dirty="0">
                <a:solidFill>
                  <a:srgbClr val="FF0000"/>
                </a:solidFill>
                <a:latin typeface="Times New Roman" panose="02020603050405020304" pitchFamily="18" charset="0"/>
                <a:cs typeface="Times New Roman" panose="02020603050405020304" pitchFamily="18" charset="0"/>
              </a:rPr>
              <a:t>Alternative energy sources (Solar energy engineering</a:t>
            </a:r>
            <a:r>
              <a:rPr lang="en-US" dirty="0">
                <a:solidFill>
                  <a:srgbClr val="002060"/>
                </a:solidFill>
                <a:latin typeface="Times New Roman" panose="02020603050405020304" pitchFamily="18" charset="0"/>
                <a:cs typeface="Times New Roman" panose="02020603050405020304" pitchFamily="18" charset="0"/>
              </a:rPr>
              <a:t>)" is planned to be opened at the Faculty of Computerized Design Systems, and working curricula for this course have been prepared.</a:t>
            </a:r>
            <a:endParaRPr lang="en-US"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53CDFDC3-6BD5-469C-8575-7E36C1B4DBB9}"/>
              </a:ext>
            </a:extLst>
          </p:cNvPr>
          <p:cNvPicPr>
            <a:picLocks noChangeAspect="1"/>
          </p:cNvPicPr>
          <p:nvPr/>
        </p:nvPicPr>
        <p:blipFill rotWithShape="1">
          <a:blip r:embed="rId3"/>
          <a:srcRect l="600" t="1032"/>
          <a:stretch/>
        </p:blipFill>
        <p:spPr>
          <a:xfrm>
            <a:off x="868680" y="1463040"/>
            <a:ext cx="5050537" cy="3630072"/>
          </a:xfrm>
          <a:prstGeom prst="rect">
            <a:avLst/>
          </a:prstGeom>
        </p:spPr>
      </p:pic>
      <p:pic>
        <p:nvPicPr>
          <p:cNvPr id="6" name="Рисунок 5">
            <a:extLst>
              <a:ext uri="{FF2B5EF4-FFF2-40B4-BE49-F238E27FC236}">
                <a16:creationId xmlns:a16="http://schemas.microsoft.com/office/drawing/2014/main" id="{49B47D5D-BF0F-4814-B4D5-3FBC24E4D973}"/>
              </a:ext>
            </a:extLst>
          </p:cNvPr>
          <p:cNvPicPr>
            <a:picLocks noChangeAspect="1"/>
          </p:cNvPicPr>
          <p:nvPr/>
        </p:nvPicPr>
        <p:blipFill>
          <a:blip r:embed="rId4"/>
          <a:stretch>
            <a:fillRect/>
          </a:stretch>
        </p:blipFill>
        <p:spPr>
          <a:xfrm>
            <a:off x="6031019" y="1425189"/>
            <a:ext cx="5175994" cy="3683117"/>
          </a:xfrm>
          <a:prstGeom prst="rect">
            <a:avLst/>
          </a:prstGeom>
        </p:spPr>
      </p:pic>
      <p:pic>
        <p:nvPicPr>
          <p:cNvPr id="17" name="Рисунок 16">
            <a:extLst>
              <a:ext uri="{FF2B5EF4-FFF2-40B4-BE49-F238E27FC236}">
                <a16:creationId xmlns:a16="http://schemas.microsoft.com/office/drawing/2014/main" id="{0977A9F7-0A99-479A-B085-44D6ACF4F78C}"/>
              </a:ext>
            </a:extLst>
          </p:cNvPr>
          <p:cNvPicPr>
            <a:picLocks noChangeAspect="1"/>
          </p:cNvPicPr>
          <p:nvPr/>
        </p:nvPicPr>
        <p:blipFill rotWithShape="1">
          <a:blip r:embed="rId5"/>
          <a:srcRect l="14759" t="46726"/>
          <a:stretch/>
        </p:blipFill>
        <p:spPr>
          <a:xfrm>
            <a:off x="10537794" y="565065"/>
            <a:ext cx="1654206" cy="849851"/>
          </a:xfrm>
          <a:prstGeom prst="rect">
            <a:avLst/>
          </a:prstGeom>
        </p:spPr>
      </p:pic>
    </p:spTree>
    <p:extLst>
      <p:ext uri="{BB962C8B-B14F-4D97-AF65-F5344CB8AC3E}">
        <p14:creationId xmlns:p14="http://schemas.microsoft.com/office/powerpoint/2010/main" val="157468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8F4C69-54A7-429C-B56B-B15D31BADBF6}"/>
              </a:ext>
            </a:extLst>
          </p:cNvPr>
          <p:cNvSpPr/>
          <p:nvPr/>
        </p:nvSpPr>
        <p:spPr>
          <a:xfrm>
            <a:off x="0" y="0"/>
            <a:ext cx="12192000" cy="53340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DEBSEUz</a:t>
            </a:r>
            <a:r>
              <a:rPr lang="en-US" sz="1200" dirty="0">
                <a:latin typeface="Times New Roman" panose="02020603050405020304" pitchFamily="18" charset="0"/>
                <a:cs typeface="Times New Roman" panose="02020603050405020304" pitchFamily="18" charset="0"/>
              </a:rPr>
              <a:t>): Development of the targeted Educational program for Bachelors in Solar Energy in Uzbekistan</a:t>
            </a:r>
          </a:p>
        </p:txBody>
      </p:sp>
      <p:sp>
        <p:nvSpPr>
          <p:cNvPr id="8" name="Rectangle 7">
            <a:extLst>
              <a:ext uri="{FF2B5EF4-FFF2-40B4-BE49-F238E27FC236}">
                <a16:creationId xmlns:a16="http://schemas.microsoft.com/office/drawing/2014/main" id="{BA5332F3-4E64-4C7C-BFA5-8E51A57AA3FD}"/>
              </a:ext>
            </a:extLst>
          </p:cNvPr>
          <p:cNvSpPr/>
          <p:nvPr/>
        </p:nvSpPr>
        <p:spPr>
          <a:xfrm>
            <a:off x="0" y="6705600"/>
            <a:ext cx="12192000" cy="171450"/>
          </a:xfrm>
          <a:prstGeom prst="rect">
            <a:avLst/>
          </a:prstGeom>
          <a:solidFill>
            <a:srgbClr val="436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90D59B8-2A56-43A7-8361-D5D3E26C2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23" y="107591"/>
            <a:ext cx="1390154" cy="360000"/>
          </a:xfrm>
          <a:prstGeom prst="rect">
            <a:avLst/>
          </a:prstGeom>
        </p:spPr>
      </p:pic>
      <p:sp>
        <p:nvSpPr>
          <p:cNvPr id="2" name="Заголовок 1"/>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Establishment</a:t>
            </a:r>
          </a:p>
        </p:txBody>
      </p:sp>
      <p:sp>
        <p:nvSpPr>
          <p:cNvPr id="27" name="Date Placeholder 26">
            <a:extLst>
              <a:ext uri="{FF2B5EF4-FFF2-40B4-BE49-F238E27FC236}">
                <a16:creationId xmlns:a16="http://schemas.microsoft.com/office/drawing/2014/main" id="{B8167B21-80D2-410C-8492-6C754598F0C5}"/>
              </a:ext>
            </a:extLst>
          </p:cNvPr>
          <p:cNvSpPr>
            <a:spLocks noGrp="1"/>
          </p:cNvSpPr>
          <p:nvPr>
            <p:ph type="dt" sz="half" idx="10"/>
          </p:nvPr>
        </p:nvSpPr>
        <p:spPr/>
        <p:txBody>
          <a:bodyPr/>
          <a:lstStyle/>
          <a:p>
            <a:fld id="{E0F040B6-ABC6-4EFC-8C49-69A35760EA90}" type="datetime1">
              <a:rPr lang="en-GB" smtClean="0">
                <a:solidFill>
                  <a:schemeClr val="bg1"/>
                </a:solidFill>
                <a:latin typeface="Times New Roman" panose="02020603050405020304" pitchFamily="18" charset="0"/>
                <a:cs typeface="Times New Roman" panose="02020603050405020304" pitchFamily="18" charset="0"/>
              </a:rPr>
              <a:t>21/01/2024</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28" name="Footer Placeholder 27">
            <a:extLst>
              <a:ext uri="{FF2B5EF4-FFF2-40B4-BE49-F238E27FC236}">
                <a16:creationId xmlns:a16="http://schemas.microsoft.com/office/drawing/2014/main" id="{7FA8A108-63C6-44F5-B60F-7B95044A8CCA}"/>
              </a:ext>
            </a:extLst>
          </p:cNvPr>
          <p:cNvSpPr>
            <a:spLocks noGrp="1"/>
          </p:cNvSpPr>
          <p:nvPr>
            <p:ph type="ftr" sz="quarter" idx="11"/>
          </p:nvPr>
        </p:nvSpPr>
        <p:spPr/>
        <p:txBody>
          <a:bodyPr/>
          <a:lstStyle/>
          <a:p>
            <a:r>
              <a:rPr lang="uz-Latn-UZ">
                <a:solidFill>
                  <a:schemeClr val="bg1"/>
                </a:solidFill>
                <a:latin typeface="Times New Roman" panose="02020603050405020304" pitchFamily="18" charset="0"/>
                <a:cs typeface="Times New Roman" panose="02020603050405020304" pitchFamily="18" charset="0"/>
              </a:rPr>
              <a:t>MechaUz Project</a:t>
            </a:r>
            <a:endParaRPr lang="ru-RU">
              <a:solidFill>
                <a:schemeClr val="bg1"/>
              </a:solidFill>
              <a:latin typeface="Times New Roman" panose="02020603050405020304" pitchFamily="18" charset="0"/>
              <a:cs typeface="Times New Roman" panose="02020603050405020304" pitchFamily="18" charset="0"/>
            </a:endParaRPr>
          </a:p>
        </p:txBody>
      </p:sp>
      <p:sp>
        <p:nvSpPr>
          <p:cNvPr id="29" name="Slide Number Placeholder 28">
            <a:extLst>
              <a:ext uri="{FF2B5EF4-FFF2-40B4-BE49-F238E27FC236}">
                <a16:creationId xmlns:a16="http://schemas.microsoft.com/office/drawing/2014/main" id="{3F926C38-9A0E-4E6E-B4BA-4D1365ABF767}"/>
              </a:ext>
            </a:extLst>
          </p:cNvPr>
          <p:cNvSpPr>
            <a:spLocks noGrp="1"/>
          </p:cNvSpPr>
          <p:nvPr>
            <p:ph type="sldNum" sz="quarter" idx="12"/>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Page </a:t>
            </a:r>
            <a:fld id="{A66FF400-FC9A-4B38-B952-D89BB44AA7B0}" type="slidenum">
              <a:rPr lang="ru-RU" smtClean="0">
                <a:solidFill>
                  <a:schemeClr val="bg1"/>
                </a:solidFill>
                <a:latin typeface="Times New Roman" panose="02020603050405020304" pitchFamily="18" charset="0"/>
                <a:cs typeface="Times New Roman" panose="02020603050405020304" pitchFamily="18" charset="0"/>
              </a:rPr>
              <a:t>9</a:t>
            </a:fld>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en-US" dirty="0">
                <a:solidFill>
                  <a:schemeClr val="accent1">
                    <a:lumMod val="50000"/>
                  </a:schemeClr>
                </a:solidFill>
                <a:latin typeface="Times New Roman" panose="02020603050405020304" pitchFamily="18" charset="0"/>
                <a:cs typeface="Times New Roman" panose="02020603050405020304" pitchFamily="18" charset="0"/>
              </a:rPr>
              <a:t>Establishing </a:t>
            </a:r>
            <a:r>
              <a:rPr lang="en-US" dirty="0">
                <a:solidFill>
                  <a:srgbClr val="002060"/>
                </a:solidFill>
                <a:latin typeface="Times New Roman" panose="02020603050405020304" pitchFamily="18" charset="0"/>
                <a:cs typeface="Times New Roman" panose="02020603050405020304" pitchFamily="18" charset="0"/>
              </a:rPr>
              <a:t>60711000 </a:t>
            </a:r>
            <a:r>
              <a:rPr lang="uz-Cyrl-UZ"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Alternative Energy Sources (Solar Energy Engineering</a:t>
            </a:r>
            <a:r>
              <a:rPr lang="ru-RU"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GB" sz="2800" dirty="0">
                <a:solidFill>
                  <a:srgbClr val="002060"/>
                </a:solidFill>
                <a:latin typeface="Times New Roman" panose="02020603050405020304" pitchFamily="18" charset="0"/>
                <a:cs typeface="Times New Roman" panose="02020603050405020304" pitchFamily="18" charset="0"/>
              </a:rPr>
              <a:t>bachelor program and admitting 2</a:t>
            </a:r>
            <a:r>
              <a:rPr lang="ru-RU" sz="2800" dirty="0">
                <a:solidFill>
                  <a:srgbClr val="002060"/>
                </a:solidFill>
                <a:latin typeface="Times New Roman" panose="02020603050405020304" pitchFamily="18" charset="0"/>
                <a:cs typeface="Times New Roman" panose="02020603050405020304" pitchFamily="18" charset="0"/>
              </a:rPr>
              <a:t>5</a:t>
            </a:r>
            <a:r>
              <a:rPr lang="en-GB" sz="2800" dirty="0">
                <a:solidFill>
                  <a:srgbClr val="002060"/>
                </a:solidFill>
                <a:latin typeface="Times New Roman" panose="02020603050405020304" pitchFamily="18" charset="0"/>
                <a:cs typeface="Times New Roman" panose="02020603050405020304" pitchFamily="18" charset="0"/>
              </a:rPr>
              <a:t> students for the first year</a:t>
            </a:r>
          </a:p>
          <a:p>
            <a:pPr marL="0" indent="0">
              <a:buNone/>
            </a:pPr>
            <a:endParaRPr lang="en-GB" sz="2800" dirty="0">
              <a:solidFill>
                <a:srgbClr val="002060"/>
              </a:solidFill>
              <a:latin typeface="Times New Roman" panose="02020603050405020304" pitchFamily="18" charset="0"/>
              <a:cs typeface="Times New Roman" panose="02020603050405020304" pitchFamily="18" charset="0"/>
            </a:endParaRPr>
          </a:p>
          <a:p>
            <a:r>
              <a:rPr lang="en-GB" dirty="0">
                <a:solidFill>
                  <a:srgbClr val="002060"/>
                </a:solidFill>
                <a:latin typeface="Times New Roman" panose="02020603050405020304" pitchFamily="18" charset="0"/>
                <a:cs typeface="Times New Roman" panose="02020603050405020304" pitchFamily="18" charset="0"/>
              </a:rPr>
              <a:t>Established I-Lab for </a:t>
            </a:r>
            <a:r>
              <a:rPr lang="en-US" dirty="0">
                <a:solidFill>
                  <a:srgbClr val="002060"/>
                </a:solidFill>
                <a:latin typeface="Times New Roman" panose="02020603050405020304" pitchFamily="18" charset="0"/>
                <a:cs typeface="Times New Roman" panose="02020603050405020304" pitchFamily="18" charset="0"/>
              </a:rPr>
              <a:t>Solar Energy Engineering </a:t>
            </a:r>
            <a:r>
              <a:rPr lang="en-GB" dirty="0">
                <a:solidFill>
                  <a:srgbClr val="002060"/>
                </a:solidFill>
                <a:latin typeface="Times New Roman" panose="02020603050405020304" pitchFamily="18" charset="0"/>
                <a:cs typeface="Times New Roman" panose="02020603050405020304" pitchFamily="18" charset="0"/>
              </a:rPr>
              <a:t>program students</a:t>
            </a:r>
          </a:p>
          <a:p>
            <a:endParaRPr lang="en-GB" dirty="0">
              <a:solidFill>
                <a:srgbClr val="002060"/>
              </a:solidFill>
              <a:latin typeface="Times New Roman" panose="02020603050405020304" pitchFamily="18" charset="0"/>
              <a:cs typeface="Times New Roman" panose="02020603050405020304" pitchFamily="18" charset="0"/>
            </a:endParaRPr>
          </a:p>
          <a:p>
            <a:r>
              <a:rPr lang="en-GB" dirty="0">
                <a:solidFill>
                  <a:srgbClr val="002060"/>
                </a:solidFill>
                <a:latin typeface="Times New Roman" panose="02020603050405020304" pitchFamily="18" charset="0"/>
                <a:cs typeface="Times New Roman" panose="02020603050405020304" pitchFamily="18" charset="0"/>
              </a:rPr>
              <a:t>Planning to open experimental engineering manufacturing centre </a:t>
            </a:r>
          </a:p>
          <a:p>
            <a:endParaRPr lang="en-US"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DCE469B9-0EA9-4A57-8A11-910EE2AA9AAD}"/>
              </a:ext>
            </a:extLst>
          </p:cNvPr>
          <p:cNvPicPr>
            <a:picLocks noChangeAspect="1"/>
          </p:cNvPicPr>
          <p:nvPr/>
        </p:nvPicPr>
        <p:blipFill rotWithShape="1">
          <a:blip r:embed="rId3"/>
          <a:srcRect l="14759" t="46726"/>
          <a:stretch/>
        </p:blipFill>
        <p:spPr>
          <a:xfrm>
            <a:off x="10537794" y="565065"/>
            <a:ext cx="1654206" cy="849851"/>
          </a:xfrm>
          <a:prstGeom prst="rect">
            <a:avLst/>
          </a:prstGeom>
        </p:spPr>
      </p:pic>
    </p:spTree>
    <p:extLst>
      <p:ext uri="{BB962C8B-B14F-4D97-AF65-F5344CB8AC3E}">
        <p14:creationId xmlns:p14="http://schemas.microsoft.com/office/powerpoint/2010/main" val="3641567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446559B_4A10_4102_B4EA_F2F170ACB715&quot;,&quot;SourceFullName&quot;:&quot;&quot;,&quot;LastUpdate&quot;:&quot;2024-01-18 11:45 PM&quot;,&quot;UpdatedBy&quot;:&quot;obidj&quot;,&quot;IsLinked&quot;:false,&quot;IsBrokenLink&quot;:false,&quot;Type&quot;: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3718</TotalTime>
  <Words>1348</Words>
  <Application>Microsoft Office PowerPoint</Application>
  <PresentationFormat>Широкоэкранный</PresentationFormat>
  <Paragraphs>333</Paragraphs>
  <Slides>18</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18</vt:i4>
      </vt:variant>
    </vt:vector>
  </HeadingPairs>
  <TitlesOfParts>
    <vt:vector size="28" baseType="lpstr">
      <vt:lpstr>Arial</vt:lpstr>
      <vt:lpstr>Bahnschrift SemiBold</vt:lpstr>
      <vt:lpstr>Bahnschrift SemiBold Condensed</vt:lpstr>
      <vt:lpstr>Calibri</vt:lpstr>
      <vt:lpstr>Calibri Light</vt:lpstr>
      <vt:lpstr>Century Schoolbook</vt:lpstr>
      <vt:lpstr>Playfair Display</vt:lpstr>
      <vt:lpstr>Tahoma</vt:lpstr>
      <vt:lpstr>Times New Roman</vt:lpstr>
      <vt:lpstr>Office Theme</vt:lpstr>
      <vt:lpstr>Презентация PowerPoint</vt:lpstr>
      <vt:lpstr>Презентация PowerPoint</vt:lpstr>
      <vt:lpstr>Contact details of Partner</vt:lpstr>
      <vt:lpstr>Презентация PowerPoint</vt:lpstr>
      <vt:lpstr>Team members of partner university</vt:lpstr>
      <vt:lpstr>Preparation</vt:lpstr>
      <vt:lpstr>Preparation</vt:lpstr>
      <vt:lpstr>Development</vt:lpstr>
      <vt:lpstr>Establishment</vt:lpstr>
      <vt:lpstr>Available laboratories</vt:lpstr>
      <vt:lpstr>Spin OFF Companies</vt:lpstr>
      <vt:lpstr>Презентация PowerPoint</vt:lpstr>
      <vt:lpstr>Development</vt:lpstr>
      <vt:lpstr>Development</vt:lpstr>
      <vt:lpstr>Study books are prepared for publication</vt:lpstr>
      <vt:lpstr>Dissemination A. Social: press releases, publications, workshops, conference (and commercial exhibits, scientific conferences, etc.) </vt:lpstr>
      <vt:lpstr>Презентация PowerPoint</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MECHA_UZ</dc:creator>
  <cp:lastModifiedBy>User</cp:lastModifiedBy>
  <cp:revision>227</cp:revision>
  <dcterms:created xsi:type="dcterms:W3CDTF">2021-05-17T03:51:10Z</dcterms:created>
  <dcterms:modified xsi:type="dcterms:W3CDTF">2024-01-21T17:20:00Z</dcterms:modified>
</cp:coreProperties>
</file>