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0" r:id="rId4"/>
    <p:sldId id="271" r:id="rId5"/>
    <p:sldId id="272" r:id="rId6"/>
    <p:sldId id="275" r:id="rId7"/>
    <p:sldId id="274" r:id="rId8"/>
    <p:sldId id="276" r:id="rId9"/>
    <p:sldId id="280" r:id="rId10"/>
    <p:sldId id="281" r:id="rId11"/>
    <p:sldId id="278" r:id="rId12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30E845"/>
    <a:srgbClr val="FFC000"/>
    <a:srgbClr val="6D82B6"/>
    <a:srgbClr val="034EA2"/>
    <a:srgbClr val="2E6CA4"/>
    <a:srgbClr val="436F8F"/>
    <a:srgbClr val="DAE3F3"/>
    <a:srgbClr val="CA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8" autoAdjust="0"/>
    <p:restoredTop sz="94660"/>
  </p:normalViewPr>
  <p:slideViewPr>
    <p:cSldViewPr snapToGrid="0">
      <p:cViewPr>
        <p:scale>
          <a:sx n="90" d="100"/>
          <a:sy n="90" d="100"/>
        </p:scale>
        <p:origin x="-7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48EB-296B-4C18-8559-9DAEF14272E8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D92CD-19B5-4ECC-B5DC-63170AB2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7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A54E5-EB97-4849-A80B-BACA87EBD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66C5D0-2C4A-42B8-8555-43A877680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101A71-3DCC-4776-ACD3-29F21A52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DAB-58B8-4EA0-B90A-34569EB77A96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3B36A8-BEE5-4D30-A707-69D6BD10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D4AA9E-A1C1-40AB-B731-5FBB8AD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5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ED12A-8CC0-45A1-9588-F3BE6CFB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CA9F3A-5E63-4FE5-A8D0-6AF57B901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8909C9-F21D-4030-B9CB-71C47035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189-38D9-44A7-83CD-6CFD8020795D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FD35BB-BD3F-420D-8282-7C1945F0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812404-B1A7-4CE0-A3EE-C1015D38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3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D39758-077C-459D-B9F6-8DA7FDE77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BDF250-1B51-4C06-8A20-001316B4A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D15B4-CD12-4C68-92EE-0523CAC1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5EBD-9217-4E11-B023-32CAF0BBDFFC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7D10E-2770-4B38-A800-0D82B589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AD39C4-63B5-4DA1-AB78-A57C8FC2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3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B2CBA-61CF-4766-853D-B2567E332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D5CF22-D6D5-4FCE-9E39-4CCAE3D7D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BD4435-D923-47FC-83E9-CDB4B78C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64BE0C-B6A8-47C9-BFAE-E003F96D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8B049E-C8A7-4889-B215-89E1E122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9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06C8F-36FF-41DE-8DF9-72B403FE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8A6CFE-449A-4AB6-B9D4-CB7C039D9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BB8A4E-737A-4609-B233-D141AD8E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AC0623-A576-4BA8-9483-50B62A1A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68197C-9372-423A-ACC3-623B3DB0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0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FEFD8-FD98-48B0-94B7-5EE45D93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792FAF-281A-44C5-A84F-CB3625C2E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4E474A-05AE-45B6-94DB-95B091A2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3E3BD-C5F9-4094-8E38-B0D6A904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8AF94E-3FB2-4F45-A4CA-A78A6A2B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2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0892A-F8C5-4C79-BDFF-E76AB85F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7EF4F0-4050-46B9-B26E-231DACE0B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BFA9D2-C30F-41B6-BAC6-4BFED7AAA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A1E8E1-11FE-477A-A02F-15BB69BD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CBEB18-9094-4F9F-9F84-855866CD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5776A9-1313-467E-B6F3-BE41F3F6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3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CBBAA-768D-4262-A6AF-FBD5B3E9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16CBF5-5AA5-4281-B1B1-54C16D8D9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0895C4-F0FD-4F89-A8D1-D78848A4C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D1064E-7401-4D68-859A-4C71228A4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AAEB5D-8A5C-4E87-9BAF-D5C2189C1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0D7FF1D-EC18-4AE5-B887-1531B07D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9E46E1-95C6-4138-9A89-3A06460A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A97550-CC81-4D81-8EA5-86EC4D95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8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AB85AA-ABDD-4EC5-97F2-B7FD6DB6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9F6820-86AD-40A0-B973-A8C195CD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4560BD-EE98-4956-9E5F-47F329F2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AAC351-BF5C-4BC7-92DC-C0CCBD61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1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C28FC3-DC1A-4CF3-8A98-E4DE3D5C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80D2F3-A142-46F4-824C-E72B17A8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29581B-2569-41BC-A3FA-2C8EFB72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72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60518-84F5-4484-8181-83584C3C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C668CA-9E05-48AA-A9C4-ABA902D05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F6FF3F-1A9C-4CBA-BD1E-1CA28634A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0F3663-F332-4F08-BF5A-94BB8BAF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0709FD-E5D2-4AAB-B0A7-577605CB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9B6277-B35A-4946-B110-647B9FC9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9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FE2AE-4EBC-4604-B071-ACC64FDF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D3E0E0-CBCD-483E-8AA5-4CA32EF68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1770E0-BBEA-49A2-957E-750D37F4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6119-3880-46E2-BE5D-A033ACF0EA74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A6A1E7-0AF0-4DD4-B6F9-9D216C8D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709C0-3B44-4755-B0C6-15068C71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30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578CC-AB25-41C1-9D67-A7432320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62C03C-4809-4E33-B610-AA0CEDBE2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A2F9FE-0B1E-4D64-B991-6A96239E9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36FF99-7A8F-4FB2-80B8-4A096677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8033E6-1E85-4EA9-9449-56DBA93E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F901D2-CB68-4E20-8A51-89FA83A1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18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51032-6FE5-4FC4-8DDC-3D09AAF9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55E46F-0A42-4A3C-9B4B-43CE56725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FE355A-C7F8-4CCC-A0D4-349C0809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A682E-28E6-4031-873A-32962549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01E70-B117-45FE-9C98-D3F20351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78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84DFB9-18E5-497B-9E67-1087BD1FC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AAFAAE-5E0B-42B1-AD3A-303EEA19D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2D01BB-D744-480D-B485-EC46E45C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EECB4-7D93-49D6-99BF-3CEC4D64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2CB90-E6FA-44FC-A50C-8381F67A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25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>
                <a:solidFill>
                  <a:prstClr val="black">
                    <a:tint val="75000"/>
                  </a:prstClr>
                </a:solidFill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11A51C7-6FF4-45E5-83C7-234B8A666918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7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CB3865-BFC5-4035-A954-F8C57C95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7A6B13-D739-44CA-B6FD-D1F43306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9CCAD2-3C48-4688-8AB2-F85D5BC4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C096-365A-4F36-A3C0-4D1E8008269E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AAF36-DC48-4127-8AAB-317FD628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7EB5B5-B135-4ED3-A2B1-136BBE77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B08C6-23AB-4D3D-9F42-CBAD5DDF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7CD358-7800-4E72-B701-57AF11E5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39D015-2CFA-467E-9938-2EB2FB63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520A55-5427-4F2E-974D-33388CF3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C0A1-6D79-4714-8AF9-084E8E91A3BB}" type="datetime1">
              <a:rPr lang="en-GB" smtClean="0"/>
              <a:t>22/01/2024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5A5821-048B-42C1-99D0-1F95C18E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E4F765-E615-436A-B206-32B90ADB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24D70-31A3-470D-B71E-B8C25F29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DF0BDC-7643-4C26-B1DA-6DBDF0D3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8A95B0-2B40-46A0-820F-A7725C39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CB31C0-63F0-4D01-B986-C0B4E00B8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9D4448-8A90-4998-9CED-922049B8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90CC5A-7BE1-4354-9E50-EF7C0BEB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8266-B969-444E-928C-88DB82E5EC89}" type="datetime1">
              <a:rPr lang="en-GB" smtClean="0"/>
              <a:t>22/01/2024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E54C44-ED8C-4305-81E0-7748C8BA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DB530E-0E78-4FE8-A18A-E4838EBD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96ABC-8C17-41FD-8DC9-64EC9D49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1B0F76-C725-481F-B69E-9B3113B5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8B11-4E3B-4A05-A629-AD7E23F954B1}" type="datetime1">
              <a:rPr lang="en-GB" smtClean="0"/>
              <a:t>22/01/2024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E75D5-4979-4690-AA53-79F5D94F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8BB008-624F-4C6E-9EBD-4C8823D3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C9612A-155C-4ACC-956C-0D842E97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B6EF-46FA-494C-BD5E-07F7DC1CE165}" type="datetime1">
              <a:rPr lang="en-GB" smtClean="0"/>
              <a:t>22/01/2024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6DFF2A-7244-4598-9357-774972E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AF264E-CCD6-448E-80EB-DAF92F6E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6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BA478-A0EE-45BB-9E15-257490C8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8E3C46-AA3E-4BC2-8003-826BE2E0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E0CD40-0886-4AB3-AF77-C2CA714F2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5780AE-F82C-4DFC-847A-D962C4A3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C3DB-699F-421C-8660-C63A15647F12}" type="datetime1">
              <a:rPr lang="en-GB" smtClean="0"/>
              <a:t>22/01/2024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CAB526-5A1D-4BD2-BC20-47A1FF0E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1997EA-48D6-4353-9D1C-F8E80B89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2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8310D-FDC1-41DC-A46F-5C2F2438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9ED1A7-DA83-4D32-A69E-96C7C2863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0B8292-20B8-4DE3-BA67-1114F29C7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30EFC4-1FD2-4623-8ADD-AC004929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798-A3FF-48EA-B400-CCBA0C7F9132}" type="datetime1">
              <a:rPr lang="en-GB" smtClean="0"/>
              <a:t>22/01/2024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9A0755-5027-44A1-B418-88851536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72D4BE-897C-45F6-B36F-EB35B600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EF8FAA-99D3-4B7B-9BBD-81D962AF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3456AA-4552-4411-82CE-0E92F03B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0BB45-C6AA-4C85-991E-6F4C299B2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7325-136A-4C57-8155-A971D5B92953}" type="datetime1">
              <a:rPr lang="en-GB" smtClean="0"/>
              <a:t>22/01/2024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F9327F-7190-471F-A531-14EE6D862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A7EA6-F6C2-4559-9DB7-10F238C80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F400-FC9A-4B38-B952-D89BB44A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6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7B0494-EBFB-4925-9F56-90FE544E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509224-1877-4572-AEDB-13A23930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E563DE-4123-468E-80BD-52229CFB0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C863-D574-4479-A49D-4864A8C351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2AB1FB-C78D-4E28-B215-72A6E43D6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45498E-640D-4166-A806-A24E5989F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96D5-A238-43B7-BB9C-6F8022137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2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32.jpeg"/><Relationship Id="rId4" Type="http://schemas.openxmlformats.org/officeDocument/2006/relationships/image" Target="../media/image12.pn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1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15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1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World Map Isolated on White Background in Bright Blue Color. Earth Globe.  World Map Set. Vector Illustration Stock Vector - Illustration of color,  european: 141492829">
            <a:extLst>
              <a:ext uri="{FF2B5EF4-FFF2-40B4-BE49-F238E27FC236}">
                <a16:creationId xmlns:a16="http://schemas.microsoft.com/office/drawing/2014/main" xmlns="" id="{149BD20B-71FA-FE8F-5B7F-30D0819B2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r="11765" b="68092"/>
          <a:stretch/>
        </p:blipFill>
        <p:spPr bwMode="auto">
          <a:xfrm>
            <a:off x="0" y="4990905"/>
            <a:ext cx="12191999" cy="18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140051"/>
            <a:ext cx="5147878" cy="108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AA6A37B-FCD2-59F6-E50E-ED75A88C26DC}"/>
              </a:ext>
            </a:extLst>
          </p:cNvPr>
          <p:cNvSpPr txBox="1"/>
          <p:nvPr/>
        </p:nvSpPr>
        <p:spPr>
          <a:xfrm>
            <a:off x="1304280" y="1424771"/>
            <a:ext cx="9583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Development of the targeted </a:t>
            </a:r>
            <a:r>
              <a:rPr lang="en-US" b="1" dirty="0" smtClean="0"/>
              <a:t>Educational </a:t>
            </a:r>
            <a:r>
              <a:rPr lang="en-US" b="1" dirty="0"/>
              <a:t>program for Bachelors in Solar Energy in Uzbekistan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en-US" sz="1200" b="1" dirty="0"/>
              <a:t>101128871 — </a:t>
            </a:r>
            <a:r>
              <a:rPr lang="en-US" sz="1200" b="1" dirty="0" err="1"/>
              <a:t>DEBSEUz</a:t>
            </a:r>
            <a:r>
              <a:rPr lang="en-US" sz="1200" b="1" dirty="0"/>
              <a:t> — ERASMUS-EDU-2023-CBHE </a:t>
            </a:r>
            <a:endParaRPr lang="ru-RU" sz="1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8591FCA-FACF-ABE6-5278-B9738E4CA771}"/>
              </a:ext>
            </a:extLst>
          </p:cNvPr>
          <p:cNvSpPr/>
          <p:nvPr/>
        </p:nvSpPr>
        <p:spPr>
          <a:xfrm>
            <a:off x="0" y="3919021"/>
            <a:ext cx="12192000" cy="1215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2BAA84-D589-8C36-01C4-E371D974E587}"/>
              </a:ext>
            </a:extLst>
          </p:cNvPr>
          <p:cNvSpPr txBox="1"/>
          <p:nvPr/>
        </p:nvSpPr>
        <p:spPr>
          <a:xfrm>
            <a:off x="287867" y="2540253"/>
            <a:ext cx="1190413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34EA2"/>
                </a:solidFill>
              </a:rPr>
              <a:t>ПОДГОТОВКА КАДРОВ </a:t>
            </a:r>
            <a:r>
              <a:rPr lang="ru-RU" sz="2600" b="1" dirty="0" smtClean="0">
                <a:solidFill>
                  <a:srgbClr val="034EA2"/>
                </a:solidFill>
              </a:rPr>
              <a:t>КАРАКАЛПАКСКОГО ГОСУДАРСТВЕННОГО УНИВЕРСИТЕТА: </a:t>
            </a:r>
            <a:endParaRPr lang="ru-RU" sz="2600" b="1" dirty="0">
              <a:solidFill>
                <a:srgbClr val="034EA2"/>
              </a:solidFill>
            </a:endParaRPr>
          </a:p>
          <a:p>
            <a:pPr algn="ctr"/>
            <a:r>
              <a:rPr lang="ru-RU" sz="2600" b="1" dirty="0">
                <a:solidFill>
                  <a:srgbClr val="034EA2"/>
                </a:solidFill>
              </a:rPr>
              <a:t>ТЕКУЩЕЕ СОСТОЯНИЕ И ПЕРСПЕКТИВЫ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B54E3E-58D8-4816-9A95-8578BDBDF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29" y="-319570"/>
            <a:ext cx="3199960" cy="17999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419D80-8D9C-4AF8-AC57-7E385568BA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37608" r="8285" b="48563"/>
          <a:stretch/>
        </p:blipFill>
        <p:spPr>
          <a:xfrm>
            <a:off x="1304280" y="3822168"/>
            <a:ext cx="5692257" cy="13118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496E41-9256-4011-82DF-39E735E0E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6" b="91166"/>
          <a:stretch/>
        </p:blipFill>
        <p:spPr>
          <a:xfrm>
            <a:off x="6996537" y="4102127"/>
            <a:ext cx="4433463" cy="852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5910662"/>
            <a:ext cx="590550" cy="590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59" y="5910662"/>
            <a:ext cx="563042" cy="563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54" y="6023269"/>
            <a:ext cx="558034" cy="558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293">
            <a:off x="9139772" y="5934388"/>
            <a:ext cx="586765" cy="5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xmlns="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0" y="5131562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8B4DA4C-3C3C-4A08-9A84-176B11D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2" name="Рисунок 34">
            <a:extLst>
              <a:ext uri="{FF2B5EF4-FFF2-40B4-BE49-F238E27FC236}">
                <a16:creationId xmlns:a16="http://schemas.microsoft.com/office/drawing/2014/main" xmlns="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406438" y="1925442"/>
            <a:ext cx="1737360" cy="3473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6A37B-FCD2-59F6-E50E-ED75A88C26DC}"/>
              </a:ext>
            </a:extLst>
          </p:cNvPr>
          <p:cNvSpPr txBox="1"/>
          <p:nvPr/>
        </p:nvSpPr>
        <p:spPr>
          <a:xfrm>
            <a:off x="30239" y="679789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97B753F-4288-4943-8C97-1C962BED7FEA}"/>
              </a:ext>
            </a:extLst>
          </p:cNvPr>
          <p:cNvSpPr/>
          <p:nvPr/>
        </p:nvSpPr>
        <p:spPr>
          <a:xfrm>
            <a:off x="2605342" y="2622550"/>
            <a:ext cx="9059333" cy="17399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000">
                <a:schemeClr val="accent6">
                  <a:lumMod val="20000"/>
                  <a:lumOff val="80000"/>
                </a:schemeClr>
              </a:gs>
              <a:gs pos="19000">
                <a:srgbClr val="00B050"/>
              </a:gs>
              <a:gs pos="100000">
                <a:srgbClr val="14A54A"/>
              </a:gs>
              <a:gs pos="99000">
                <a:schemeClr val="bg1"/>
              </a:gs>
              <a:gs pos="81000">
                <a:srgbClr val="00B05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Bookman Old Style" panose="02050604050505020204" pitchFamily="18" charset="0"/>
              </a:rPr>
              <a:t>СПАСИБО ЗА </a:t>
            </a:r>
            <a:r>
              <a:rPr lang="ru-RU" sz="4400" b="1" dirty="0" smtClean="0">
                <a:latin typeface="Bookman Old Style" panose="02050604050505020204" pitchFamily="18" charset="0"/>
              </a:rPr>
              <a:t>ВНИМАНИЕ! 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0686" y="3666695"/>
            <a:ext cx="7306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r>
              <a:rPr kumimoji="0" lang="uz-Cyrl-UZ" sz="4000" b="1" i="0" u="none" strike="noStrike" kern="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4000" b="1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857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xmlns="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AA6A37B-FCD2-59F6-E50E-ED75A88C26DC}"/>
              </a:ext>
            </a:extLst>
          </p:cNvPr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2B506A0-22B9-4005-B9D0-DB7110B81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>
            <a:extLst>
              <a:ext uri="{FF2B5EF4-FFF2-40B4-BE49-F238E27FC236}">
                <a16:creationId xmlns:a16="http://schemas.microsoft.com/office/drawing/2014/main" xmlns="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9236" y="426811"/>
            <a:ext cx="96088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Karakalpak</a:t>
            </a:r>
            <a:r>
              <a:rPr 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University was founded in 1976 on the basis of the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Karakalpak</a:t>
            </a:r>
            <a:r>
              <a:rPr 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Pedagogical Institute.</a:t>
            </a:r>
          </a:p>
          <a:p>
            <a:pPr lvl="0" algn="just"/>
            <a:r>
              <a:rPr 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On April 26, 1974, by Resolution No. 311 of the Council of Ministers of the USSR it was renamed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Nukus</a:t>
            </a:r>
            <a:r>
              <a:rPr 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University.</a:t>
            </a:r>
          </a:p>
          <a:p>
            <a:pPr lvl="0" algn="just"/>
            <a:r>
              <a:rPr 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On January 25, 1992, by Resolution No. 274 of the Presidium of the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Jokargy</a:t>
            </a:r>
            <a:r>
              <a:rPr 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Kenes</a:t>
            </a:r>
            <a:r>
              <a:rPr 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Republic of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Karakalpakstan</a:t>
            </a:r>
            <a:r>
              <a:rPr 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was renamed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Karakalpak</a:t>
            </a:r>
            <a:r>
              <a:rPr 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University named after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Berdakh</a:t>
            </a:r>
            <a:endParaRPr lang="en-US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6CCF79-EB04-4EBC-B1BC-F0563F3A1500}"/>
              </a:ext>
            </a:extLst>
          </p:cNvPr>
          <p:cNvSpPr txBox="1"/>
          <p:nvPr/>
        </p:nvSpPr>
        <p:spPr>
          <a:xfrm>
            <a:off x="4189774" y="2613393"/>
            <a:ext cx="28481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Faculties: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08" y="3706167"/>
            <a:ext cx="10103645" cy="230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38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xmlns="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" y="5046797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617007"/>
            <a:ext cx="1737360" cy="35636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4328F4A-2D48-4E02-9D2D-6889DE7C23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A6A37B-FCD2-59F6-E50E-ED75A88C26DC}"/>
              </a:ext>
            </a:extLst>
          </p:cNvPr>
          <p:cNvSpPr txBox="1"/>
          <p:nvPr/>
        </p:nvSpPr>
        <p:spPr>
          <a:xfrm>
            <a:off x="10159" y="650743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151188" y="4498974"/>
            <a:ext cx="9040811" cy="1591365"/>
            <a:chOff x="1398588" y="4625974"/>
            <a:chExt cx="9318625" cy="1591365"/>
          </a:xfrm>
        </p:grpSpPr>
        <p:sp>
          <p:nvSpPr>
            <p:cNvPr id="15" name="Прямоугольник: скругленные углы 26"/>
            <p:cNvSpPr/>
            <p:nvPr/>
          </p:nvSpPr>
          <p:spPr>
            <a:xfrm>
              <a:off x="2741613" y="4625975"/>
              <a:ext cx="6656387" cy="1591364"/>
            </a:xfrm>
            <a:prstGeom prst="roundRect">
              <a:avLst>
                <a:gd name="adj" fmla="val 0"/>
              </a:avLst>
            </a:prstGeom>
            <a:solidFill>
              <a:srgbClr val="DFE1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>
              <a:off x="9398000" y="4625975"/>
              <a:ext cx="1319213" cy="1591364"/>
            </a:xfrm>
            <a:prstGeom prst="rtTriangle">
              <a:avLst/>
            </a:prstGeom>
            <a:solidFill>
              <a:srgbClr val="DFE1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6200000">
              <a:off x="1274419" y="4750143"/>
              <a:ext cx="1591364" cy="1343025"/>
            </a:xfrm>
            <a:prstGeom prst="rtTriangle">
              <a:avLst/>
            </a:prstGeom>
            <a:solidFill>
              <a:srgbClr val="DFE1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76588" y="1139825"/>
            <a:ext cx="6092825" cy="1343025"/>
            <a:chOff x="1423988" y="1266825"/>
            <a:chExt cx="6092825" cy="1343025"/>
          </a:xfrm>
        </p:grpSpPr>
        <p:sp>
          <p:nvSpPr>
            <p:cNvPr id="22" name="Прямоугольный треугольник 21"/>
            <p:cNvSpPr/>
            <p:nvPr/>
          </p:nvSpPr>
          <p:spPr>
            <a:xfrm>
              <a:off x="6199188" y="1266825"/>
              <a:ext cx="1317625" cy="1343025"/>
            </a:xfrm>
            <a:prstGeom prst="rtTriangle">
              <a:avLst/>
            </a:prstGeom>
            <a:solidFill>
              <a:srgbClr val="DFE1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1423988" y="1266825"/>
              <a:ext cx="1317625" cy="1343025"/>
            </a:xfrm>
            <a:prstGeom prst="rtTriangle">
              <a:avLst/>
            </a:prstGeom>
            <a:solidFill>
              <a:srgbClr val="DFE1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: скругленные углы 21"/>
            <p:cNvSpPr/>
            <p:nvPr/>
          </p:nvSpPr>
          <p:spPr>
            <a:xfrm>
              <a:off x="2741613" y="1266825"/>
              <a:ext cx="3457575" cy="1343025"/>
            </a:xfrm>
            <a:prstGeom prst="roundRect">
              <a:avLst>
                <a:gd name="adj" fmla="val 0"/>
              </a:avLst>
            </a:prstGeom>
            <a:solidFill>
              <a:srgbClr val="DFE1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82836" y="2816225"/>
            <a:ext cx="6113752" cy="1343025"/>
            <a:chOff x="2930236" y="2943225"/>
            <a:chExt cx="6113752" cy="1343025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3398838" y="2943225"/>
              <a:ext cx="4327525" cy="1343025"/>
            </a:xfrm>
            <a:prstGeom prst="roundRect">
              <a:avLst>
                <a:gd name="adj" fmla="val 0"/>
              </a:avLst>
            </a:prstGeom>
            <a:solidFill>
              <a:srgbClr val="DFE1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>
              <a:off x="7726363" y="2943225"/>
              <a:ext cx="1317625" cy="1343025"/>
            </a:xfrm>
            <a:prstGeom prst="rtTriangle">
              <a:avLst/>
            </a:prstGeom>
            <a:solidFill>
              <a:srgbClr val="DFE1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2719408">
              <a:off x="2922770" y="3143345"/>
              <a:ext cx="957717" cy="942785"/>
            </a:xfrm>
            <a:prstGeom prst="rtTriangle">
              <a:avLst/>
            </a:prstGeom>
            <a:solidFill>
              <a:srgbClr val="DFE1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28" y="3672486"/>
            <a:ext cx="5735988" cy="135807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1" y="4988935"/>
            <a:ext cx="5735988" cy="139182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5" y="3748039"/>
            <a:ext cx="5500695" cy="128216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180509" y="4173718"/>
            <a:ext cx="146546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Факультеты</a:t>
            </a:r>
            <a:endParaRPr kumimoji="0" lang="ru-RU" sz="1800" b="0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16975" y="5479069"/>
            <a:ext cx="144142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Отделения</a:t>
            </a:r>
            <a:endParaRPr kumimoji="0" lang="ru-RU" sz="1800" b="0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686724" y="422950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Заочная</a:t>
            </a:r>
            <a:endParaRPr kumimoji="0" lang="ru-RU" sz="1800" b="0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70258" y="4121254"/>
            <a:ext cx="585417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endParaRPr kumimoji="0" lang="ru-RU" sz="2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2527" y="5411981"/>
            <a:ext cx="585418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</a:t>
            </a:r>
            <a:endParaRPr kumimoji="0" lang="ru-RU" sz="2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71207" y="4121254"/>
            <a:ext cx="385042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kumimoji="0" lang="ru-RU" sz="2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360" y="709556"/>
            <a:ext cx="3669054" cy="396257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021891" y="1397375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kern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ОЧНАЯ ФОРМА </a:t>
            </a:r>
          </a:p>
          <a:p>
            <a:pPr lvl="0" algn="ctr"/>
            <a:r>
              <a:rPr lang="ru-RU" b="1" kern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kumimoji="0" lang="ru-RU" sz="18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71365" y="2446457"/>
            <a:ext cx="336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kern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МАСТЕРСКАЯ ПРОГРАММА</a:t>
            </a:r>
            <a:endParaRPr kumimoji="0" lang="ru-RU" sz="18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90835" y="3206832"/>
            <a:ext cx="269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kern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ЗАОЧНОЕ ОБУЧЕНИЕ</a:t>
            </a:r>
            <a:endParaRPr kumimoji="0" lang="ru-RU" sz="18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259186" y="1074209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kern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</a:p>
          <a:p>
            <a:pPr lvl="0" algn="ctr"/>
            <a:r>
              <a:rPr lang="ru-RU" b="1" kern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endParaRPr kumimoji="0" lang="ru-RU" sz="18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664094" y="2446893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kern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ВЕЧЕРНЕЕ ОБРАЗОВАНИЕ</a:t>
            </a:r>
            <a:endParaRPr kumimoji="0" lang="ru-RU" sz="18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65688" y="1493203"/>
            <a:ext cx="5854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83</a:t>
            </a:r>
            <a:endParaRPr kumimoji="0" lang="ru-RU" sz="28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30290" y="2043706"/>
            <a:ext cx="585418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</a:t>
            </a:r>
            <a:endParaRPr kumimoji="0" lang="ru-RU" sz="28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08408" y="2636422"/>
            <a:ext cx="585418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endParaRPr kumimoji="0" lang="ru-RU" sz="28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68136" y="2026241"/>
            <a:ext cx="385042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kumimoji="0" lang="ru-RU" sz="28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733389" y="1499848"/>
            <a:ext cx="38504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kumimoji="0" lang="ru-RU" sz="28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5014239"/>
            <a:ext cx="5735988" cy="1341209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8505438" y="5502047"/>
            <a:ext cx="1671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Магистратура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35061" y="5420779"/>
            <a:ext cx="385042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186855" y="332097"/>
            <a:ext cx="629210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ПРОДОЛЖИТЕЛЬНОСТЬ БАКАЛАВРА И МАГИСТРОВ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95236" y="664406"/>
            <a:ext cx="4923078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BACHELOR'S AND MASTER'S DURATIONS</a:t>
            </a:r>
            <a:endParaRPr lang="ru-RU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20000" y="1947237"/>
            <a:ext cx="2822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FULL-TIME EDUCATION</a:t>
            </a:r>
            <a:endParaRPr kumimoji="0" lang="ru-RU" sz="18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30169" y="2816225"/>
            <a:ext cx="2903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MASTER’S PROGRAMM</a:t>
            </a:r>
            <a:endParaRPr kumimoji="0" lang="ru-RU" sz="18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460604" y="1702507"/>
            <a:ext cx="2616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DISTANCE LEARNING</a:t>
            </a:r>
            <a:endParaRPr kumimoji="0" lang="ru-RU" sz="18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19825" y="2809642"/>
            <a:ext cx="264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EVENING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28575" y="3485713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CORRESPONDENCE </a:t>
            </a:r>
            <a:r>
              <a:rPr kumimoji="0" lang="en-US" sz="1800" b="1" i="0" u="none" strike="noStrike" kern="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kumimoji="0" lang="ru-RU" sz="18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83762" y="4511878"/>
            <a:ext cx="117211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Faculties</a:t>
            </a:r>
            <a:endParaRPr lang="ru-RU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381437" y="4526369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en-US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orrespondence</a:t>
            </a:r>
            <a:endParaRPr lang="ru-RU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52855" y="5797614"/>
            <a:ext cx="1569660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Departments</a:t>
            </a:r>
            <a:endParaRPr lang="ru-RU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301665" y="5797614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Master's Department</a:t>
            </a:r>
            <a:endParaRPr lang="ru-RU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8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xmlns="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0" y="5131562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8B4DA4C-3C3C-4A08-9A84-176B11D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2" name="Рисунок 34">
            <a:extLst>
              <a:ext uri="{FF2B5EF4-FFF2-40B4-BE49-F238E27FC236}">
                <a16:creationId xmlns:a16="http://schemas.microsoft.com/office/drawing/2014/main" xmlns="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406438" y="1925442"/>
            <a:ext cx="1737360" cy="3473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6A37B-FCD2-59F6-E50E-ED75A88C26DC}"/>
              </a:ext>
            </a:extLst>
          </p:cNvPr>
          <p:cNvSpPr txBox="1"/>
          <p:nvPr/>
        </p:nvSpPr>
        <p:spPr>
          <a:xfrm>
            <a:off x="30239" y="679789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sp>
        <p:nvSpPr>
          <p:cNvPr id="14" name="Прямоугольник: скругленные углы 25"/>
          <p:cNvSpPr/>
          <p:nvPr/>
        </p:nvSpPr>
        <p:spPr>
          <a:xfrm>
            <a:off x="5351463" y="2819400"/>
            <a:ext cx="4327525" cy="1343025"/>
          </a:xfrm>
          <a:prstGeom prst="roundRect">
            <a:avLst>
              <a:gd name="adj" fmla="val 0"/>
            </a:avLst>
          </a:prstGeom>
          <a:solidFill>
            <a:srgbClr val="DFE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26"/>
          <p:cNvSpPr/>
          <p:nvPr/>
        </p:nvSpPr>
        <p:spPr>
          <a:xfrm>
            <a:off x="4694238" y="4502150"/>
            <a:ext cx="6656387" cy="1591364"/>
          </a:xfrm>
          <a:prstGeom prst="roundRect">
            <a:avLst>
              <a:gd name="adj" fmla="val 0"/>
            </a:avLst>
          </a:prstGeom>
          <a:solidFill>
            <a:srgbClr val="DFE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8151813" y="1143000"/>
            <a:ext cx="1317625" cy="1343025"/>
          </a:xfrm>
          <a:prstGeom prst="rtTriangle">
            <a:avLst/>
          </a:prstGeom>
          <a:solidFill>
            <a:srgbClr val="DFE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9678988" y="2819400"/>
            <a:ext cx="1317625" cy="1343025"/>
          </a:xfrm>
          <a:prstGeom prst="rtTriangle">
            <a:avLst/>
          </a:prstGeom>
          <a:solidFill>
            <a:srgbClr val="DFE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ый треугольник 22"/>
          <p:cNvSpPr/>
          <p:nvPr/>
        </p:nvSpPr>
        <p:spPr>
          <a:xfrm>
            <a:off x="11350625" y="4502150"/>
            <a:ext cx="825550" cy="1591364"/>
          </a:xfrm>
          <a:prstGeom prst="rtTriangle">
            <a:avLst/>
          </a:prstGeom>
          <a:solidFill>
            <a:srgbClr val="DFE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 rot="10800000">
            <a:off x="3376613" y="1143000"/>
            <a:ext cx="1317625" cy="1343025"/>
          </a:xfrm>
          <a:prstGeom prst="rtTriangle">
            <a:avLst/>
          </a:prstGeom>
          <a:solidFill>
            <a:srgbClr val="DFE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rot="16200000">
            <a:off x="3227044" y="4626318"/>
            <a:ext cx="1591364" cy="1343025"/>
          </a:xfrm>
          <a:prstGeom prst="rtTriangle">
            <a:avLst/>
          </a:prstGeom>
          <a:solidFill>
            <a:srgbClr val="DFE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61" y="4887351"/>
            <a:ext cx="9431127" cy="1334181"/>
          </a:xfrm>
          <a:prstGeom prst="rect">
            <a:avLst/>
          </a:prstGeom>
        </p:spPr>
      </p:pic>
      <p:sp>
        <p:nvSpPr>
          <p:cNvPr id="27" name="Прямоугольник: скругленные углы 21"/>
          <p:cNvSpPr/>
          <p:nvPr/>
        </p:nvSpPr>
        <p:spPr>
          <a:xfrm>
            <a:off x="4694238" y="1143000"/>
            <a:ext cx="3457575" cy="1343025"/>
          </a:xfrm>
          <a:prstGeom prst="roundRect">
            <a:avLst>
              <a:gd name="adj" fmla="val 0"/>
            </a:avLst>
          </a:prstGeom>
          <a:solidFill>
            <a:srgbClr val="DFE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ый треугольник 27"/>
          <p:cNvSpPr/>
          <p:nvPr/>
        </p:nvSpPr>
        <p:spPr>
          <a:xfrm rot="2719408">
            <a:off x="4875395" y="3019520"/>
            <a:ext cx="957717" cy="942785"/>
          </a:xfrm>
          <a:prstGeom prst="rtTriangle">
            <a:avLst/>
          </a:prstGeom>
          <a:solidFill>
            <a:srgbClr val="DFE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69664AB-5B7F-4570-B377-27A45B7351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05" y="2413402"/>
            <a:ext cx="4019340" cy="23739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88EB62C-3D3C-4F0A-946D-DE390E75EE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2" y="2400346"/>
            <a:ext cx="3480666" cy="23739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845250" y="4792487"/>
            <a:ext cx="3767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 b="1" kern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F2B035"/>
                </a:solidFill>
                <a:effectLst>
                  <a:outerShdw blurRad="12700" dist="38100" dir="2700000" algn="tl" rotWithShape="0">
                    <a:sysClr val="window" lastClr="FFFFFF">
                      <a:lumMod val="5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Факультет химической технологии</a:t>
            </a:r>
            <a:endParaRPr kumimoji="0" lang="en-US" sz="1600" b="1" i="0" u="none" strike="noStrike" kern="0" cap="none" spc="0" normalizeH="0" baseline="0" noProof="0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F2B035"/>
              </a:solidFill>
              <a:effectLst>
                <a:outerShdw blurRad="12700" dist="38100" dir="2700000" algn="tl" rotWithShape="0">
                  <a:sysClr val="window" lastClr="FFFFFF">
                    <a:lumMod val="50000"/>
                  </a:sys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82842" y="4769236"/>
            <a:ext cx="2746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68385"/>
                </a:solidFill>
                <a:effectLst>
                  <a:outerShdw blurRad="12700" dist="38100" dir="2700000" algn="tl" rotWithShape="0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Юридический факультет</a:t>
            </a:r>
            <a:endParaRPr kumimoji="0" lang="en-US" sz="1600" b="1" i="0" u="none" strike="noStrike" kern="0" cap="none" spc="0" normalizeH="0" baseline="0" noProof="0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68385"/>
              </a:solidFill>
              <a:effectLst>
                <a:outerShdw blurRad="12700" dist="38100" dir="2700000" algn="tl" rotWithShape="0">
                  <a:sysClr val="window" lastClr="FFFFFF">
                    <a:lumMod val="50000"/>
                  </a:sys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03125" y="5356788"/>
            <a:ext cx="52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0" lang="en-US" sz="2400" b="1" i="0" u="none" strike="noStrike" kern="0" cap="none" spc="0" normalizeH="0" baseline="0" noProof="0" dirty="0">
              <a:ln w="9525">
                <a:solidFill>
                  <a:sysClr val="window" lastClr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ysClr val="window" lastClr="FFFFFF">
                    <a:lumMod val="50000"/>
                  </a:sys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72475" y="5359167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2400" b="1" i="0" u="none" strike="noStrike" kern="0" cap="none" spc="0" normalizeH="0" baseline="0" noProof="0" dirty="0">
              <a:ln w="9525">
                <a:solidFill>
                  <a:sysClr val="window" lastClr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ysClr val="window" lastClr="FFFFFF">
                    <a:lumMod val="50000"/>
                  </a:sys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41724" y="53589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819724" y="535892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508789" y="535892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US" sz="2400" b="1" i="0" u="none" strike="noStrike" kern="0" cap="none" spc="0" normalizeH="0" baseline="0" noProof="0" dirty="0">
              <a:ln w="9525">
                <a:solidFill>
                  <a:sysClr val="window" lastClr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ysClr val="window" lastClr="FFFFFF">
                    <a:lumMod val="50000"/>
                  </a:sys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11400" y="47590"/>
            <a:ext cx="4730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реформ, намеченных главой нашего государства,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требованием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стало оснащение высших учебных заведений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 в соответствии с современными требованиями, внедрение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опыт направлен на повышение качества образования.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университете действуют 35 учебных лабораторий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82689" y="6077593"/>
            <a:ext cx="20608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Факультет физики</a:t>
            </a: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10285" y="6221532"/>
            <a:ext cx="3464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EB99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Факультет иностранных языков</a:t>
            </a: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EB99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831161" y="6162263"/>
            <a:ext cx="2259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587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Факультет биологии</a:t>
            </a:r>
            <a:endParaRPr lang="ru-RU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587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28189" y="47590"/>
            <a:ext cx="4357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a result of the reforms outlined by the head of our state,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requirement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the time has become the equipping of higher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institutions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accordance with modern requirements, the introduction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experience aimed at improving the quality of education.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Currently, the university has 35 teaching laboratories.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272707" y="5049011"/>
            <a:ext cx="2912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Chemical Technology</a:t>
            </a: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93768" y="6297379"/>
            <a:ext cx="175400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Physics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671849" y="6496828"/>
            <a:ext cx="27254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EB99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Foreign Languages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979054" y="6416147"/>
            <a:ext cx="1963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Biology</a:t>
            </a:r>
            <a:endParaRPr lang="ru-RU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926265" y="4988644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6838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Law</a:t>
            </a:r>
          </a:p>
        </p:txBody>
      </p:sp>
    </p:spTree>
    <p:extLst>
      <p:ext uri="{BB962C8B-B14F-4D97-AF65-F5344CB8AC3E}">
        <p14:creationId xmlns:p14="http://schemas.microsoft.com/office/powerpoint/2010/main" val="270300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xmlns="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0" y="5131562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8B4DA4C-3C3C-4A08-9A84-176B11D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2" name="Рисунок 34">
            <a:extLst>
              <a:ext uri="{FF2B5EF4-FFF2-40B4-BE49-F238E27FC236}">
                <a16:creationId xmlns:a16="http://schemas.microsoft.com/office/drawing/2014/main" xmlns="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406438" y="1925442"/>
            <a:ext cx="1737360" cy="3473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6A37B-FCD2-59F6-E50E-ED75A88C26DC}"/>
              </a:ext>
            </a:extLst>
          </p:cNvPr>
          <p:cNvSpPr txBox="1"/>
          <p:nvPr/>
        </p:nvSpPr>
        <p:spPr>
          <a:xfrm>
            <a:off x="30239" y="679789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12" name="Picture 2" descr="https://sun9-77.userapi.com/impf/rZ_eGZFrruYqQY0yZD9mdk38UNbVfohOlhW_1g/IEfpTsNdbqE.jpg?size=1920x768&amp;quality=95&amp;crop=0,0,1170,467&amp;sign=5be64d0203b9d2ee9b6aab06123dfb05&amp;type=cover_grou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6"/>
          <a:stretch/>
        </p:blipFill>
        <p:spPr bwMode="auto">
          <a:xfrm>
            <a:off x="2507726" y="872294"/>
            <a:ext cx="9680443" cy="30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 rot="18879651">
            <a:off x="10078207" y="1446747"/>
            <a:ext cx="1578221" cy="716343"/>
          </a:xfrm>
          <a:prstGeom prst="rect">
            <a:avLst/>
          </a:prstGeom>
          <a:solidFill>
            <a:srgbClr val="059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901973">
            <a:off x="10869794" y="1673831"/>
            <a:ext cx="682327" cy="2231950"/>
          </a:xfrm>
          <a:prstGeom prst="rect">
            <a:avLst/>
          </a:prstGeom>
          <a:solidFill>
            <a:srgbClr val="059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3798" y="4039384"/>
            <a:ext cx="410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</a:t>
            </a:r>
            <a:endParaRPr lang="ru-RU" b="1" dirty="0" smtClean="0">
              <a:ln w="0"/>
              <a:solidFill>
                <a:srgbClr val="1F4E79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ru-RU" b="1" dirty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Биоэкология</a:t>
            </a:r>
            <a:r>
              <a:rPr lang="ru-RU" b="1" dirty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434203" y="4188971"/>
            <a:ext cx="2215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Научный центр </a:t>
            </a:r>
            <a:endParaRPr lang="ru-RU" sz="2000" b="1" dirty="0" smtClean="0">
              <a:ln w="0"/>
              <a:solidFill>
                <a:srgbClr val="1F4E79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b="1" dirty="0" err="1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Экофизика</a:t>
            </a:r>
            <a:r>
              <a:rPr lang="ru-RU" sz="2000" b="1" dirty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67160" y="5517620"/>
            <a:ext cx="4977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автоматического мониторинга </a:t>
            </a:r>
            <a:endParaRPr lang="ru-RU" sz="2000" b="1" dirty="0" smtClean="0">
              <a:ln w="0"/>
              <a:solidFill>
                <a:srgbClr val="1F4E79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загрязнения </a:t>
            </a:r>
            <a:r>
              <a:rPr lang="ru-RU" sz="2000" b="1" dirty="0">
                <a:ln w="0"/>
                <a:solidFill>
                  <a:srgbClr val="1F4E79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атмосферного воздуха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1" t="46470" r="30046" b="16502"/>
          <a:stretch/>
        </p:blipFill>
        <p:spPr>
          <a:xfrm flipV="1">
            <a:off x="5903302" y="3791722"/>
            <a:ext cx="3271086" cy="198309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725617" y="196792"/>
            <a:ext cx="7141700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НАУЧНО-ИССЛЕДОВАТЕЛЬСКИЕ ЛАБОРАТОРИИ И ЦЕНТРЫ</a:t>
            </a:r>
            <a:endParaRPr lang="ru-RU" b="1" kern="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9618" y="4604469"/>
            <a:ext cx="3039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0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 Laboratory</a:t>
            </a:r>
          </a:p>
          <a:p>
            <a:pPr algn="ctr"/>
            <a:r>
              <a:rPr lang="en-US" sz="20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Bioecology</a:t>
            </a:r>
            <a:r>
              <a:rPr lang="en-US" sz="2000" b="1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000" b="1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90981" y="4813628"/>
            <a:ext cx="2494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0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Scientific Center</a:t>
            </a:r>
          </a:p>
          <a:p>
            <a:pPr algn="ctr"/>
            <a:r>
              <a:rPr lang="en-US" sz="20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Ecophysics</a:t>
            </a:r>
            <a:r>
              <a:rPr lang="en-US" sz="2000" b="1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000" b="1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23018" y="6067959"/>
            <a:ext cx="3429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0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2000" b="1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Automatic </a:t>
            </a:r>
            <a:r>
              <a:rPr lang="en-US" sz="20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</a:p>
          <a:p>
            <a:pPr algn="ctr"/>
            <a:r>
              <a:rPr lang="en-US" sz="20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Pollution </a:t>
            </a:r>
            <a:r>
              <a:rPr lang="en-US" sz="2000" b="1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ru-RU" sz="2000" b="1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52697" y="872294"/>
            <a:ext cx="6133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RESEARCH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LABORATORIES,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CENTERS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2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xmlns="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0" y="5131562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8B4DA4C-3C3C-4A08-9A84-176B11D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2" name="Рисунок 34">
            <a:extLst>
              <a:ext uri="{FF2B5EF4-FFF2-40B4-BE49-F238E27FC236}">
                <a16:creationId xmlns:a16="http://schemas.microsoft.com/office/drawing/2014/main" xmlns="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406438" y="1925442"/>
            <a:ext cx="1737360" cy="3473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6A37B-FCD2-59F6-E50E-ED75A88C26DC}"/>
              </a:ext>
            </a:extLst>
          </p:cNvPr>
          <p:cNvSpPr txBox="1"/>
          <p:nvPr/>
        </p:nvSpPr>
        <p:spPr>
          <a:xfrm>
            <a:off x="30239" y="679789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53510" y="3182353"/>
            <a:ext cx="3801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RESEARCH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LABORATORIES,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CENTERS</a:t>
            </a:r>
            <a:endParaRPr kumimoji="0" lang="x-none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8" name="Picture 2" descr="https://thumbs.dreamstime.com/b/%D0%BC%D0%B8%D0%BA%D1%80%D0%BE%D1%81%D0%BA%D0%BE%D0%BF-%D0%BB%D0%B0%D0%B1%D0%BE%D1%80%D0%B0%D1%82%D0%BE%D1%80%D0%B8%D0%B8-%D0%B4%D0%BB%D1%8F-%D0%BE%D0%B1%D1%80%D0%B0%D0%B7%D1%86%D0%BE%D0%B2-%D1%82%D0%B5%D1%81%D1%82%D0%BE%D0%B2-%D0%BF%D0%BE-%D0%B1%D0%B8%D0%BE%D0%BB%D0%BE%D0%B3%D0%B8%D0%B8-%D0%B8-%D1%85%D0%B8%D0%BC%D0%B8%D0%B8-19404878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" r="68980" b="9426"/>
          <a:stretch/>
        </p:blipFill>
        <p:spPr bwMode="auto">
          <a:xfrm>
            <a:off x="9936973" y="882978"/>
            <a:ext cx="2255027" cy="28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thumbs.dreamstime.com/b/%D0%BC%D0%B8%D0%BA%D1%80%D0%BE%D1%81%D0%BA%D0%BE%D0%BF-%D0%BB%D0%B0%D0%B1%D0%BE%D1%80%D0%B0%D1%82%D0%BE%D1%80%D0%B8%D0%B8-%D0%B4%D0%BB%D1%8F-%D0%BE%D0%B1%D1%80%D0%B0%D0%B7%D1%86%D0%BE%D0%B2-%D1%82%D0%B5%D1%81%D1%82%D0%BE%D0%B2-%D0%BF%D0%BE-%D0%B1%D0%B8%D0%BE%D0%BB%D0%BE%D0%B3%D0%B8%D0%B8-%D0%B8-%D1%85%D0%B8%D0%BC%D0%B8%D0%B8-19404878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" b="9426"/>
          <a:stretch/>
        </p:blipFill>
        <p:spPr bwMode="auto">
          <a:xfrm flipH="1">
            <a:off x="2511873" y="882978"/>
            <a:ext cx="7640886" cy="28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 rot="18879651">
            <a:off x="10363692" y="1580896"/>
            <a:ext cx="1578221" cy="716343"/>
          </a:xfrm>
          <a:prstGeom prst="rect">
            <a:avLst/>
          </a:prstGeom>
          <a:solidFill>
            <a:srgbClr val="059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8901973">
            <a:off x="10848678" y="1856530"/>
            <a:ext cx="682327" cy="2231950"/>
          </a:xfrm>
          <a:prstGeom prst="rect">
            <a:avLst/>
          </a:prstGeom>
          <a:solidFill>
            <a:srgbClr val="059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 descr="Индия Ткань Лоскутное Одеяло Красочные Текстильные Изделия Ручной Работы —  стоковые фотографии и другие картинки Индия">
            <a:extLst>
              <a:ext uri="{FF2B5EF4-FFF2-40B4-BE49-F238E27FC236}">
                <a16:creationId xmlns:a16="http://schemas.microsoft.com/office/drawing/2014/main" xmlns="" id="{C6300499-930D-4F28-A81C-CF123F3EC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07" y="3997092"/>
            <a:ext cx="2113214" cy="11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77392DB-A553-4EE1-98E7-73F8F8054FA9}"/>
              </a:ext>
            </a:extLst>
          </p:cNvPr>
          <p:cNvSpPr txBox="1"/>
          <p:nvPr/>
        </p:nvSpPr>
        <p:spPr>
          <a:xfrm>
            <a:off x="7444472" y="5183359"/>
            <a:ext cx="247955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лаборатория «Текстильные изделия»</a:t>
            </a:r>
            <a:endParaRPr lang="ru-RU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4" descr="Фото Химия, более 126 000 качественных бесплатных стоковых фото">
            <a:extLst>
              <a:ext uri="{FF2B5EF4-FFF2-40B4-BE49-F238E27FC236}">
                <a16:creationId xmlns:a16="http://schemas.microsoft.com/office/drawing/2014/main" xmlns="" id="{CF625274-A7E7-4F32-84D6-0A493154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3999648"/>
            <a:ext cx="2047767" cy="13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2B9E9AF-AEDB-4B58-8F3F-5BAF79B68CD9}"/>
              </a:ext>
            </a:extLst>
          </p:cNvPr>
          <p:cNvSpPr txBox="1"/>
          <p:nvPr/>
        </p:nvSpPr>
        <p:spPr>
          <a:xfrm>
            <a:off x="5034327" y="5506970"/>
            <a:ext cx="259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</a:t>
            </a:r>
            <a:r>
              <a:rPr lang="ru-RU" sz="14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"Химия</a:t>
            </a:r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pic>
        <p:nvPicPr>
          <p:cNvPr id="38" name="Picture 6" descr="Более 770 работ на тему «химическая технология фотографии ...">
            <a:extLst>
              <a:ext uri="{FF2B5EF4-FFF2-40B4-BE49-F238E27FC236}">
                <a16:creationId xmlns:a16="http://schemas.microsoft.com/office/drawing/2014/main" xmlns="" id="{80A2D7E2-1682-4D10-8FDB-FD3C925C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86" y="3997092"/>
            <a:ext cx="2366214" cy="106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6">
            <a:extLst>
              <a:ext uri="{FF2B5EF4-FFF2-40B4-BE49-F238E27FC236}">
                <a16:creationId xmlns:a16="http://schemas.microsoft.com/office/drawing/2014/main" xmlns="" id="{D492A6FA-2ED0-4011-846C-6A63565386F8}"/>
              </a:ext>
            </a:extLst>
          </p:cNvPr>
          <p:cNvSpPr/>
          <p:nvPr/>
        </p:nvSpPr>
        <p:spPr>
          <a:xfrm>
            <a:off x="2806935" y="4988064"/>
            <a:ext cx="2125654" cy="14596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4008F93-B2BC-4DE8-9F23-508308735EA0}"/>
              </a:ext>
            </a:extLst>
          </p:cNvPr>
          <p:cNvSpPr txBox="1"/>
          <p:nvPr/>
        </p:nvSpPr>
        <p:spPr>
          <a:xfrm>
            <a:off x="2586471" y="5154428"/>
            <a:ext cx="257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лаборатория «Химическая технология»</a:t>
            </a:r>
          </a:p>
        </p:txBody>
      </p:sp>
      <p:pic>
        <p:nvPicPr>
          <p:cNvPr id="42" name="Picture 8" descr="2 079 578 рез. по запросу «Строительные материалы ...">
            <a:extLst>
              <a:ext uri="{FF2B5EF4-FFF2-40B4-BE49-F238E27FC236}">
                <a16:creationId xmlns:a16="http://schemas.microsoft.com/office/drawing/2014/main" xmlns="" id="{CBAD362F-D2E4-4902-93A7-83AF4559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30" y="3984540"/>
            <a:ext cx="2047767" cy="13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48333DB-D0D4-439A-BA13-1C8E53E89368}"/>
              </a:ext>
            </a:extLst>
          </p:cNvPr>
          <p:cNvSpPr txBox="1"/>
          <p:nvPr/>
        </p:nvSpPr>
        <p:spPr>
          <a:xfrm>
            <a:off x="9457272" y="5296219"/>
            <a:ext cx="287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лаборатория «Строительные материалы»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700216" y="213726"/>
            <a:ext cx="7141700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НАУЧНО-ИССЛЕДОВАТЕЛЬСКИЕ ЛАБОРАТОРИИ И ЦЕНТРЫ</a:t>
            </a:r>
            <a:endParaRPr lang="ru-RU" b="1" kern="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63783" y="482868"/>
            <a:ext cx="6561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RESEARCH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LABORATORIES,</a:t>
            </a: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CENTERS</a:t>
            </a:r>
            <a:endParaRPr lang="x-none" sz="2000" b="1" dirty="0">
              <a:solidFill>
                <a:schemeClr val="accent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4008F93-B2BC-4DE8-9F23-508308735EA0}"/>
              </a:ext>
            </a:extLst>
          </p:cNvPr>
          <p:cNvSpPr txBox="1"/>
          <p:nvPr/>
        </p:nvSpPr>
        <p:spPr>
          <a:xfrm>
            <a:off x="2806935" y="6030190"/>
            <a:ext cx="207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Laboratory "Chemical Technology"</a:t>
            </a:r>
            <a:endParaRPr lang="ru-RU" sz="1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2B9E9AF-AEDB-4B58-8F3F-5BAF79B68CD9}"/>
              </a:ext>
            </a:extLst>
          </p:cNvPr>
          <p:cNvSpPr txBox="1"/>
          <p:nvPr/>
        </p:nvSpPr>
        <p:spPr>
          <a:xfrm>
            <a:off x="5034327" y="5999412"/>
            <a:ext cx="228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laboratory</a:t>
            </a:r>
          </a:p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"Chemistry"</a:t>
            </a:r>
            <a:endParaRPr lang="ru-RU" sz="1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77392DB-A553-4EE1-98E7-73F8F8054FA9}"/>
              </a:ext>
            </a:extLst>
          </p:cNvPr>
          <p:cNvSpPr txBox="1"/>
          <p:nvPr/>
        </p:nvSpPr>
        <p:spPr>
          <a:xfrm>
            <a:off x="7423080" y="6131868"/>
            <a:ext cx="228071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Laboratory "Textile Products"</a:t>
            </a:r>
            <a:endParaRPr lang="ru-RU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8333DB-D0D4-439A-BA13-1C8E53E89368}"/>
              </a:ext>
            </a:extLst>
          </p:cNvPr>
          <p:cNvSpPr txBox="1"/>
          <p:nvPr/>
        </p:nvSpPr>
        <p:spPr>
          <a:xfrm>
            <a:off x="10025630" y="5957529"/>
            <a:ext cx="193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Laboratory "Building Materials"</a:t>
            </a:r>
            <a:endParaRPr lang="ru-RU" sz="1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2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xmlns="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0" y="5131562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8B4DA4C-3C3C-4A08-9A84-176B11D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2" name="Рисунок 34">
            <a:extLst>
              <a:ext uri="{FF2B5EF4-FFF2-40B4-BE49-F238E27FC236}">
                <a16:creationId xmlns:a16="http://schemas.microsoft.com/office/drawing/2014/main" xmlns="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406438" y="1925442"/>
            <a:ext cx="1737360" cy="3473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6A37B-FCD2-59F6-E50E-ED75A88C26DC}"/>
              </a:ext>
            </a:extLst>
          </p:cNvPr>
          <p:cNvSpPr txBox="1"/>
          <p:nvPr/>
        </p:nvSpPr>
        <p:spPr>
          <a:xfrm>
            <a:off x="30239" y="679789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6"/>
          <a:stretch/>
        </p:blipFill>
        <p:spPr>
          <a:xfrm>
            <a:off x="5706561" y="5148295"/>
            <a:ext cx="970200" cy="1047240"/>
          </a:xfrm>
          <a:prstGeom prst="rect">
            <a:avLst/>
          </a:prstGeom>
          <a:ln w="0"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7"/>
          <a:stretch/>
        </p:blipFill>
        <p:spPr>
          <a:xfrm>
            <a:off x="3290948" y="5063765"/>
            <a:ext cx="1933560" cy="1534680"/>
          </a:xfrm>
          <a:prstGeom prst="rect">
            <a:avLst/>
          </a:prstGeom>
          <a:ln w="0"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8"/>
          <a:stretch/>
        </p:blipFill>
        <p:spPr>
          <a:xfrm>
            <a:off x="10896823" y="3181023"/>
            <a:ext cx="866520" cy="1193040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9"/>
          <a:stretch/>
        </p:blipFill>
        <p:spPr>
          <a:xfrm>
            <a:off x="6219370" y="988123"/>
            <a:ext cx="1222883" cy="1213200"/>
          </a:xfrm>
          <a:prstGeom prst="rect">
            <a:avLst/>
          </a:prstGeom>
          <a:ln w="0">
            <a:noFill/>
          </a:ln>
        </p:spPr>
      </p:pic>
      <p:pic>
        <p:nvPicPr>
          <p:cNvPr id="27" name="Рисунок 26"/>
          <p:cNvPicPr/>
          <p:nvPr/>
        </p:nvPicPr>
        <p:blipFill>
          <a:blip r:embed="rId10"/>
          <a:stretch/>
        </p:blipFill>
        <p:spPr>
          <a:xfrm>
            <a:off x="9515907" y="5249507"/>
            <a:ext cx="2138160" cy="1193040"/>
          </a:xfrm>
          <a:prstGeom prst="rect">
            <a:avLst/>
          </a:prstGeom>
          <a:ln w="0"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11"/>
          <a:stretch/>
        </p:blipFill>
        <p:spPr>
          <a:xfrm>
            <a:off x="8678694" y="1130865"/>
            <a:ext cx="1557335" cy="1491120"/>
          </a:xfrm>
          <a:prstGeom prst="rect">
            <a:avLst/>
          </a:prstGeom>
          <a:ln w="0"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12"/>
          <a:stretch/>
        </p:blipFill>
        <p:spPr>
          <a:xfrm>
            <a:off x="4484261" y="2125413"/>
            <a:ext cx="1480493" cy="1257480"/>
          </a:xfrm>
          <a:prstGeom prst="rect">
            <a:avLst/>
          </a:prstGeom>
          <a:ln w="0">
            <a:noFill/>
          </a:ln>
        </p:spPr>
      </p:pic>
      <p:pic>
        <p:nvPicPr>
          <p:cNvPr id="30" name="Рисунок 29"/>
          <p:cNvPicPr/>
          <p:nvPr/>
        </p:nvPicPr>
        <p:blipFill>
          <a:blip r:embed="rId13"/>
          <a:stretch/>
        </p:blipFill>
        <p:spPr>
          <a:xfrm>
            <a:off x="2568890" y="3880249"/>
            <a:ext cx="1521360" cy="1063800"/>
          </a:xfrm>
          <a:prstGeom prst="rect">
            <a:avLst/>
          </a:prstGeom>
          <a:ln w="0">
            <a:noFill/>
          </a:ln>
        </p:spPr>
      </p:pic>
      <p:pic>
        <p:nvPicPr>
          <p:cNvPr id="31" name="Рисунок 30"/>
          <p:cNvPicPr/>
          <p:nvPr/>
        </p:nvPicPr>
        <p:blipFill>
          <a:blip r:embed="rId14"/>
          <a:srcRect r="70164"/>
          <a:stretch/>
        </p:blipFill>
        <p:spPr>
          <a:xfrm>
            <a:off x="10626779" y="1310505"/>
            <a:ext cx="1469398" cy="1311480"/>
          </a:xfrm>
          <a:prstGeom prst="rect">
            <a:avLst/>
          </a:prstGeom>
          <a:ln w="0">
            <a:noFill/>
          </a:ln>
        </p:spPr>
      </p:pic>
      <p:pic>
        <p:nvPicPr>
          <p:cNvPr id="33" name="Рисунок 32"/>
          <p:cNvPicPr/>
          <p:nvPr/>
        </p:nvPicPr>
        <p:blipFill>
          <a:blip r:embed="rId15"/>
          <a:stretch/>
        </p:blipFill>
        <p:spPr>
          <a:xfrm>
            <a:off x="2792168" y="2506644"/>
            <a:ext cx="997560" cy="1076760"/>
          </a:xfrm>
          <a:prstGeom prst="rect">
            <a:avLst/>
          </a:prstGeom>
          <a:ln w="0"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16"/>
          <a:srcRect l="21676" r="20325"/>
          <a:stretch/>
        </p:blipFill>
        <p:spPr>
          <a:xfrm>
            <a:off x="4462048" y="3738457"/>
            <a:ext cx="1266952" cy="1193400"/>
          </a:xfrm>
          <a:prstGeom prst="rect">
            <a:avLst/>
          </a:prstGeom>
          <a:ln w="0"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17"/>
          <a:stretch/>
        </p:blipFill>
        <p:spPr>
          <a:xfrm>
            <a:off x="6067100" y="3171418"/>
            <a:ext cx="1219321" cy="1193040"/>
          </a:xfrm>
          <a:prstGeom prst="rect">
            <a:avLst/>
          </a:prstGeom>
          <a:ln w="0"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18"/>
          <a:srcRect l="25938" t="15573" r="23404" b="25997"/>
          <a:stretch/>
        </p:blipFill>
        <p:spPr>
          <a:xfrm>
            <a:off x="7049345" y="4682300"/>
            <a:ext cx="957600" cy="119304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D85BBA9B-1B26-4BF3-BBC9-B123FBA5DCB6}"/>
              </a:ext>
            </a:extLst>
          </p:cNvPr>
          <p:cNvSpPr/>
          <p:nvPr/>
        </p:nvSpPr>
        <p:spPr>
          <a:xfrm>
            <a:off x="7386188" y="2379271"/>
            <a:ext cx="1292506" cy="1204133"/>
          </a:xfrm>
          <a:prstGeom prst="rect">
            <a:avLst/>
          </a:prstGeom>
          <a:blipFill rotWithShape="0">
            <a:blip r:embed="rId19"/>
            <a:srcRect/>
            <a:stretch>
              <a:fillRect l="-1" r="-243019"/>
            </a:stretch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5" name="Прямоугольник 3">
            <a:extLst>
              <a:ext uri="{FF2B5EF4-FFF2-40B4-BE49-F238E27FC236}">
                <a16:creationId xmlns:a16="http://schemas.microsoft.com/office/drawing/2014/main" xmlns="" id="{21C2CA10-B03C-479F-A95C-22D4C5FC128E}"/>
              </a:ext>
            </a:extLst>
          </p:cNvPr>
          <p:cNvSpPr/>
          <p:nvPr/>
        </p:nvSpPr>
        <p:spPr>
          <a:xfrm>
            <a:off x="2520000" y="36670"/>
            <a:ext cx="9671999" cy="863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11000">
                <a:schemeClr val="accent6">
                  <a:lumMod val="20000"/>
                  <a:lumOff val="80000"/>
                </a:schemeClr>
              </a:gs>
              <a:gs pos="15000">
                <a:schemeClr val="accent6">
                  <a:lumMod val="75000"/>
                </a:schemeClr>
              </a:gs>
              <a:gs pos="97000">
                <a:srgbClr val="00B05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80560" y="109685"/>
            <a:ext cx="6369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Основные </a:t>
            </a:r>
            <a:r>
              <a:rPr lang="ru-RU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работодатели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t="24914" r="15714" b="25839"/>
          <a:stretch/>
        </p:blipFill>
        <p:spPr bwMode="auto">
          <a:xfrm>
            <a:off x="8554156" y="3583404"/>
            <a:ext cx="1763463" cy="13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1632" r="10117" b="15304"/>
          <a:stretch/>
        </p:blipFill>
        <p:spPr bwMode="auto">
          <a:xfrm>
            <a:off x="2708469" y="988123"/>
            <a:ext cx="1661181" cy="141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98697" y="602474"/>
            <a:ext cx="3637844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Main employers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4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arallelogram 171">
            <a:extLst>
              <a:ext uri="{FF2B5EF4-FFF2-40B4-BE49-F238E27FC236}">
                <a16:creationId xmlns:a16="http://schemas.microsoft.com/office/drawing/2014/main" xmlns="" id="{05ECE073-6C81-45A8-93A7-F136371111BB}"/>
              </a:ext>
            </a:extLst>
          </p:cNvPr>
          <p:cNvSpPr/>
          <p:nvPr/>
        </p:nvSpPr>
        <p:spPr>
          <a:xfrm>
            <a:off x="38100" y="6093712"/>
            <a:ext cx="6096000" cy="509818"/>
          </a:xfrm>
          <a:prstGeom prst="parallelogram">
            <a:avLst>
              <a:gd name="adj" fmla="val 3349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xmlns="" id="{ED9B6165-D3F5-413C-A211-A5E2D50BBF3D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11000">
                <a:schemeClr val="accent6">
                  <a:lumMod val="20000"/>
                  <a:lumOff val="80000"/>
                </a:schemeClr>
              </a:gs>
              <a:gs pos="15000">
                <a:schemeClr val="accent6">
                  <a:lumMod val="75000"/>
                </a:schemeClr>
              </a:gs>
              <a:gs pos="97000">
                <a:srgbClr val="00B05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486">
            <a:extLst>
              <a:ext uri="{FF2B5EF4-FFF2-40B4-BE49-F238E27FC236}">
                <a16:creationId xmlns:a16="http://schemas.microsoft.com/office/drawing/2014/main" xmlns="" id="{2C7C730C-3728-4EBE-BF4C-2B91E49A037B}"/>
              </a:ext>
            </a:extLst>
          </p:cNvPr>
          <p:cNvSpPr/>
          <p:nvPr/>
        </p:nvSpPr>
        <p:spPr>
          <a:xfrm>
            <a:off x="1291495" y="1029907"/>
            <a:ext cx="3499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600" b="1" dirty="0" smtClean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</a:rPr>
              <a:t>КОНТИНГЕНТ СТУДЕНТОВ</a:t>
            </a:r>
            <a:endParaRPr lang="en-GB" sz="1600" dirty="0">
              <a:solidFill>
                <a:srgbClr val="70AD47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xmlns="" id="{39F65D84-028B-41FA-9B7D-5FA18325F1BE}"/>
              </a:ext>
            </a:extLst>
          </p:cNvPr>
          <p:cNvSpPr/>
          <p:nvPr/>
        </p:nvSpPr>
        <p:spPr>
          <a:xfrm>
            <a:off x="718432" y="3223253"/>
            <a:ext cx="4352185" cy="509818"/>
          </a:xfrm>
          <a:prstGeom prst="parallelogram">
            <a:avLst>
              <a:gd name="adj" fmla="val 5108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Куб 487">
            <a:extLst>
              <a:ext uri="{FF2B5EF4-FFF2-40B4-BE49-F238E27FC236}">
                <a16:creationId xmlns:a16="http://schemas.microsoft.com/office/drawing/2014/main" xmlns="" id="{D90E83E3-4C3D-44BC-9556-47FC5C42BA5F}"/>
              </a:ext>
            </a:extLst>
          </p:cNvPr>
          <p:cNvSpPr/>
          <p:nvPr/>
        </p:nvSpPr>
        <p:spPr>
          <a:xfrm>
            <a:off x="1086939" y="2532623"/>
            <a:ext cx="564797" cy="1000822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79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9" name="Прямоугольник 490">
            <a:extLst>
              <a:ext uri="{FF2B5EF4-FFF2-40B4-BE49-F238E27FC236}">
                <a16:creationId xmlns:a16="http://schemas.microsoft.com/office/drawing/2014/main" xmlns="" id="{F9E96B01-3C82-43BB-89C0-53EB0C49ACA1}"/>
              </a:ext>
            </a:extLst>
          </p:cNvPr>
          <p:cNvSpPr/>
          <p:nvPr/>
        </p:nvSpPr>
        <p:spPr>
          <a:xfrm>
            <a:off x="1129227" y="2290709"/>
            <a:ext cx="4546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19605</a:t>
            </a:r>
            <a:endParaRPr lang="en-GB" sz="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" name="Прямоугольник 492">
            <a:extLst>
              <a:ext uri="{FF2B5EF4-FFF2-40B4-BE49-F238E27FC236}">
                <a16:creationId xmlns:a16="http://schemas.microsoft.com/office/drawing/2014/main" xmlns="" id="{47EEA83E-5F33-4DE5-AFFB-8EC6DB47F4C9}"/>
              </a:ext>
            </a:extLst>
          </p:cNvPr>
          <p:cNvSpPr/>
          <p:nvPr/>
        </p:nvSpPr>
        <p:spPr>
          <a:xfrm rot="16200000">
            <a:off x="973730" y="3057395"/>
            <a:ext cx="7905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" b="1" dirty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2020/2021</a:t>
            </a:r>
            <a:endParaRPr lang="en-GB" sz="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2" name="Куб 487">
            <a:extLst>
              <a:ext uri="{FF2B5EF4-FFF2-40B4-BE49-F238E27FC236}">
                <a16:creationId xmlns:a16="http://schemas.microsoft.com/office/drawing/2014/main" xmlns="" id="{1F3F9E27-F390-49CA-A64D-2AB7BFEF4D5D}"/>
              </a:ext>
            </a:extLst>
          </p:cNvPr>
          <p:cNvSpPr/>
          <p:nvPr/>
        </p:nvSpPr>
        <p:spPr>
          <a:xfrm>
            <a:off x="1816222" y="2213139"/>
            <a:ext cx="564797" cy="1347266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Прямоугольник 490">
            <a:extLst>
              <a:ext uri="{FF2B5EF4-FFF2-40B4-BE49-F238E27FC236}">
                <a16:creationId xmlns:a16="http://schemas.microsoft.com/office/drawing/2014/main" xmlns="" id="{F358D38F-6AC5-4CCD-827E-07169B7EDC94}"/>
              </a:ext>
            </a:extLst>
          </p:cNvPr>
          <p:cNvSpPr/>
          <p:nvPr/>
        </p:nvSpPr>
        <p:spPr>
          <a:xfrm>
            <a:off x="1858510" y="1887484"/>
            <a:ext cx="4546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26580</a:t>
            </a:r>
            <a:endParaRPr lang="en-GB" sz="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4" name="Прямоугольник 492">
            <a:extLst>
              <a:ext uri="{FF2B5EF4-FFF2-40B4-BE49-F238E27FC236}">
                <a16:creationId xmlns:a16="http://schemas.microsoft.com/office/drawing/2014/main" xmlns="" id="{F6F9E630-190A-4B94-93FC-F3F32E4DD2F4}"/>
              </a:ext>
            </a:extLst>
          </p:cNvPr>
          <p:cNvSpPr/>
          <p:nvPr/>
        </p:nvSpPr>
        <p:spPr>
          <a:xfrm rot="16200000">
            <a:off x="1646417" y="3075541"/>
            <a:ext cx="8268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" b="1" dirty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2021/2022</a:t>
            </a:r>
            <a:endParaRPr lang="en-GB" sz="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6" name="Куб 487">
            <a:extLst>
              <a:ext uri="{FF2B5EF4-FFF2-40B4-BE49-F238E27FC236}">
                <a16:creationId xmlns:a16="http://schemas.microsoft.com/office/drawing/2014/main" xmlns="" id="{2B3474E2-0706-433A-8C22-D8E551638BB0}"/>
              </a:ext>
            </a:extLst>
          </p:cNvPr>
          <p:cNvSpPr/>
          <p:nvPr/>
        </p:nvSpPr>
        <p:spPr>
          <a:xfrm>
            <a:off x="2566175" y="2023234"/>
            <a:ext cx="564797" cy="1546502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6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Прямоугольник 490">
            <a:extLst>
              <a:ext uri="{FF2B5EF4-FFF2-40B4-BE49-F238E27FC236}">
                <a16:creationId xmlns:a16="http://schemas.microsoft.com/office/drawing/2014/main" xmlns="" id="{CBB79E05-06DA-47B2-9D8D-AE59487396B5}"/>
              </a:ext>
            </a:extLst>
          </p:cNvPr>
          <p:cNvSpPr/>
          <p:nvPr/>
        </p:nvSpPr>
        <p:spPr>
          <a:xfrm>
            <a:off x="2621244" y="1770591"/>
            <a:ext cx="4546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28002</a:t>
            </a:r>
            <a:endParaRPr lang="en-GB" sz="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8" name="Прямоугольник 492">
            <a:extLst>
              <a:ext uri="{FF2B5EF4-FFF2-40B4-BE49-F238E27FC236}">
                <a16:creationId xmlns:a16="http://schemas.microsoft.com/office/drawing/2014/main" xmlns="" id="{74E3C56C-53E6-4E70-89A0-FE648BAFB5E5}"/>
              </a:ext>
            </a:extLst>
          </p:cNvPr>
          <p:cNvSpPr/>
          <p:nvPr/>
        </p:nvSpPr>
        <p:spPr>
          <a:xfrm rot="16200000">
            <a:off x="2337752" y="3042120"/>
            <a:ext cx="893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" b="1" dirty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2022/2023</a:t>
            </a:r>
            <a:endParaRPr lang="en-GB" sz="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0" name="Куб 487">
            <a:extLst>
              <a:ext uri="{FF2B5EF4-FFF2-40B4-BE49-F238E27FC236}">
                <a16:creationId xmlns:a16="http://schemas.microsoft.com/office/drawing/2014/main" xmlns="" id="{9A1D8CF5-E353-4422-8261-FF1266BF4F80}"/>
              </a:ext>
            </a:extLst>
          </p:cNvPr>
          <p:cNvSpPr/>
          <p:nvPr/>
        </p:nvSpPr>
        <p:spPr>
          <a:xfrm>
            <a:off x="3342342" y="1770592"/>
            <a:ext cx="564797" cy="1799145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2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Прямоугольник 490">
            <a:extLst>
              <a:ext uri="{FF2B5EF4-FFF2-40B4-BE49-F238E27FC236}">
                <a16:creationId xmlns:a16="http://schemas.microsoft.com/office/drawing/2014/main" xmlns="" id="{7320A6F0-B45B-471E-8A41-B2390BB0713A}"/>
              </a:ext>
            </a:extLst>
          </p:cNvPr>
          <p:cNvSpPr/>
          <p:nvPr/>
        </p:nvSpPr>
        <p:spPr>
          <a:xfrm>
            <a:off x="3397411" y="1607257"/>
            <a:ext cx="4546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29377</a:t>
            </a:r>
            <a:endParaRPr lang="en-GB" sz="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2" name="Прямоугольник 492">
            <a:extLst>
              <a:ext uri="{FF2B5EF4-FFF2-40B4-BE49-F238E27FC236}">
                <a16:creationId xmlns:a16="http://schemas.microsoft.com/office/drawing/2014/main" xmlns="" id="{F88E9520-F729-4DBB-8603-EE3E24EB7AE1}"/>
              </a:ext>
            </a:extLst>
          </p:cNvPr>
          <p:cNvSpPr/>
          <p:nvPr/>
        </p:nvSpPr>
        <p:spPr>
          <a:xfrm rot="16200000">
            <a:off x="3169659" y="3079343"/>
            <a:ext cx="8192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" b="1" dirty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2023/2024</a:t>
            </a:r>
            <a:endParaRPr lang="en-GB" sz="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4" name="Куб 487">
            <a:extLst>
              <a:ext uri="{FF2B5EF4-FFF2-40B4-BE49-F238E27FC236}">
                <a16:creationId xmlns:a16="http://schemas.microsoft.com/office/drawing/2014/main" xmlns="" id="{8495E53D-70DD-49EE-AA73-D61AE16A089C}"/>
              </a:ext>
            </a:extLst>
          </p:cNvPr>
          <p:cNvSpPr/>
          <p:nvPr/>
        </p:nvSpPr>
        <p:spPr>
          <a:xfrm>
            <a:off x="4096867" y="1641363"/>
            <a:ext cx="564797" cy="1928374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9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Прямоугольник 490">
            <a:extLst>
              <a:ext uri="{FF2B5EF4-FFF2-40B4-BE49-F238E27FC236}">
                <a16:creationId xmlns:a16="http://schemas.microsoft.com/office/drawing/2014/main" xmlns="" id="{BA493B16-5630-4466-8DBB-4FC6A723DF69}"/>
              </a:ext>
            </a:extLst>
          </p:cNvPr>
          <p:cNvSpPr/>
          <p:nvPr/>
        </p:nvSpPr>
        <p:spPr>
          <a:xfrm>
            <a:off x="4151936" y="1478028"/>
            <a:ext cx="4546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31025</a:t>
            </a:r>
            <a:endParaRPr lang="en-GB" sz="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6" name="Прямоугольник 492">
            <a:extLst>
              <a:ext uri="{FF2B5EF4-FFF2-40B4-BE49-F238E27FC236}">
                <a16:creationId xmlns:a16="http://schemas.microsoft.com/office/drawing/2014/main" xmlns="" id="{3C7ED926-0FC1-4EB5-BED4-C9C5345AB6DA}"/>
              </a:ext>
            </a:extLst>
          </p:cNvPr>
          <p:cNvSpPr/>
          <p:nvPr/>
        </p:nvSpPr>
        <p:spPr>
          <a:xfrm rot="16200000">
            <a:off x="3923097" y="3054914"/>
            <a:ext cx="8681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" b="1" dirty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2024/2025</a:t>
            </a:r>
            <a:endParaRPr lang="en-GB" sz="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8" name="Прямоугольник 486">
            <a:extLst>
              <a:ext uri="{FF2B5EF4-FFF2-40B4-BE49-F238E27FC236}">
                <a16:creationId xmlns:a16="http://schemas.microsoft.com/office/drawing/2014/main" xmlns="" id="{B4AFF7DA-80CE-4807-852D-1CFF0D079B6A}"/>
              </a:ext>
            </a:extLst>
          </p:cNvPr>
          <p:cNvSpPr/>
          <p:nvPr/>
        </p:nvSpPr>
        <p:spPr>
          <a:xfrm>
            <a:off x="761357" y="3934408"/>
            <a:ext cx="4266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600" b="1" dirty="0" smtClean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</a:rPr>
              <a:t> ДИНАМИКА ОСТЕПЕНЕННОСТИ</a:t>
            </a:r>
            <a:endParaRPr lang="en-GB" sz="1600" dirty="0">
              <a:solidFill>
                <a:srgbClr val="70AD47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5" name="Куб 575">
            <a:extLst>
              <a:ext uri="{FF2B5EF4-FFF2-40B4-BE49-F238E27FC236}">
                <a16:creationId xmlns:a16="http://schemas.microsoft.com/office/drawing/2014/main" xmlns="" id="{A9590AE6-1823-4E49-9F75-F108D8F3EB6E}"/>
              </a:ext>
            </a:extLst>
          </p:cNvPr>
          <p:cNvSpPr/>
          <p:nvPr/>
        </p:nvSpPr>
        <p:spPr>
          <a:xfrm>
            <a:off x="205486" y="5584437"/>
            <a:ext cx="334706" cy="783908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81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Прямоугольник 576">
            <a:extLst>
              <a:ext uri="{FF2B5EF4-FFF2-40B4-BE49-F238E27FC236}">
                <a16:creationId xmlns:a16="http://schemas.microsoft.com/office/drawing/2014/main" xmlns="" id="{8736BF88-8256-4EA6-AA06-88EA2934362C}"/>
              </a:ext>
            </a:extLst>
          </p:cNvPr>
          <p:cNvSpPr/>
          <p:nvPr/>
        </p:nvSpPr>
        <p:spPr>
          <a:xfrm>
            <a:off x="247103" y="6323440"/>
            <a:ext cx="877779" cy="34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2020/2021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8" name="Прямоугольник 578">
            <a:extLst>
              <a:ext uri="{FF2B5EF4-FFF2-40B4-BE49-F238E27FC236}">
                <a16:creationId xmlns:a16="http://schemas.microsoft.com/office/drawing/2014/main" xmlns="" id="{FDB8302A-388E-4909-8085-6DAEB0135DFB}"/>
              </a:ext>
            </a:extLst>
          </p:cNvPr>
          <p:cNvSpPr/>
          <p:nvPr/>
        </p:nvSpPr>
        <p:spPr>
          <a:xfrm>
            <a:off x="154952" y="5296122"/>
            <a:ext cx="4458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31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9" name="Куб 579">
            <a:extLst>
              <a:ext uri="{FF2B5EF4-FFF2-40B4-BE49-F238E27FC236}">
                <a16:creationId xmlns:a16="http://schemas.microsoft.com/office/drawing/2014/main" xmlns="" id="{B51977AA-61BB-4514-8F39-FFE6FFF375A2}"/>
              </a:ext>
            </a:extLst>
          </p:cNvPr>
          <p:cNvSpPr/>
          <p:nvPr/>
        </p:nvSpPr>
        <p:spPr>
          <a:xfrm>
            <a:off x="522658" y="4532589"/>
            <a:ext cx="334706" cy="1835758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Прямоугольник 580">
            <a:extLst>
              <a:ext uri="{FF2B5EF4-FFF2-40B4-BE49-F238E27FC236}">
                <a16:creationId xmlns:a16="http://schemas.microsoft.com/office/drawing/2014/main" xmlns="" id="{71A97935-E58D-4006-AEA8-17B98B58E783}"/>
              </a:ext>
            </a:extLst>
          </p:cNvPr>
          <p:cNvSpPr/>
          <p:nvPr/>
        </p:nvSpPr>
        <p:spPr>
          <a:xfrm rot="16200000">
            <a:off x="-55929" y="5879497"/>
            <a:ext cx="8209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основной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1" name="Прямоугольник 581">
            <a:extLst>
              <a:ext uri="{FF2B5EF4-FFF2-40B4-BE49-F238E27FC236}">
                <a16:creationId xmlns:a16="http://schemas.microsoft.com/office/drawing/2014/main" xmlns="" id="{6B2CEC35-2A67-42BE-BEC4-7D23AED79B5D}"/>
              </a:ext>
            </a:extLst>
          </p:cNvPr>
          <p:cNvSpPr/>
          <p:nvPr/>
        </p:nvSpPr>
        <p:spPr>
          <a:xfrm rot="16200000">
            <a:off x="-47664" y="5569628"/>
            <a:ext cx="14211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совместительство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2" name="Куб 582">
            <a:extLst>
              <a:ext uri="{FF2B5EF4-FFF2-40B4-BE49-F238E27FC236}">
                <a16:creationId xmlns:a16="http://schemas.microsoft.com/office/drawing/2014/main" xmlns="" id="{16B4BED0-9A2E-44D3-A9CB-FF9C41A7D078}"/>
              </a:ext>
            </a:extLst>
          </p:cNvPr>
          <p:cNvSpPr/>
          <p:nvPr/>
        </p:nvSpPr>
        <p:spPr>
          <a:xfrm>
            <a:off x="840334" y="5011851"/>
            <a:ext cx="334706" cy="1351756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Прямоугольник 583">
            <a:extLst>
              <a:ext uri="{FF2B5EF4-FFF2-40B4-BE49-F238E27FC236}">
                <a16:creationId xmlns:a16="http://schemas.microsoft.com/office/drawing/2014/main" xmlns="" id="{63051224-1FBB-48D1-8FD8-7C965AF4B0F7}"/>
              </a:ext>
            </a:extLst>
          </p:cNvPr>
          <p:cNvSpPr/>
          <p:nvPr/>
        </p:nvSpPr>
        <p:spPr>
          <a:xfrm rot="16200000">
            <a:off x="361578" y="5674386"/>
            <a:ext cx="12380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среднее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4" name="Прямоугольник 584">
            <a:extLst>
              <a:ext uri="{FF2B5EF4-FFF2-40B4-BE49-F238E27FC236}">
                <a16:creationId xmlns:a16="http://schemas.microsoft.com/office/drawing/2014/main" xmlns="" id="{A3947829-DF37-43F4-840F-6128399255F4}"/>
              </a:ext>
            </a:extLst>
          </p:cNvPr>
          <p:cNvSpPr/>
          <p:nvPr/>
        </p:nvSpPr>
        <p:spPr>
          <a:xfrm>
            <a:off x="432336" y="4251484"/>
            <a:ext cx="539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61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5" name="Прямоугольник 585">
            <a:extLst>
              <a:ext uri="{FF2B5EF4-FFF2-40B4-BE49-F238E27FC236}">
                <a16:creationId xmlns:a16="http://schemas.microsoft.com/office/drawing/2014/main" xmlns="" id="{65690C2F-A416-423B-BA24-D02923082409}"/>
              </a:ext>
            </a:extLst>
          </p:cNvPr>
          <p:cNvSpPr/>
          <p:nvPr/>
        </p:nvSpPr>
        <p:spPr>
          <a:xfrm>
            <a:off x="778915" y="4749213"/>
            <a:ext cx="5036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48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7" name="Прямоугольник 577">
            <a:extLst>
              <a:ext uri="{FF2B5EF4-FFF2-40B4-BE49-F238E27FC236}">
                <a16:creationId xmlns:a16="http://schemas.microsoft.com/office/drawing/2014/main" xmlns="" id="{18C068D1-D772-4A65-BD1F-E12B89C5F658}"/>
              </a:ext>
            </a:extLst>
          </p:cNvPr>
          <p:cNvSpPr/>
          <p:nvPr/>
        </p:nvSpPr>
        <p:spPr>
          <a:xfrm>
            <a:off x="1484383" y="6316543"/>
            <a:ext cx="877779" cy="34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2021/2022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6" name="Куб 586">
            <a:extLst>
              <a:ext uri="{FF2B5EF4-FFF2-40B4-BE49-F238E27FC236}">
                <a16:creationId xmlns:a16="http://schemas.microsoft.com/office/drawing/2014/main" xmlns="" id="{B11CC380-CD67-4792-9CD7-782E4DE08D99}"/>
              </a:ext>
            </a:extLst>
          </p:cNvPr>
          <p:cNvSpPr/>
          <p:nvPr/>
        </p:nvSpPr>
        <p:spPr>
          <a:xfrm>
            <a:off x="1426877" y="5395804"/>
            <a:ext cx="334706" cy="968698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81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Прямоугольник 587">
            <a:extLst>
              <a:ext uri="{FF2B5EF4-FFF2-40B4-BE49-F238E27FC236}">
                <a16:creationId xmlns:a16="http://schemas.microsoft.com/office/drawing/2014/main" xmlns="" id="{0DF0BDE9-3838-43FE-BBA0-1E75FD45F3C0}"/>
              </a:ext>
            </a:extLst>
          </p:cNvPr>
          <p:cNvSpPr/>
          <p:nvPr/>
        </p:nvSpPr>
        <p:spPr>
          <a:xfrm>
            <a:off x="1384671" y="5156857"/>
            <a:ext cx="4903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31</a:t>
            </a:r>
            <a:r>
              <a:rPr lang="en-GB" sz="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8" name="Куб 588">
            <a:extLst>
              <a:ext uri="{FF2B5EF4-FFF2-40B4-BE49-F238E27FC236}">
                <a16:creationId xmlns:a16="http://schemas.microsoft.com/office/drawing/2014/main" xmlns="" id="{0E19D409-A4F6-42E4-9BC8-E9E8D05E0103}"/>
              </a:ext>
            </a:extLst>
          </p:cNvPr>
          <p:cNvSpPr/>
          <p:nvPr/>
        </p:nvSpPr>
        <p:spPr>
          <a:xfrm>
            <a:off x="1744049" y="4804245"/>
            <a:ext cx="334706" cy="1560257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9" name="Куб 589">
            <a:extLst>
              <a:ext uri="{FF2B5EF4-FFF2-40B4-BE49-F238E27FC236}">
                <a16:creationId xmlns:a16="http://schemas.microsoft.com/office/drawing/2014/main" xmlns="" id="{0ABC597C-37A2-404E-8F2A-F2C40D291CF4}"/>
              </a:ext>
            </a:extLst>
          </p:cNvPr>
          <p:cNvSpPr/>
          <p:nvPr/>
        </p:nvSpPr>
        <p:spPr>
          <a:xfrm>
            <a:off x="2061725" y="5008008"/>
            <a:ext cx="334706" cy="1351756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0" name="Прямоугольник 590">
            <a:extLst>
              <a:ext uri="{FF2B5EF4-FFF2-40B4-BE49-F238E27FC236}">
                <a16:creationId xmlns:a16="http://schemas.microsoft.com/office/drawing/2014/main" xmlns="" id="{78C15852-960C-4898-A82A-C01BABB44C35}"/>
              </a:ext>
            </a:extLst>
          </p:cNvPr>
          <p:cNvSpPr/>
          <p:nvPr/>
        </p:nvSpPr>
        <p:spPr>
          <a:xfrm>
            <a:off x="1682188" y="4522907"/>
            <a:ext cx="490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63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1" name="Прямоугольник 591">
            <a:extLst>
              <a:ext uri="{FF2B5EF4-FFF2-40B4-BE49-F238E27FC236}">
                <a16:creationId xmlns:a16="http://schemas.microsoft.com/office/drawing/2014/main" xmlns="" id="{778DC80D-601C-4BBD-9464-90E9A7164070}"/>
              </a:ext>
            </a:extLst>
          </p:cNvPr>
          <p:cNvSpPr/>
          <p:nvPr/>
        </p:nvSpPr>
        <p:spPr>
          <a:xfrm>
            <a:off x="2009390" y="4713800"/>
            <a:ext cx="4735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50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2" name="Прямоугольник 592">
            <a:extLst>
              <a:ext uri="{FF2B5EF4-FFF2-40B4-BE49-F238E27FC236}">
                <a16:creationId xmlns:a16="http://schemas.microsoft.com/office/drawing/2014/main" xmlns="" id="{B5926781-356A-41C7-987C-26626CC9B38F}"/>
              </a:ext>
            </a:extLst>
          </p:cNvPr>
          <p:cNvSpPr/>
          <p:nvPr/>
        </p:nvSpPr>
        <p:spPr>
          <a:xfrm rot="16200000">
            <a:off x="1185331" y="5908926"/>
            <a:ext cx="8152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основной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3" name="Прямоугольник 593">
            <a:extLst>
              <a:ext uri="{FF2B5EF4-FFF2-40B4-BE49-F238E27FC236}">
                <a16:creationId xmlns:a16="http://schemas.microsoft.com/office/drawing/2014/main" xmlns="" id="{A0FF4116-12C8-466B-B29C-427AFDF116C2}"/>
              </a:ext>
            </a:extLst>
          </p:cNvPr>
          <p:cNvSpPr/>
          <p:nvPr/>
        </p:nvSpPr>
        <p:spPr>
          <a:xfrm rot="16200000">
            <a:off x="1268631" y="5543020"/>
            <a:ext cx="1379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совместительство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4" name="Прямоугольник 594">
            <a:extLst>
              <a:ext uri="{FF2B5EF4-FFF2-40B4-BE49-F238E27FC236}">
                <a16:creationId xmlns:a16="http://schemas.microsoft.com/office/drawing/2014/main" xmlns="" id="{C6AA442C-F937-491A-8E77-E0CBE3335B9F}"/>
              </a:ext>
            </a:extLst>
          </p:cNvPr>
          <p:cNvSpPr/>
          <p:nvPr/>
        </p:nvSpPr>
        <p:spPr>
          <a:xfrm rot="16200000">
            <a:off x="1570270" y="5676236"/>
            <a:ext cx="12380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среднее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7" name="Куб 575">
            <a:extLst>
              <a:ext uri="{FF2B5EF4-FFF2-40B4-BE49-F238E27FC236}">
                <a16:creationId xmlns:a16="http://schemas.microsoft.com/office/drawing/2014/main" xmlns="" id="{EF41274F-CDB5-4FFC-9EB6-53D177065C6A}"/>
              </a:ext>
            </a:extLst>
          </p:cNvPr>
          <p:cNvSpPr/>
          <p:nvPr/>
        </p:nvSpPr>
        <p:spPr>
          <a:xfrm>
            <a:off x="2695376" y="5584437"/>
            <a:ext cx="334706" cy="783908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81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8" name="Прямоугольник 576">
            <a:extLst>
              <a:ext uri="{FF2B5EF4-FFF2-40B4-BE49-F238E27FC236}">
                <a16:creationId xmlns:a16="http://schemas.microsoft.com/office/drawing/2014/main" xmlns="" id="{DB005DA5-08D5-47CA-AEA6-E55599A13AA7}"/>
              </a:ext>
            </a:extLst>
          </p:cNvPr>
          <p:cNvSpPr/>
          <p:nvPr/>
        </p:nvSpPr>
        <p:spPr>
          <a:xfrm>
            <a:off x="2736993" y="6323440"/>
            <a:ext cx="8777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2022/2023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0" name="Прямоугольник 578">
            <a:extLst>
              <a:ext uri="{FF2B5EF4-FFF2-40B4-BE49-F238E27FC236}">
                <a16:creationId xmlns:a16="http://schemas.microsoft.com/office/drawing/2014/main" xmlns="" id="{2938153B-D9C8-4E2A-AE5F-25806CDE84C3}"/>
              </a:ext>
            </a:extLst>
          </p:cNvPr>
          <p:cNvSpPr/>
          <p:nvPr/>
        </p:nvSpPr>
        <p:spPr>
          <a:xfrm>
            <a:off x="2644842" y="5296122"/>
            <a:ext cx="4458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32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1" name="Куб 579">
            <a:extLst>
              <a:ext uri="{FF2B5EF4-FFF2-40B4-BE49-F238E27FC236}">
                <a16:creationId xmlns:a16="http://schemas.microsoft.com/office/drawing/2014/main" xmlns="" id="{CC7AB107-32F2-46AB-B660-B45C971B66C4}"/>
              </a:ext>
            </a:extLst>
          </p:cNvPr>
          <p:cNvSpPr/>
          <p:nvPr/>
        </p:nvSpPr>
        <p:spPr>
          <a:xfrm>
            <a:off x="3012548" y="4532589"/>
            <a:ext cx="334706" cy="1835758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2" name="Прямоугольник 580">
            <a:extLst>
              <a:ext uri="{FF2B5EF4-FFF2-40B4-BE49-F238E27FC236}">
                <a16:creationId xmlns:a16="http://schemas.microsoft.com/office/drawing/2014/main" xmlns="" id="{83801F9B-A083-4151-BB0B-175DCE5FAD7D}"/>
              </a:ext>
            </a:extLst>
          </p:cNvPr>
          <p:cNvSpPr/>
          <p:nvPr/>
        </p:nvSpPr>
        <p:spPr>
          <a:xfrm rot="16200000">
            <a:off x="2371481" y="5894952"/>
            <a:ext cx="94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основной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3" name="Прямоугольник 581">
            <a:extLst>
              <a:ext uri="{FF2B5EF4-FFF2-40B4-BE49-F238E27FC236}">
                <a16:creationId xmlns:a16="http://schemas.microsoft.com/office/drawing/2014/main" xmlns="" id="{8C1BB5AB-7BC5-4ED0-81CA-0D059003D3B9}"/>
              </a:ext>
            </a:extLst>
          </p:cNvPr>
          <p:cNvSpPr/>
          <p:nvPr/>
        </p:nvSpPr>
        <p:spPr>
          <a:xfrm rot="16200000">
            <a:off x="2513083" y="5519972"/>
            <a:ext cx="1414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совместительство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4" name="Куб 582">
            <a:extLst>
              <a:ext uri="{FF2B5EF4-FFF2-40B4-BE49-F238E27FC236}">
                <a16:creationId xmlns:a16="http://schemas.microsoft.com/office/drawing/2014/main" xmlns="" id="{03079400-7271-42AE-B2F0-9A700FE508D6}"/>
              </a:ext>
            </a:extLst>
          </p:cNvPr>
          <p:cNvSpPr/>
          <p:nvPr/>
        </p:nvSpPr>
        <p:spPr>
          <a:xfrm>
            <a:off x="3330224" y="5011851"/>
            <a:ext cx="334706" cy="1351756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5" name="Прямоугольник 583">
            <a:extLst>
              <a:ext uri="{FF2B5EF4-FFF2-40B4-BE49-F238E27FC236}">
                <a16:creationId xmlns:a16="http://schemas.microsoft.com/office/drawing/2014/main" xmlns="" id="{C673997B-755E-4E4D-8CFC-0A0F6351029A}"/>
              </a:ext>
            </a:extLst>
          </p:cNvPr>
          <p:cNvSpPr/>
          <p:nvPr/>
        </p:nvSpPr>
        <p:spPr>
          <a:xfrm rot="16200000">
            <a:off x="2851468" y="5674386"/>
            <a:ext cx="12380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среднее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6" name="Прямоугольник 584">
            <a:extLst>
              <a:ext uri="{FF2B5EF4-FFF2-40B4-BE49-F238E27FC236}">
                <a16:creationId xmlns:a16="http://schemas.microsoft.com/office/drawing/2014/main" xmlns="" id="{C0673210-EB9C-4685-90B8-A53530EFC9A4}"/>
              </a:ext>
            </a:extLst>
          </p:cNvPr>
          <p:cNvSpPr/>
          <p:nvPr/>
        </p:nvSpPr>
        <p:spPr>
          <a:xfrm>
            <a:off x="2922226" y="4251484"/>
            <a:ext cx="539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65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7" name="Прямоугольник 585">
            <a:extLst>
              <a:ext uri="{FF2B5EF4-FFF2-40B4-BE49-F238E27FC236}">
                <a16:creationId xmlns:a16="http://schemas.microsoft.com/office/drawing/2014/main" xmlns="" id="{A978E5CC-5020-4419-9549-DFF56CFC69D7}"/>
              </a:ext>
            </a:extLst>
          </p:cNvPr>
          <p:cNvSpPr/>
          <p:nvPr/>
        </p:nvSpPr>
        <p:spPr>
          <a:xfrm>
            <a:off x="3268805" y="4749213"/>
            <a:ext cx="5036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51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9" name="Прямоугольник 577">
            <a:extLst>
              <a:ext uri="{FF2B5EF4-FFF2-40B4-BE49-F238E27FC236}">
                <a16:creationId xmlns:a16="http://schemas.microsoft.com/office/drawing/2014/main" xmlns="" id="{C9063034-3D03-4CE1-AFEA-EBF7B2421EF6}"/>
              </a:ext>
            </a:extLst>
          </p:cNvPr>
          <p:cNvSpPr/>
          <p:nvPr/>
        </p:nvSpPr>
        <p:spPr>
          <a:xfrm>
            <a:off x="3947381" y="6316543"/>
            <a:ext cx="8777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2023/2024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8" name="Куб 586">
            <a:extLst>
              <a:ext uri="{FF2B5EF4-FFF2-40B4-BE49-F238E27FC236}">
                <a16:creationId xmlns:a16="http://schemas.microsoft.com/office/drawing/2014/main" xmlns="" id="{E3BB51D1-1C37-4AA1-BA76-5F4913C9BD06}"/>
              </a:ext>
            </a:extLst>
          </p:cNvPr>
          <p:cNvSpPr/>
          <p:nvPr/>
        </p:nvSpPr>
        <p:spPr>
          <a:xfrm>
            <a:off x="3889875" y="5395804"/>
            <a:ext cx="334706" cy="968698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81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9" name="Прямоугольник 587">
            <a:extLst>
              <a:ext uri="{FF2B5EF4-FFF2-40B4-BE49-F238E27FC236}">
                <a16:creationId xmlns:a16="http://schemas.microsoft.com/office/drawing/2014/main" xmlns="" id="{BD5EBF41-159A-42B1-9540-BE130B9E0670}"/>
              </a:ext>
            </a:extLst>
          </p:cNvPr>
          <p:cNvSpPr/>
          <p:nvPr/>
        </p:nvSpPr>
        <p:spPr>
          <a:xfrm>
            <a:off x="3847669" y="5156857"/>
            <a:ext cx="4903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34</a:t>
            </a:r>
            <a:r>
              <a:rPr lang="en-GB" sz="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0" name="Куб 588">
            <a:extLst>
              <a:ext uri="{FF2B5EF4-FFF2-40B4-BE49-F238E27FC236}">
                <a16:creationId xmlns:a16="http://schemas.microsoft.com/office/drawing/2014/main" xmlns="" id="{B547551F-21CE-4861-B22C-3D38B7AE0F29}"/>
              </a:ext>
            </a:extLst>
          </p:cNvPr>
          <p:cNvSpPr/>
          <p:nvPr/>
        </p:nvSpPr>
        <p:spPr>
          <a:xfrm>
            <a:off x="4207047" y="4804245"/>
            <a:ext cx="334706" cy="1560257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1" name="Куб 589">
            <a:extLst>
              <a:ext uri="{FF2B5EF4-FFF2-40B4-BE49-F238E27FC236}">
                <a16:creationId xmlns:a16="http://schemas.microsoft.com/office/drawing/2014/main" xmlns="" id="{5A8FF299-0B0F-4CEA-B544-EDD9573A4DD4}"/>
              </a:ext>
            </a:extLst>
          </p:cNvPr>
          <p:cNvSpPr/>
          <p:nvPr/>
        </p:nvSpPr>
        <p:spPr>
          <a:xfrm>
            <a:off x="4524723" y="5008008"/>
            <a:ext cx="334706" cy="1351756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2" name="Прямоугольник 590">
            <a:extLst>
              <a:ext uri="{FF2B5EF4-FFF2-40B4-BE49-F238E27FC236}">
                <a16:creationId xmlns:a16="http://schemas.microsoft.com/office/drawing/2014/main" xmlns="" id="{84CE8ABB-79CF-4D33-B50B-A08926A87739}"/>
              </a:ext>
            </a:extLst>
          </p:cNvPr>
          <p:cNvSpPr/>
          <p:nvPr/>
        </p:nvSpPr>
        <p:spPr>
          <a:xfrm>
            <a:off x="4145186" y="4522907"/>
            <a:ext cx="490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7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0</a:t>
            </a:r>
            <a:r>
              <a:rPr lang="en-GB" sz="9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3" name="Прямоугольник 591">
            <a:extLst>
              <a:ext uri="{FF2B5EF4-FFF2-40B4-BE49-F238E27FC236}">
                <a16:creationId xmlns:a16="http://schemas.microsoft.com/office/drawing/2014/main" xmlns="" id="{59489485-4FF9-4EDD-9004-4693E65F8B63}"/>
              </a:ext>
            </a:extLst>
          </p:cNvPr>
          <p:cNvSpPr/>
          <p:nvPr/>
        </p:nvSpPr>
        <p:spPr>
          <a:xfrm>
            <a:off x="4472388" y="4713800"/>
            <a:ext cx="473519" cy="34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58%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4" name="Прямоугольник 592">
            <a:extLst>
              <a:ext uri="{FF2B5EF4-FFF2-40B4-BE49-F238E27FC236}">
                <a16:creationId xmlns:a16="http://schemas.microsoft.com/office/drawing/2014/main" xmlns="" id="{16588E69-280A-4A21-8E81-A1404F8F240A}"/>
              </a:ext>
            </a:extLst>
          </p:cNvPr>
          <p:cNvSpPr/>
          <p:nvPr/>
        </p:nvSpPr>
        <p:spPr>
          <a:xfrm rot="16200000">
            <a:off x="3632478" y="5919922"/>
            <a:ext cx="8152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основной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5" name="Прямоугольник 593">
            <a:extLst>
              <a:ext uri="{FF2B5EF4-FFF2-40B4-BE49-F238E27FC236}">
                <a16:creationId xmlns:a16="http://schemas.microsoft.com/office/drawing/2014/main" xmlns="" id="{5F94F746-82BC-4247-AFE9-E02B842AA009}"/>
              </a:ext>
            </a:extLst>
          </p:cNvPr>
          <p:cNvSpPr/>
          <p:nvPr/>
        </p:nvSpPr>
        <p:spPr>
          <a:xfrm rot="16200000">
            <a:off x="3739166" y="5554362"/>
            <a:ext cx="1379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совместительство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6" name="Прямоугольник 594">
            <a:extLst>
              <a:ext uri="{FF2B5EF4-FFF2-40B4-BE49-F238E27FC236}">
                <a16:creationId xmlns:a16="http://schemas.microsoft.com/office/drawing/2014/main" xmlns="" id="{6B1B4C41-4939-4F94-A8AB-3666414692A3}"/>
              </a:ext>
            </a:extLst>
          </p:cNvPr>
          <p:cNvSpPr/>
          <p:nvPr/>
        </p:nvSpPr>
        <p:spPr>
          <a:xfrm rot="16200000">
            <a:off x="4033268" y="5676236"/>
            <a:ext cx="12380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среднее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9" name="Куб 586">
            <a:extLst>
              <a:ext uri="{FF2B5EF4-FFF2-40B4-BE49-F238E27FC236}">
                <a16:creationId xmlns:a16="http://schemas.microsoft.com/office/drawing/2014/main" xmlns="" id="{48421325-288D-4AEB-BDC2-FFE957086225}"/>
              </a:ext>
            </a:extLst>
          </p:cNvPr>
          <p:cNvSpPr/>
          <p:nvPr/>
        </p:nvSpPr>
        <p:spPr>
          <a:xfrm>
            <a:off x="5021043" y="5374653"/>
            <a:ext cx="334706" cy="968698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81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0" name="Прямоугольник 587">
            <a:extLst>
              <a:ext uri="{FF2B5EF4-FFF2-40B4-BE49-F238E27FC236}">
                <a16:creationId xmlns:a16="http://schemas.microsoft.com/office/drawing/2014/main" xmlns="" id="{2854222D-74C9-41AD-AA42-1F55714C009C}"/>
              </a:ext>
            </a:extLst>
          </p:cNvPr>
          <p:cNvSpPr/>
          <p:nvPr/>
        </p:nvSpPr>
        <p:spPr>
          <a:xfrm>
            <a:off x="4978837" y="5135706"/>
            <a:ext cx="4903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4</a:t>
            </a:r>
            <a:r>
              <a:rPr lang="en-GB" sz="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0</a:t>
            </a:r>
            <a:r>
              <a:rPr lang="en-GB" sz="8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1" name="Куб 588">
            <a:extLst>
              <a:ext uri="{FF2B5EF4-FFF2-40B4-BE49-F238E27FC236}">
                <a16:creationId xmlns:a16="http://schemas.microsoft.com/office/drawing/2014/main" xmlns="" id="{6D492FC9-114A-4F07-BF02-A98C6B33D1D9}"/>
              </a:ext>
            </a:extLst>
          </p:cNvPr>
          <p:cNvSpPr/>
          <p:nvPr/>
        </p:nvSpPr>
        <p:spPr>
          <a:xfrm>
            <a:off x="5338215" y="4783094"/>
            <a:ext cx="334706" cy="1560257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2" name="Куб 589">
            <a:extLst>
              <a:ext uri="{FF2B5EF4-FFF2-40B4-BE49-F238E27FC236}">
                <a16:creationId xmlns:a16="http://schemas.microsoft.com/office/drawing/2014/main" xmlns="" id="{1835CE17-C453-4E15-91C7-88A8FE76019C}"/>
              </a:ext>
            </a:extLst>
          </p:cNvPr>
          <p:cNvSpPr/>
          <p:nvPr/>
        </p:nvSpPr>
        <p:spPr>
          <a:xfrm>
            <a:off x="5655891" y="4986857"/>
            <a:ext cx="334706" cy="1351756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3" name="Прямоугольник 590">
            <a:extLst>
              <a:ext uri="{FF2B5EF4-FFF2-40B4-BE49-F238E27FC236}">
                <a16:creationId xmlns:a16="http://schemas.microsoft.com/office/drawing/2014/main" xmlns="" id="{8C8BCF7B-8CFA-47BA-989B-0B1FFC765D4C}"/>
              </a:ext>
            </a:extLst>
          </p:cNvPr>
          <p:cNvSpPr/>
          <p:nvPr/>
        </p:nvSpPr>
        <p:spPr>
          <a:xfrm>
            <a:off x="5276354" y="4501756"/>
            <a:ext cx="490304" cy="34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8</a:t>
            </a:r>
            <a:r>
              <a:rPr lang="en-GB" sz="9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0%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4" name="Прямоугольник 591">
            <a:extLst>
              <a:ext uri="{FF2B5EF4-FFF2-40B4-BE49-F238E27FC236}">
                <a16:creationId xmlns:a16="http://schemas.microsoft.com/office/drawing/2014/main" xmlns="" id="{289A347B-ECCF-4A59-8D5C-C13C05E7284A}"/>
              </a:ext>
            </a:extLst>
          </p:cNvPr>
          <p:cNvSpPr/>
          <p:nvPr/>
        </p:nvSpPr>
        <p:spPr>
          <a:xfrm>
            <a:off x="5603556" y="4692649"/>
            <a:ext cx="4735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65</a:t>
            </a:r>
            <a:r>
              <a:rPr lang="en-GB" sz="9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%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5" name="Прямоугольник 592">
            <a:extLst>
              <a:ext uri="{FF2B5EF4-FFF2-40B4-BE49-F238E27FC236}">
                <a16:creationId xmlns:a16="http://schemas.microsoft.com/office/drawing/2014/main" xmlns="" id="{78329E3D-F6A6-4B6F-83F3-35240DED5CAB}"/>
              </a:ext>
            </a:extLst>
          </p:cNvPr>
          <p:cNvSpPr/>
          <p:nvPr/>
        </p:nvSpPr>
        <p:spPr>
          <a:xfrm rot="16200000">
            <a:off x="4763646" y="5890458"/>
            <a:ext cx="8152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основной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6" name="Прямоугольник 593">
            <a:extLst>
              <a:ext uri="{FF2B5EF4-FFF2-40B4-BE49-F238E27FC236}">
                <a16:creationId xmlns:a16="http://schemas.microsoft.com/office/drawing/2014/main" xmlns="" id="{E1CAFB4D-1271-4E26-B2CF-9D4BE1BE721E}"/>
              </a:ext>
            </a:extLst>
          </p:cNvPr>
          <p:cNvSpPr/>
          <p:nvPr/>
        </p:nvSpPr>
        <p:spPr>
          <a:xfrm rot="16200000">
            <a:off x="4796318" y="5589165"/>
            <a:ext cx="13793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совместительство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7" name="Прямоугольник 594">
            <a:extLst>
              <a:ext uri="{FF2B5EF4-FFF2-40B4-BE49-F238E27FC236}">
                <a16:creationId xmlns:a16="http://schemas.microsoft.com/office/drawing/2014/main" xmlns="" id="{9347027A-5AE2-4FA2-B31F-7CE69C6987D9}"/>
              </a:ext>
            </a:extLst>
          </p:cNvPr>
          <p:cNvSpPr/>
          <p:nvPr/>
        </p:nvSpPr>
        <p:spPr>
          <a:xfrm rot="16200000">
            <a:off x="5164436" y="5655085"/>
            <a:ext cx="12380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среднее</a:t>
            </a:r>
            <a:endParaRPr lang="en-GB" sz="9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30027BCC-EFF1-444A-B416-87094B79EBFC}"/>
              </a:ext>
            </a:extLst>
          </p:cNvPr>
          <p:cNvSpPr/>
          <p:nvPr/>
        </p:nvSpPr>
        <p:spPr>
          <a:xfrm>
            <a:off x="6164043" y="1048044"/>
            <a:ext cx="102798" cy="5772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3" name="Прямоугольник 577">
            <a:extLst>
              <a:ext uri="{FF2B5EF4-FFF2-40B4-BE49-F238E27FC236}">
                <a16:creationId xmlns:a16="http://schemas.microsoft.com/office/drawing/2014/main" xmlns="" id="{041AD96F-A4C7-46FB-9923-5223F2531505}"/>
              </a:ext>
            </a:extLst>
          </p:cNvPr>
          <p:cNvSpPr/>
          <p:nvPr/>
        </p:nvSpPr>
        <p:spPr>
          <a:xfrm>
            <a:off x="5021087" y="6351804"/>
            <a:ext cx="8777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2024/2025</a:t>
            </a:r>
            <a:endParaRPr lang="en-GB" sz="9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2" name="Прямоугольник 311">
            <a:extLst>
              <a:ext uri="{FF2B5EF4-FFF2-40B4-BE49-F238E27FC236}">
                <a16:creationId xmlns:a16="http://schemas.microsoft.com/office/drawing/2014/main" xmlns="" id="{A7EAAC8C-BD9E-4449-AF2E-CB2BBF51AF78}"/>
              </a:ext>
            </a:extLst>
          </p:cNvPr>
          <p:cNvSpPr/>
          <p:nvPr/>
        </p:nvSpPr>
        <p:spPr>
          <a:xfrm>
            <a:off x="6184750" y="841370"/>
            <a:ext cx="577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600" b="1" dirty="0" smtClean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</a:rPr>
              <a:t>ПРОФЕССОРСКО ПРЕПОДАВАТЕЛЬСКИЙ СОСТАВ</a:t>
            </a:r>
            <a:endParaRPr lang="ru-RU" sz="1600" b="1" dirty="0">
              <a:solidFill>
                <a:srgbClr val="70AD47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3" name="Прямоугольник 312">
            <a:extLst>
              <a:ext uri="{FF2B5EF4-FFF2-40B4-BE49-F238E27FC236}">
                <a16:creationId xmlns:a16="http://schemas.microsoft.com/office/drawing/2014/main" xmlns="" id="{A41FCD53-E153-483A-A8D4-8C3C6A0396D4}"/>
              </a:ext>
            </a:extLst>
          </p:cNvPr>
          <p:cNvSpPr/>
          <p:nvPr/>
        </p:nvSpPr>
        <p:spPr>
          <a:xfrm rot="18677497">
            <a:off x="6197517" y="1903226"/>
            <a:ext cx="1801029" cy="5510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70AD47">
                    <a:lumMod val="50000"/>
                  </a:srgbClr>
                </a:solidFill>
                <a:latin typeface="Bookman Old Style" pitchFamily="18" charset="0"/>
              </a:rPr>
              <a:t>Остепененность  34 </a:t>
            </a:r>
            <a:r>
              <a:rPr lang="uz-Cyrl-UZ" sz="1400" b="1" dirty="0">
                <a:solidFill>
                  <a:srgbClr val="70AD47">
                    <a:lumMod val="50000"/>
                  </a:srgbClr>
                </a:solidFill>
                <a:latin typeface="Bookman Old Style" pitchFamily="18" charset="0"/>
              </a:rPr>
              <a:t>%</a:t>
            </a:r>
            <a:endParaRPr lang="ru-RU" sz="1400" b="1" dirty="0">
              <a:solidFill>
                <a:srgbClr val="70AD47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332" name="Прямоугольник 331">
            <a:extLst>
              <a:ext uri="{FF2B5EF4-FFF2-40B4-BE49-F238E27FC236}">
                <a16:creationId xmlns:a16="http://schemas.microsoft.com/office/drawing/2014/main" xmlns="" id="{44BA0ACF-70CE-4CC7-AB12-4D1598AAF981}"/>
              </a:ext>
            </a:extLst>
          </p:cNvPr>
          <p:cNvSpPr/>
          <p:nvPr/>
        </p:nvSpPr>
        <p:spPr>
          <a:xfrm>
            <a:off x="7140141" y="4140670"/>
            <a:ext cx="4280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600" b="1" dirty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</a:rPr>
              <a:t>КОНТИНГЕНТ </a:t>
            </a:r>
            <a:r>
              <a:rPr lang="uz-Cyrl-UZ" sz="1600" b="1" dirty="0" smtClean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</a:rPr>
              <a:t>СТУДЕНТОВ: ПО ФОРМЫ ОБУЧЕНИИ </a:t>
            </a:r>
            <a:endParaRPr lang="uz-Cyrl-UZ" sz="1600" b="1" dirty="0">
              <a:solidFill>
                <a:srgbClr val="70AD47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FB63E54-CFA9-4F9B-A783-D7622C576214}"/>
              </a:ext>
            </a:extLst>
          </p:cNvPr>
          <p:cNvGrpSpPr/>
          <p:nvPr/>
        </p:nvGrpSpPr>
        <p:grpSpPr>
          <a:xfrm>
            <a:off x="7021014" y="1233316"/>
            <a:ext cx="4546871" cy="2622593"/>
            <a:chOff x="7021014" y="1233316"/>
            <a:chExt cx="4546871" cy="2622593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FB0E04F2-1970-4BB9-A43E-2EBFC036AFF1}"/>
                </a:ext>
              </a:extLst>
            </p:cNvPr>
            <p:cNvGrpSpPr/>
            <p:nvPr/>
          </p:nvGrpSpPr>
          <p:grpSpPr>
            <a:xfrm>
              <a:off x="7021014" y="3072181"/>
              <a:ext cx="4546871" cy="783728"/>
              <a:chOff x="10475086" y="7154846"/>
              <a:chExt cx="5809069" cy="873064"/>
            </a:xfrm>
          </p:grpSpPr>
          <p:sp>
            <p:nvSpPr>
              <p:cNvPr id="349" name="Куб 487">
                <a:extLst>
                  <a:ext uri="{FF2B5EF4-FFF2-40B4-BE49-F238E27FC236}">
                    <a16:creationId xmlns:a16="http://schemas.microsoft.com/office/drawing/2014/main" xmlns="" id="{442C1C80-0DC0-4412-AFD1-7D48DFEB4395}"/>
                  </a:ext>
                </a:extLst>
              </p:cNvPr>
              <p:cNvSpPr/>
              <p:nvPr/>
            </p:nvSpPr>
            <p:spPr>
              <a:xfrm rot="16200000" flipV="1">
                <a:off x="12943089" y="4686843"/>
                <a:ext cx="873064" cy="5809069"/>
              </a:xfrm>
              <a:prstGeom prst="cube">
                <a:avLst>
                  <a:gd name="adj" fmla="val 52936"/>
                </a:avLst>
              </a:prstGeom>
              <a:gradFill flip="none" rotWithShape="1">
                <a:gsLst>
                  <a:gs pos="0">
                    <a:srgbClr val="00B050"/>
                  </a:gs>
                  <a:gs pos="5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1000000" scaled="0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79" name="Google Shape;204;p21">
                <a:extLst>
                  <a:ext uri="{FF2B5EF4-FFF2-40B4-BE49-F238E27FC236}">
                    <a16:creationId xmlns:a16="http://schemas.microsoft.com/office/drawing/2014/main" xmlns="" id="{88BE09F2-4BA4-4824-AE40-F4BC7925FBBF}"/>
                  </a:ext>
                </a:extLst>
              </p:cNvPr>
              <p:cNvSpPr/>
              <p:nvPr/>
            </p:nvSpPr>
            <p:spPr>
              <a:xfrm>
                <a:off x="12280973" y="7671050"/>
                <a:ext cx="2288034" cy="320613"/>
              </a:xfrm>
              <a:prstGeom prst="rightArrow">
                <a:avLst>
                  <a:gd name="adj1" fmla="val 100000"/>
                  <a:gd name="adj2" fmla="val 46319"/>
                </a:avLst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uz-Cyrl-UZ" sz="1600" b="1" dirty="0" smtClean="0">
                    <a:solidFill>
                      <a:srgbClr val="70AD47">
                        <a:lumMod val="50000"/>
                      </a:srgbClr>
                    </a:solidFill>
                    <a:latin typeface="Bookman Old Style" pitchFamily="18" charset="0"/>
                  </a:rPr>
                  <a:t>Всего</a:t>
                </a:r>
                <a:r>
                  <a:rPr lang="en-US" sz="1600" b="1" dirty="0" smtClean="0">
                    <a:solidFill>
                      <a:srgbClr val="70AD47">
                        <a:lumMod val="50000"/>
                      </a:srgbClr>
                    </a:solidFill>
                    <a:latin typeface="Bookman Old Style" pitchFamily="18" charset="0"/>
                  </a:rPr>
                  <a:t>: </a:t>
                </a:r>
                <a:r>
                  <a:rPr lang="ru-RU" sz="1600" b="1" dirty="0" smtClean="0">
                    <a:solidFill>
                      <a:srgbClr val="70AD47">
                        <a:lumMod val="50000"/>
                      </a:srgbClr>
                    </a:solidFill>
                    <a:latin typeface="Bookman Old Style" pitchFamily="18" charset="0"/>
                  </a:rPr>
                  <a:t>1110</a:t>
                </a:r>
                <a:endParaRPr lang="ru-RU" sz="1600" b="1" dirty="0">
                  <a:solidFill>
                    <a:srgbClr val="70AD47">
                      <a:lumMod val="50000"/>
                    </a:srgbClr>
                  </a:solidFill>
                  <a:latin typeface="Bookman Old Style" pitchFamily="18" charset="0"/>
                </a:endParaRP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707A91B2-82ED-449B-AC6C-E6F5A57A3E14}"/>
                </a:ext>
              </a:extLst>
            </p:cNvPr>
            <p:cNvGrpSpPr/>
            <p:nvPr/>
          </p:nvGrpSpPr>
          <p:grpSpPr>
            <a:xfrm>
              <a:off x="7537002" y="1233316"/>
              <a:ext cx="3574725" cy="2162360"/>
              <a:chOff x="7537002" y="1398416"/>
              <a:chExt cx="3574725" cy="2213483"/>
            </a:xfrm>
          </p:grpSpPr>
          <p:sp>
            <p:nvSpPr>
              <p:cNvPr id="381" name="Куб 487">
                <a:extLst>
                  <a:ext uri="{FF2B5EF4-FFF2-40B4-BE49-F238E27FC236}">
                    <a16:creationId xmlns:a16="http://schemas.microsoft.com/office/drawing/2014/main" xmlns="" id="{BD0C5609-34DE-4016-96DD-7FA11D2E7FBE}"/>
                  </a:ext>
                </a:extLst>
              </p:cNvPr>
              <p:cNvSpPr/>
              <p:nvPr/>
            </p:nvSpPr>
            <p:spPr>
              <a:xfrm>
                <a:off x="7537002" y="2400894"/>
                <a:ext cx="564797" cy="1147754"/>
              </a:xfrm>
              <a:prstGeom prst="cube">
                <a:avLst>
                  <a:gd name="adj" fmla="val 13617"/>
                </a:avLst>
              </a:prstGeom>
              <a:gradFill flip="none" rotWithShape="1">
                <a:gsLst>
                  <a:gs pos="0">
                    <a:srgbClr val="00B050"/>
                  </a:gs>
                  <a:gs pos="7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82" name="Прямоугольник 490">
                <a:extLst>
                  <a:ext uri="{FF2B5EF4-FFF2-40B4-BE49-F238E27FC236}">
                    <a16:creationId xmlns:a16="http://schemas.microsoft.com/office/drawing/2014/main" xmlns="" id="{5B7422C2-BA54-4685-BB6D-D25E762FEECB}"/>
                  </a:ext>
                </a:extLst>
              </p:cNvPr>
              <p:cNvSpPr/>
              <p:nvPr/>
            </p:nvSpPr>
            <p:spPr>
              <a:xfrm>
                <a:off x="7582727" y="2110070"/>
                <a:ext cx="515125" cy="31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70AD47">
                        <a:lumMod val="50000"/>
                      </a:srgbClr>
                    </a:solidFill>
                    <a:latin typeface="Bookman Old Style" panose="02050604050505020204" pitchFamily="18" charset="0"/>
                  </a:rPr>
                  <a:t>2</a:t>
                </a:r>
                <a:endParaRPr lang="en-GB" sz="1400" dirty="0">
                  <a:solidFill>
                    <a:srgbClr val="70AD47">
                      <a:lumMod val="50000"/>
                    </a:srgb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83" name="Прямоугольник 492">
                <a:extLst>
                  <a:ext uri="{FF2B5EF4-FFF2-40B4-BE49-F238E27FC236}">
                    <a16:creationId xmlns:a16="http://schemas.microsoft.com/office/drawing/2014/main" xmlns="" id="{222A32F2-EA7E-4A85-A093-7D5F32217711}"/>
                  </a:ext>
                </a:extLst>
              </p:cNvPr>
              <p:cNvSpPr/>
              <p:nvPr/>
            </p:nvSpPr>
            <p:spPr>
              <a:xfrm rot="16200000">
                <a:off x="7297587" y="2927156"/>
                <a:ext cx="1042982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Cyrl-UZ" sz="1050" b="1" dirty="0" smtClean="0">
                    <a:solidFill>
                      <a:prstClr val="white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</a:rPr>
                  <a:t>Академики</a:t>
                </a:r>
                <a:endParaRPr lang="uz-Cyrl-UZ" sz="1050" b="1" dirty="0">
                  <a:solidFill>
                    <a:prstClr val="white"/>
                  </a:solidFill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84" name="Куб 487">
                <a:extLst>
                  <a:ext uri="{FF2B5EF4-FFF2-40B4-BE49-F238E27FC236}">
                    <a16:creationId xmlns:a16="http://schemas.microsoft.com/office/drawing/2014/main" xmlns="" id="{AA658FC0-CBAE-4C6C-8612-1225E5791D32}"/>
                  </a:ext>
                </a:extLst>
              </p:cNvPr>
              <p:cNvSpPr/>
              <p:nvPr/>
            </p:nvSpPr>
            <p:spPr>
              <a:xfrm>
                <a:off x="8266285" y="2228342"/>
                <a:ext cx="564797" cy="1347266"/>
              </a:xfrm>
              <a:prstGeom prst="cube">
                <a:avLst>
                  <a:gd name="adj" fmla="val 13617"/>
                </a:avLst>
              </a:prstGeom>
              <a:gradFill flip="none" rotWithShape="1">
                <a:gsLst>
                  <a:gs pos="0">
                    <a:srgbClr val="00B050"/>
                  </a:gs>
                  <a:gs pos="6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85" name="Прямоугольник 490">
                <a:extLst>
                  <a:ext uri="{FF2B5EF4-FFF2-40B4-BE49-F238E27FC236}">
                    <a16:creationId xmlns:a16="http://schemas.microsoft.com/office/drawing/2014/main" xmlns="" id="{5D9E17D2-0908-40A8-84FD-B7225A57AC44}"/>
                  </a:ext>
                </a:extLst>
              </p:cNvPr>
              <p:cNvSpPr/>
              <p:nvPr/>
            </p:nvSpPr>
            <p:spPr>
              <a:xfrm>
                <a:off x="8308573" y="1902687"/>
                <a:ext cx="454658" cy="31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70AD47">
                        <a:lumMod val="50000"/>
                      </a:srgbClr>
                    </a:solidFill>
                    <a:latin typeface="Bookman Old Style" panose="02050604050505020204" pitchFamily="18" charset="0"/>
                  </a:rPr>
                  <a:t>41</a:t>
                </a:r>
                <a:endParaRPr lang="en-GB" sz="1400" dirty="0">
                  <a:solidFill>
                    <a:srgbClr val="70AD47">
                      <a:lumMod val="50000"/>
                    </a:srgb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86" name="Прямоугольник 492">
                <a:extLst>
                  <a:ext uri="{FF2B5EF4-FFF2-40B4-BE49-F238E27FC236}">
                    <a16:creationId xmlns:a16="http://schemas.microsoft.com/office/drawing/2014/main" xmlns="" id="{0E106F27-0D2E-43F3-AFAC-3FF76C822529}"/>
                  </a:ext>
                </a:extLst>
              </p:cNvPr>
              <p:cNvSpPr/>
              <p:nvPr/>
            </p:nvSpPr>
            <p:spPr>
              <a:xfrm rot="16200000">
                <a:off x="7923177" y="2860441"/>
                <a:ext cx="1173009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Cyrl-UZ" sz="1050" b="1" dirty="0">
                    <a:solidFill>
                      <a:prstClr val="white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</a:rPr>
                  <a:t>Профессор</a:t>
                </a:r>
              </a:p>
            </p:txBody>
          </p:sp>
          <p:sp>
            <p:nvSpPr>
              <p:cNvPr id="387" name="Куб 487">
                <a:extLst>
                  <a:ext uri="{FF2B5EF4-FFF2-40B4-BE49-F238E27FC236}">
                    <a16:creationId xmlns:a16="http://schemas.microsoft.com/office/drawing/2014/main" xmlns="" id="{E208D357-C302-4E45-A65F-56494F73FE53}"/>
                  </a:ext>
                </a:extLst>
              </p:cNvPr>
              <p:cNvSpPr/>
              <p:nvPr/>
            </p:nvSpPr>
            <p:spPr>
              <a:xfrm>
                <a:off x="9016238" y="2038437"/>
                <a:ext cx="564797" cy="1546502"/>
              </a:xfrm>
              <a:prstGeom prst="cube">
                <a:avLst>
                  <a:gd name="adj" fmla="val 13617"/>
                </a:avLst>
              </a:prstGeom>
              <a:gradFill flip="none" rotWithShape="1">
                <a:gsLst>
                  <a:gs pos="0">
                    <a:srgbClr val="00B050"/>
                  </a:gs>
                  <a:gs pos="66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88" name="Прямоугольник 490">
                <a:extLst>
                  <a:ext uri="{FF2B5EF4-FFF2-40B4-BE49-F238E27FC236}">
                    <a16:creationId xmlns:a16="http://schemas.microsoft.com/office/drawing/2014/main" xmlns="" id="{CB298C43-2EFB-49F3-8837-824EFE1F9C4B}"/>
                  </a:ext>
                </a:extLst>
              </p:cNvPr>
              <p:cNvSpPr/>
              <p:nvPr/>
            </p:nvSpPr>
            <p:spPr>
              <a:xfrm>
                <a:off x="9071307" y="1785794"/>
                <a:ext cx="454658" cy="315054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70AD47">
                        <a:lumMod val="50000"/>
                      </a:srgbClr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</a:rPr>
                  <a:t>332</a:t>
                </a:r>
                <a:endParaRPr lang="en-GB" sz="1400" dirty="0">
                  <a:solidFill>
                    <a:srgbClr val="70AD47">
                      <a:lumMod val="50000"/>
                    </a:srgb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89" name="Прямоугольник 492">
                <a:extLst>
                  <a:ext uri="{FF2B5EF4-FFF2-40B4-BE49-F238E27FC236}">
                    <a16:creationId xmlns:a16="http://schemas.microsoft.com/office/drawing/2014/main" xmlns="" id="{297AA1BD-A858-4069-8495-964715031A9F}"/>
                  </a:ext>
                </a:extLst>
              </p:cNvPr>
              <p:cNvSpPr/>
              <p:nvPr/>
            </p:nvSpPr>
            <p:spPr>
              <a:xfrm rot="16200000">
                <a:off x="8816390" y="3022212"/>
                <a:ext cx="893704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Cyrl-UZ" sz="1050" b="1" dirty="0">
                    <a:solidFill>
                      <a:prstClr val="white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</a:rPr>
                  <a:t>Доцент</a:t>
                </a:r>
              </a:p>
            </p:txBody>
          </p:sp>
          <p:sp>
            <p:nvSpPr>
              <p:cNvPr id="390" name="Куб 487">
                <a:extLst>
                  <a:ext uri="{FF2B5EF4-FFF2-40B4-BE49-F238E27FC236}">
                    <a16:creationId xmlns:a16="http://schemas.microsoft.com/office/drawing/2014/main" xmlns="" id="{0BBEAA34-D609-4450-85AE-24A91E39536D}"/>
                  </a:ext>
                </a:extLst>
              </p:cNvPr>
              <p:cNvSpPr/>
              <p:nvPr/>
            </p:nvSpPr>
            <p:spPr>
              <a:xfrm>
                <a:off x="9792405" y="1785795"/>
                <a:ext cx="564797" cy="1799145"/>
              </a:xfrm>
              <a:prstGeom prst="cube">
                <a:avLst>
                  <a:gd name="adj" fmla="val 13617"/>
                </a:avLst>
              </a:prstGeom>
              <a:gradFill flip="none" rotWithShape="1">
                <a:gsLst>
                  <a:gs pos="0">
                    <a:srgbClr val="00B050"/>
                  </a:gs>
                  <a:gs pos="62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91" name="Прямоугольник 490">
                <a:extLst>
                  <a:ext uri="{FF2B5EF4-FFF2-40B4-BE49-F238E27FC236}">
                    <a16:creationId xmlns:a16="http://schemas.microsoft.com/office/drawing/2014/main" xmlns="" id="{684DA978-651D-4773-9AB4-0447155D0A4E}"/>
                  </a:ext>
                </a:extLst>
              </p:cNvPr>
              <p:cNvSpPr/>
              <p:nvPr/>
            </p:nvSpPr>
            <p:spPr>
              <a:xfrm>
                <a:off x="9847474" y="1487474"/>
                <a:ext cx="454658" cy="31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70AD47">
                        <a:lumMod val="50000"/>
                      </a:srgbClr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</a:rPr>
                  <a:t>9</a:t>
                </a:r>
                <a:r>
                  <a:rPr lang="ru-RU" sz="1400" b="1" dirty="0" smtClean="0">
                    <a:solidFill>
                      <a:srgbClr val="70AD47">
                        <a:lumMod val="50000"/>
                      </a:srgbClr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</a:rPr>
                  <a:t>4</a:t>
                </a:r>
                <a:endParaRPr lang="en-GB" sz="1400" dirty="0">
                  <a:solidFill>
                    <a:srgbClr val="70AD47">
                      <a:lumMod val="50000"/>
                    </a:srgb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92" name="Прямоугольник 492">
                <a:extLst>
                  <a:ext uri="{FF2B5EF4-FFF2-40B4-BE49-F238E27FC236}">
                    <a16:creationId xmlns:a16="http://schemas.microsoft.com/office/drawing/2014/main" xmlns="" id="{5E37C3D1-4E59-49D3-A78B-0DF85DC985BE}"/>
                  </a:ext>
                </a:extLst>
              </p:cNvPr>
              <p:cNvSpPr/>
              <p:nvPr/>
            </p:nvSpPr>
            <p:spPr>
              <a:xfrm rot="16200000">
                <a:off x="9261671" y="2698210"/>
                <a:ext cx="1573462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 smtClean="0">
                    <a:solidFill>
                      <a:prstClr val="white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</a:rPr>
                  <a:t>Старший преп.</a:t>
                </a:r>
                <a:endParaRPr lang="uz-Cyrl-UZ" sz="1050" b="1" dirty="0">
                  <a:solidFill>
                    <a:prstClr val="white"/>
                  </a:solidFill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93" name="Куб 487">
                <a:extLst>
                  <a:ext uri="{FF2B5EF4-FFF2-40B4-BE49-F238E27FC236}">
                    <a16:creationId xmlns:a16="http://schemas.microsoft.com/office/drawing/2014/main" xmlns="" id="{79FA8489-2D8E-493A-8A3B-5E9FE776A314}"/>
                  </a:ext>
                </a:extLst>
              </p:cNvPr>
              <p:cNvSpPr/>
              <p:nvPr/>
            </p:nvSpPr>
            <p:spPr>
              <a:xfrm>
                <a:off x="10546930" y="1656566"/>
                <a:ext cx="564797" cy="1928374"/>
              </a:xfrm>
              <a:prstGeom prst="cube">
                <a:avLst>
                  <a:gd name="adj" fmla="val 13617"/>
                </a:avLst>
              </a:prstGeom>
              <a:gradFill flip="none" rotWithShape="1">
                <a:gsLst>
                  <a:gs pos="0">
                    <a:srgbClr val="00B050"/>
                  </a:gs>
                  <a:gs pos="6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94" name="Прямоугольник 490">
                <a:extLst>
                  <a:ext uri="{FF2B5EF4-FFF2-40B4-BE49-F238E27FC236}">
                    <a16:creationId xmlns:a16="http://schemas.microsoft.com/office/drawing/2014/main" xmlns="" id="{E664352D-2F07-40F9-B213-E9BC12411321}"/>
                  </a:ext>
                </a:extLst>
              </p:cNvPr>
              <p:cNvSpPr/>
              <p:nvPr/>
            </p:nvSpPr>
            <p:spPr>
              <a:xfrm>
                <a:off x="10604440" y="1398416"/>
                <a:ext cx="454658" cy="315054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70AD47">
                        <a:lumMod val="50000"/>
                      </a:srgbClr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</a:rPr>
                  <a:t>641</a:t>
                </a:r>
                <a:endParaRPr lang="en-GB" sz="1400" dirty="0">
                  <a:solidFill>
                    <a:srgbClr val="70AD47">
                      <a:lumMod val="50000"/>
                    </a:srgb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95" name="Прямоугольник 492">
                <a:extLst>
                  <a:ext uri="{FF2B5EF4-FFF2-40B4-BE49-F238E27FC236}">
                    <a16:creationId xmlns:a16="http://schemas.microsoft.com/office/drawing/2014/main" xmlns="" id="{94724EB6-77DE-4F68-9FE9-AB681396F3AF}"/>
                  </a:ext>
                </a:extLst>
              </p:cNvPr>
              <p:cNvSpPr/>
              <p:nvPr/>
            </p:nvSpPr>
            <p:spPr>
              <a:xfrm rot="16200000">
                <a:off x="10267581" y="2945302"/>
                <a:ext cx="1079276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Cyrl-UZ" sz="1050" b="1" dirty="0">
                    <a:solidFill>
                      <a:prstClr val="white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</a:rPr>
                  <a:t>Ассистент</a:t>
                </a:r>
              </a:p>
            </p:txBody>
          </p:sp>
        </p:grpSp>
      </p:grpSp>
      <p:grpSp>
        <p:nvGrpSpPr>
          <p:cNvPr id="397" name="Группа 396">
            <a:extLst>
              <a:ext uri="{FF2B5EF4-FFF2-40B4-BE49-F238E27FC236}">
                <a16:creationId xmlns:a16="http://schemas.microsoft.com/office/drawing/2014/main" xmlns="" id="{6089DDBE-5E07-4B0B-87F1-9DD6B9C1BDDF}"/>
              </a:ext>
            </a:extLst>
          </p:cNvPr>
          <p:cNvGrpSpPr/>
          <p:nvPr/>
        </p:nvGrpSpPr>
        <p:grpSpPr>
          <a:xfrm>
            <a:off x="6862848" y="5927367"/>
            <a:ext cx="4546871" cy="783728"/>
            <a:chOff x="10475086" y="7154846"/>
            <a:chExt cx="5809069" cy="873064"/>
          </a:xfrm>
        </p:grpSpPr>
        <p:sp>
          <p:nvSpPr>
            <p:cNvPr id="414" name="Куб 487">
              <a:extLst>
                <a:ext uri="{FF2B5EF4-FFF2-40B4-BE49-F238E27FC236}">
                  <a16:creationId xmlns:a16="http://schemas.microsoft.com/office/drawing/2014/main" xmlns="" id="{D75D4877-CE40-4ACE-A543-339E2645DB51}"/>
                </a:ext>
              </a:extLst>
            </p:cNvPr>
            <p:cNvSpPr/>
            <p:nvPr/>
          </p:nvSpPr>
          <p:spPr>
            <a:xfrm rot="16200000" flipV="1">
              <a:off x="12943089" y="4686843"/>
              <a:ext cx="873064" cy="5809069"/>
            </a:xfrm>
            <a:prstGeom prst="cube">
              <a:avLst>
                <a:gd name="adj" fmla="val 52936"/>
              </a:avLst>
            </a:prstGeom>
            <a:gradFill flip="none" rotWithShape="1">
              <a:gsLst>
                <a:gs pos="0">
                  <a:srgbClr val="00B050"/>
                </a:gs>
                <a:gs pos="59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5" name="Google Shape;204;p21">
              <a:extLst>
                <a:ext uri="{FF2B5EF4-FFF2-40B4-BE49-F238E27FC236}">
                  <a16:creationId xmlns:a16="http://schemas.microsoft.com/office/drawing/2014/main" xmlns="" id="{30CFDBB0-8AF9-4C61-AC9B-CC61C61845C5}"/>
                </a:ext>
              </a:extLst>
            </p:cNvPr>
            <p:cNvSpPr/>
            <p:nvPr/>
          </p:nvSpPr>
          <p:spPr>
            <a:xfrm>
              <a:off x="12280973" y="7671050"/>
              <a:ext cx="2288034" cy="320613"/>
            </a:xfrm>
            <a:prstGeom prst="rightArrow">
              <a:avLst>
                <a:gd name="adj1" fmla="val 100000"/>
                <a:gd name="adj2" fmla="val 46319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uz-Cyrl-UZ" sz="1600" b="1" dirty="0" smtClean="0">
                  <a:solidFill>
                    <a:srgbClr val="70AD47">
                      <a:lumMod val="50000"/>
                    </a:srgbClr>
                  </a:solidFill>
                  <a:latin typeface="Bookman Old Style" pitchFamily="18" charset="0"/>
                </a:rPr>
                <a:t>Всего</a:t>
              </a:r>
              <a:r>
                <a:rPr lang="en-US" sz="1600" b="1" dirty="0" smtClean="0">
                  <a:solidFill>
                    <a:srgbClr val="70AD47">
                      <a:lumMod val="50000"/>
                    </a:srgbClr>
                  </a:solidFill>
                  <a:latin typeface="Bookman Old Style" pitchFamily="18" charset="0"/>
                </a:rPr>
                <a:t>: </a:t>
              </a:r>
              <a:r>
                <a:rPr lang="ru-RU" sz="1600" b="1" dirty="0" smtClean="0">
                  <a:solidFill>
                    <a:srgbClr val="70AD47">
                      <a:lumMod val="50000"/>
                    </a:srgbClr>
                  </a:solidFill>
                  <a:latin typeface="Bookman Old Style" pitchFamily="18" charset="0"/>
                </a:rPr>
                <a:t>29377</a:t>
              </a:r>
              <a:endParaRPr lang="ru-RU" sz="1600" b="1" dirty="0">
                <a:solidFill>
                  <a:srgbClr val="70AD47">
                    <a:lumMod val="50000"/>
                  </a:srgbClr>
                </a:solidFill>
                <a:latin typeface="Bookman Old Style" pitchFamily="18" charset="0"/>
              </a:endParaRPr>
            </a:p>
          </p:txBody>
        </p:sp>
      </p:grpSp>
      <p:sp>
        <p:nvSpPr>
          <p:cNvPr id="402" name="Куб 487">
            <a:extLst>
              <a:ext uri="{FF2B5EF4-FFF2-40B4-BE49-F238E27FC236}">
                <a16:creationId xmlns:a16="http://schemas.microsoft.com/office/drawing/2014/main" xmlns="" id="{17B5275E-270F-483B-B462-A7E0ACADD9F0}"/>
              </a:ext>
            </a:extLst>
          </p:cNvPr>
          <p:cNvSpPr/>
          <p:nvPr/>
        </p:nvSpPr>
        <p:spPr>
          <a:xfrm>
            <a:off x="8063349" y="4986857"/>
            <a:ext cx="573291" cy="1309784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3" name="Прямоугольник 490">
            <a:extLst>
              <a:ext uri="{FF2B5EF4-FFF2-40B4-BE49-F238E27FC236}">
                <a16:creationId xmlns:a16="http://schemas.microsoft.com/office/drawing/2014/main" xmlns="" id="{F3DA544E-0E0E-42E5-9DE9-C889FEA82FA2}"/>
              </a:ext>
            </a:extLst>
          </p:cNvPr>
          <p:cNvSpPr/>
          <p:nvPr/>
        </p:nvSpPr>
        <p:spPr>
          <a:xfrm>
            <a:off x="8101799" y="4673518"/>
            <a:ext cx="563696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7305</a:t>
            </a:r>
            <a:endParaRPr lang="en-GB" sz="1400" dirty="0">
              <a:solidFill>
                <a:srgbClr val="70AD47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4" name="Прямоугольник 492">
            <a:extLst>
              <a:ext uri="{FF2B5EF4-FFF2-40B4-BE49-F238E27FC236}">
                <a16:creationId xmlns:a16="http://schemas.microsoft.com/office/drawing/2014/main" xmlns="" id="{03AABA6C-E8C3-4895-976C-107E8CD0DEC2}"/>
              </a:ext>
            </a:extLst>
          </p:cNvPr>
          <p:cNvSpPr/>
          <p:nvPr/>
        </p:nvSpPr>
        <p:spPr>
          <a:xfrm rot="16200000">
            <a:off x="7768429" y="5493457"/>
            <a:ext cx="1145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600" b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Заочное</a:t>
            </a:r>
            <a:endParaRPr lang="uz-Cyrl-UZ" sz="1600" b="1" dirty="0">
              <a:solidFill>
                <a:prstClr val="white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405" name="Куб 487">
            <a:extLst>
              <a:ext uri="{FF2B5EF4-FFF2-40B4-BE49-F238E27FC236}">
                <a16:creationId xmlns:a16="http://schemas.microsoft.com/office/drawing/2014/main" xmlns="" id="{2A86B8E3-13B9-4015-BB15-3ADC3C7627DF}"/>
              </a:ext>
            </a:extLst>
          </p:cNvPr>
          <p:cNvSpPr/>
          <p:nvPr/>
        </p:nvSpPr>
        <p:spPr>
          <a:xfrm>
            <a:off x="8763232" y="4938204"/>
            <a:ext cx="566729" cy="1325966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6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6" name="Прямоугольник 490">
            <a:extLst>
              <a:ext uri="{FF2B5EF4-FFF2-40B4-BE49-F238E27FC236}">
                <a16:creationId xmlns:a16="http://schemas.microsoft.com/office/drawing/2014/main" xmlns="" id="{A427CB4F-7C58-4913-B657-8EB4282FEE39}"/>
              </a:ext>
            </a:extLst>
          </p:cNvPr>
          <p:cNvSpPr/>
          <p:nvPr/>
        </p:nvSpPr>
        <p:spPr>
          <a:xfrm>
            <a:off x="8652810" y="4664495"/>
            <a:ext cx="677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669</a:t>
            </a:r>
            <a:endParaRPr lang="en-GB" sz="1400" dirty="0">
              <a:solidFill>
                <a:srgbClr val="70AD47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7" name="Прямоугольник 492">
            <a:extLst>
              <a:ext uri="{FF2B5EF4-FFF2-40B4-BE49-F238E27FC236}">
                <a16:creationId xmlns:a16="http://schemas.microsoft.com/office/drawing/2014/main" xmlns="" id="{1EEA8E94-8B95-4B3E-94F5-9A71B840626F}"/>
              </a:ext>
            </a:extLst>
          </p:cNvPr>
          <p:cNvSpPr/>
          <p:nvPr/>
        </p:nvSpPr>
        <p:spPr>
          <a:xfrm rot="16200000">
            <a:off x="8400309" y="5428978"/>
            <a:ext cx="1231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600" b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Вечерное</a:t>
            </a:r>
            <a:endParaRPr lang="uz-Cyrl-UZ" sz="1600" b="1" dirty="0">
              <a:solidFill>
                <a:prstClr val="white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416" name="Куб 487">
            <a:extLst>
              <a:ext uri="{FF2B5EF4-FFF2-40B4-BE49-F238E27FC236}">
                <a16:creationId xmlns:a16="http://schemas.microsoft.com/office/drawing/2014/main" xmlns="" id="{8F3F652B-957D-4953-8A89-EECC91EE2A45}"/>
              </a:ext>
            </a:extLst>
          </p:cNvPr>
          <p:cNvSpPr/>
          <p:nvPr/>
        </p:nvSpPr>
        <p:spPr>
          <a:xfrm>
            <a:off x="7258156" y="4969645"/>
            <a:ext cx="641124" cy="1316149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7" name="Прямоугольник 492">
            <a:extLst>
              <a:ext uri="{FF2B5EF4-FFF2-40B4-BE49-F238E27FC236}">
                <a16:creationId xmlns:a16="http://schemas.microsoft.com/office/drawing/2014/main" xmlns="" id="{12183F85-0779-4061-8D6F-719E1486600C}"/>
              </a:ext>
            </a:extLst>
          </p:cNvPr>
          <p:cNvSpPr/>
          <p:nvPr/>
        </p:nvSpPr>
        <p:spPr>
          <a:xfrm rot="16200000">
            <a:off x="7009769" y="5453036"/>
            <a:ext cx="1145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600" b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Очное</a:t>
            </a:r>
            <a:endParaRPr lang="uz-Cyrl-UZ" sz="1600" b="1" dirty="0">
              <a:solidFill>
                <a:prstClr val="white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419" name="Прямоугольник 490">
            <a:extLst>
              <a:ext uri="{FF2B5EF4-FFF2-40B4-BE49-F238E27FC236}">
                <a16:creationId xmlns:a16="http://schemas.microsoft.com/office/drawing/2014/main" xmlns="" id="{1B5DBC5A-78BB-4DC3-BA3F-BB79C1712762}"/>
              </a:ext>
            </a:extLst>
          </p:cNvPr>
          <p:cNvSpPr/>
          <p:nvPr/>
        </p:nvSpPr>
        <p:spPr>
          <a:xfrm>
            <a:off x="7177288" y="4674279"/>
            <a:ext cx="768748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19110</a:t>
            </a:r>
            <a:endParaRPr lang="en-GB" sz="1400" dirty="0">
              <a:solidFill>
                <a:srgbClr val="70AD47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931788" y="129530"/>
            <a:ext cx="4328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Общее сведение</a:t>
            </a:r>
            <a:endParaRPr lang="ru-RU" sz="3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1" name="Куб 487">
            <a:extLst>
              <a:ext uri="{FF2B5EF4-FFF2-40B4-BE49-F238E27FC236}">
                <a16:creationId xmlns:a16="http://schemas.microsoft.com/office/drawing/2014/main" xmlns="" id="{2A86B8E3-13B9-4015-BB15-3ADC3C7627DF}"/>
              </a:ext>
            </a:extLst>
          </p:cNvPr>
          <p:cNvSpPr/>
          <p:nvPr/>
        </p:nvSpPr>
        <p:spPr>
          <a:xfrm>
            <a:off x="9564109" y="4944324"/>
            <a:ext cx="566729" cy="1325966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6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2" name="Куб 487">
            <a:extLst>
              <a:ext uri="{FF2B5EF4-FFF2-40B4-BE49-F238E27FC236}">
                <a16:creationId xmlns:a16="http://schemas.microsoft.com/office/drawing/2014/main" xmlns="" id="{2A86B8E3-13B9-4015-BB15-3ADC3C7627DF}"/>
              </a:ext>
            </a:extLst>
          </p:cNvPr>
          <p:cNvSpPr/>
          <p:nvPr/>
        </p:nvSpPr>
        <p:spPr>
          <a:xfrm>
            <a:off x="10284237" y="4953457"/>
            <a:ext cx="566729" cy="1325966"/>
          </a:xfrm>
          <a:prstGeom prst="cube">
            <a:avLst>
              <a:gd name="adj" fmla="val 13617"/>
            </a:avLst>
          </a:prstGeom>
          <a:gradFill flip="none" rotWithShape="1">
            <a:gsLst>
              <a:gs pos="0">
                <a:srgbClr val="00B050"/>
              </a:gs>
              <a:gs pos="66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3" name="Прямоугольник 492">
            <a:extLst>
              <a:ext uri="{FF2B5EF4-FFF2-40B4-BE49-F238E27FC236}">
                <a16:creationId xmlns:a16="http://schemas.microsoft.com/office/drawing/2014/main" xmlns="" id="{1EEA8E94-8B95-4B3E-94F5-9A71B840626F}"/>
              </a:ext>
            </a:extLst>
          </p:cNvPr>
          <p:cNvSpPr/>
          <p:nvPr/>
        </p:nvSpPr>
        <p:spPr>
          <a:xfrm rot="16200000">
            <a:off x="9231544" y="5496007"/>
            <a:ext cx="1231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II</a:t>
            </a:r>
            <a:r>
              <a:rPr lang="uz-Cyrl-UZ" sz="1600" b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спец</a:t>
            </a:r>
            <a:endParaRPr lang="uz-Cyrl-UZ" sz="1600" b="1" dirty="0">
              <a:solidFill>
                <a:prstClr val="white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114" name="Прямоугольник 492">
            <a:extLst>
              <a:ext uri="{FF2B5EF4-FFF2-40B4-BE49-F238E27FC236}">
                <a16:creationId xmlns:a16="http://schemas.microsoft.com/office/drawing/2014/main" xmlns="" id="{1EEA8E94-8B95-4B3E-94F5-9A71B840626F}"/>
              </a:ext>
            </a:extLst>
          </p:cNvPr>
          <p:cNvSpPr/>
          <p:nvPr/>
        </p:nvSpPr>
        <p:spPr>
          <a:xfrm rot="16200000">
            <a:off x="9951672" y="5547260"/>
            <a:ext cx="123185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uz-Cyrl-UZ" sz="1400" b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СОП и дист</a:t>
            </a:r>
            <a:endParaRPr lang="uz-Cyrl-UZ" sz="1400" b="1" dirty="0">
              <a:solidFill>
                <a:prstClr val="white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135" name="Прямоугольник 490">
            <a:extLst>
              <a:ext uri="{FF2B5EF4-FFF2-40B4-BE49-F238E27FC236}">
                <a16:creationId xmlns:a16="http://schemas.microsoft.com/office/drawing/2014/main" xmlns="" id="{F3DA544E-0E0E-42E5-9DE9-C889FEA82FA2}"/>
              </a:ext>
            </a:extLst>
          </p:cNvPr>
          <p:cNvSpPr/>
          <p:nvPr/>
        </p:nvSpPr>
        <p:spPr>
          <a:xfrm>
            <a:off x="9559737" y="4673518"/>
            <a:ext cx="563696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1792</a:t>
            </a:r>
            <a:endParaRPr lang="en-GB" sz="1400" dirty="0">
              <a:solidFill>
                <a:srgbClr val="70AD47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6" name="Прямоугольник 490">
            <a:extLst>
              <a:ext uri="{FF2B5EF4-FFF2-40B4-BE49-F238E27FC236}">
                <a16:creationId xmlns:a16="http://schemas.microsoft.com/office/drawing/2014/main" xmlns="" id="{F3DA544E-0E0E-42E5-9DE9-C889FEA82FA2}"/>
              </a:ext>
            </a:extLst>
          </p:cNvPr>
          <p:cNvSpPr/>
          <p:nvPr/>
        </p:nvSpPr>
        <p:spPr>
          <a:xfrm>
            <a:off x="10268422" y="4664495"/>
            <a:ext cx="563696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AD47">
                    <a:lumMod val="50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501</a:t>
            </a:r>
            <a:endParaRPr lang="en-GB" sz="1400" dirty="0">
              <a:solidFill>
                <a:srgbClr val="70AD47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74975" y="841370"/>
            <a:ext cx="2750525" cy="2205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STUDENT CONTENT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4193" y="3745618"/>
            <a:ext cx="2604880" cy="2205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DYNAMICS OF STILLNESS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33114" y="1120435"/>
            <a:ext cx="3350917" cy="2205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PROFESSORAL TEACHING STAFF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02824" y="3934408"/>
            <a:ext cx="4145622" cy="2205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STUDENT CONTENT: BY FORM OF STUDY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80943" y="375269"/>
            <a:ext cx="2279470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General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information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8F4C69-54A7-429C-B56B-B15D31BADBF6}"/>
              </a:ext>
            </a:extLst>
          </p:cNvPr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43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DEBSEUz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Development of the targeted Educational program for Bachelors in Solar Energy in Uzbekistan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A5332F3-4E64-4C7C-BFA5-8E51A57AA3FD}"/>
              </a:ext>
            </a:extLst>
          </p:cNvPr>
          <p:cNvSpPr/>
          <p:nvPr/>
        </p:nvSpPr>
        <p:spPr>
          <a:xfrm>
            <a:off x="0" y="6705600"/>
            <a:ext cx="12192000" cy="171450"/>
          </a:xfrm>
          <a:prstGeom prst="rect">
            <a:avLst/>
          </a:prstGeom>
          <a:solidFill>
            <a:srgbClr val="43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90D59B8-2A56-43A7-8361-D5D3E26C2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" y="107591"/>
            <a:ext cx="1390154" cy="3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98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members of partner university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40348" y="1182723"/>
            <a:ext cx="2094967" cy="531579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(Management)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Ismailov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Kanatbay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Abdreymovich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the Department of Semiconductor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Physics E-mail: </a:t>
            </a:r>
            <a:r>
              <a:rPr lang="uz-Latn-U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kanatbay.ismailov@gmail.com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 number:  </a:t>
            </a:r>
            <a:r>
              <a:rPr lang="uz-Cyrl-U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+998 91 384 60 41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xmlns="" id="{B8167B21-80D2-410C-8492-6C754598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40B6-ABC6-4EFC-8C49-69A35760EA90}" type="datetime1">
              <a:rPr lang="en-GB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22/01/2024</a:t>
            </a:fld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xmlns="" id="{7FA8A108-63C6-44F5-B60F-7B95044A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MechaUz Project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3F926C38-9A0E-4E6E-B4BA-4D1365AB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A66FF400-FC9A-4B38-B952-D89BB44AA7B0}" type="slidenum"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4"/>
          <p:cNvSpPr>
            <a:spLocks noGrp="1"/>
          </p:cNvSpPr>
          <p:nvPr>
            <p:ph sz="half" idx="1"/>
          </p:nvPr>
        </p:nvSpPr>
        <p:spPr>
          <a:xfrm>
            <a:off x="3459698" y="1040552"/>
            <a:ext cx="2153468" cy="523257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(Development/</a:t>
            </a:r>
          </a:p>
          <a:p>
            <a:pPr marL="0" indent="0" algn="ctr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Kamalov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Khayratdin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Usnatdinovich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Professor, Department of Semiconductor Physics, PhD</a:t>
            </a:r>
          </a:p>
          <a:p>
            <a:pPr>
              <a:buFontTx/>
              <a:buChar char="-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uz-Latn-U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khayratdinkamalov@gmail.com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 number:</a:t>
            </a:r>
            <a:r>
              <a:rPr lang="uz-Cyrl-U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+998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93 485 46 64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4"/>
          <p:cNvSpPr>
            <a:spLocks noGrp="1"/>
          </p:cNvSpPr>
          <p:nvPr>
            <p:ph sz="half" idx="1"/>
          </p:nvPr>
        </p:nvSpPr>
        <p:spPr>
          <a:xfrm>
            <a:off x="9920766" y="1168167"/>
            <a:ext cx="2034096" cy="4922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staff </a:t>
            </a:r>
          </a:p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(Financial)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Askarov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Mardon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Amatjanovich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uz-Latn-U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asqarovm@list.ru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 number: </a:t>
            </a:r>
            <a:r>
              <a:rPr lang="uz-Cyrl-U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+998 97 354 80 09</a:t>
            </a: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4"/>
          <p:cNvSpPr>
            <a:spLocks noGrp="1"/>
          </p:cNvSpPr>
          <p:nvPr>
            <p:ph sz="half" idx="1"/>
          </p:nvPr>
        </p:nvSpPr>
        <p:spPr>
          <a:xfrm>
            <a:off x="5595597" y="1326025"/>
            <a:ext cx="2153469" cy="49482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(Development/</a:t>
            </a:r>
          </a:p>
          <a:p>
            <a:pPr marL="0" indent="0" algn="ctr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Reymov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Kamal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Mambetkarimovich</a:t>
            </a:r>
            <a:endParaRPr 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the Department of Electrical Energy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uz-Cyrl-U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kamal_tstu@mail.ru</a:t>
            </a:r>
            <a:endParaRPr lang="uz-Cyrl-UZ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 number: </a:t>
            </a:r>
            <a:r>
              <a:rPr lang="uz-Cyrl-UZ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97 754 17 20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B29B6B2-57BE-4F12-86A0-4B03F4AAB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9" t="46726"/>
          <a:stretch/>
        </p:blipFill>
        <p:spPr>
          <a:xfrm>
            <a:off x="10682781" y="465992"/>
            <a:ext cx="1509218" cy="775363"/>
          </a:xfrm>
          <a:prstGeom prst="rect">
            <a:avLst/>
          </a:prstGeom>
        </p:spPr>
      </p:pic>
      <p:pic>
        <p:nvPicPr>
          <p:cNvPr id="1026" name="Picture 2" descr="11">
            <a:extLst>
              <a:ext uri="{FF2B5EF4-FFF2-40B4-BE49-F238E27FC236}">
                <a16:creationId xmlns:a16="http://schemas.microsoft.com/office/drawing/2014/main" xmlns="" id="{241D085D-D7B5-4D90-82A9-28765CB7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68" y="2057435"/>
            <a:ext cx="10763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DA4EB2-6E9E-4CE9-A221-C8B224B2D2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97" y="2057054"/>
            <a:ext cx="1078992" cy="14386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72B10E4-38D4-45EE-AAC0-2EB9787403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3" y="2066827"/>
            <a:ext cx="1085633" cy="14288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DBFA491-64D8-4EB6-A0C6-5F24B77E4A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08" y="2089330"/>
            <a:ext cx="1078992" cy="14386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77" y="2089330"/>
            <a:ext cx="10795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бъект 4"/>
          <p:cNvSpPr>
            <a:spLocks noGrp="1"/>
          </p:cNvSpPr>
          <p:nvPr>
            <p:ph sz="half" idx="1"/>
          </p:nvPr>
        </p:nvSpPr>
        <p:spPr>
          <a:xfrm>
            <a:off x="7703797" y="1326025"/>
            <a:ext cx="2153469" cy="49482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(Development/</a:t>
            </a:r>
          </a:p>
          <a:p>
            <a:pPr marL="0" indent="0" algn="ctr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Abubakirov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Azizjan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Bazarbaevich</a:t>
            </a:r>
            <a:endParaRPr 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the Department of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uz-Cyrl-U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azizjan_B@mail.ru</a:t>
            </a:r>
            <a:endParaRPr lang="uz-Cyrl-UZ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 number: </a:t>
            </a:r>
            <a:r>
              <a:rPr lang="uz-Cyrl-UZ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97 754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18 85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9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8574</TotalTime>
  <Words>786</Words>
  <Application>Microsoft Office PowerPoint</Application>
  <PresentationFormat>Произвольный</PresentationFormat>
  <Paragraphs>266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Team members of partner university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MECHA_UZ</dc:creator>
  <cp:lastModifiedBy>Server xXx</cp:lastModifiedBy>
  <cp:revision>233</cp:revision>
  <cp:lastPrinted>2024-01-19T06:45:26Z</cp:lastPrinted>
  <dcterms:created xsi:type="dcterms:W3CDTF">2021-05-17T03:51:10Z</dcterms:created>
  <dcterms:modified xsi:type="dcterms:W3CDTF">2024-01-22T10:24:05Z</dcterms:modified>
</cp:coreProperties>
</file>