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70" r:id="rId3"/>
    <p:sldId id="273" r:id="rId4"/>
    <p:sldId id="271" r:id="rId5"/>
    <p:sldId id="274" r:id="rId6"/>
    <p:sldId id="275" r:id="rId7"/>
    <p:sldId id="276" r:id="rId8"/>
    <p:sldId id="277" r:id="rId9"/>
    <p:sldId id="278" r:id="rId10"/>
    <p:sldId id="279" r:id="rId11"/>
    <p:sldId id="272" r:id="rId1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4EA2"/>
    <a:srgbClr val="2F528F"/>
    <a:srgbClr val="30E845"/>
    <a:srgbClr val="FFC000"/>
    <a:srgbClr val="6D82B6"/>
    <a:srgbClr val="2E6CA4"/>
    <a:srgbClr val="436F8F"/>
    <a:srgbClr val="DAE3F3"/>
    <a:srgbClr val="CAD7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868" autoAdjust="0"/>
    <p:restoredTop sz="94660"/>
  </p:normalViewPr>
  <p:slideViewPr>
    <p:cSldViewPr snapToGrid="0">
      <p:cViewPr varScale="1">
        <p:scale>
          <a:sx n="79" d="100"/>
          <a:sy n="79" d="100"/>
        </p:scale>
        <p:origin x="1099"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5648EB-296B-4C18-8559-9DAEF14272E8}" type="datetimeFigureOut">
              <a:rPr lang="ru-RU" smtClean="0"/>
              <a:t>22.01.2024</a:t>
            </a:fld>
            <a:endParaRPr lang="ru-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BD92CD-19B5-4ECC-B5DC-63170AB2CD52}" type="slidenum">
              <a:rPr lang="ru-RU" smtClean="0"/>
              <a:t>‹#›</a:t>
            </a:fld>
            <a:endParaRPr lang="ru-RU"/>
          </a:p>
        </p:txBody>
      </p:sp>
    </p:spTree>
    <p:extLst>
      <p:ext uri="{BB962C8B-B14F-4D97-AF65-F5344CB8AC3E}">
        <p14:creationId xmlns:p14="http://schemas.microsoft.com/office/powerpoint/2010/main" val="1074374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A54E5-EB97-4849-A80B-BACA87EBD7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u-RU"/>
          </a:p>
        </p:txBody>
      </p:sp>
      <p:sp>
        <p:nvSpPr>
          <p:cNvPr id="3" name="Subtitle 2">
            <a:extLst>
              <a:ext uri="{FF2B5EF4-FFF2-40B4-BE49-F238E27FC236}">
                <a16:creationId xmlns:a16="http://schemas.microsoft.com/office/drawing/2014/main" id="{AD66C5D0-2C4A-42B8-8555-43A8776805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4" name="Date Placeholder 3">
            <a:extLst>
              <a:ext uri="{FF2B5EF4-FFF2-40B4-BE49-F238E27FC236}">
                <a16:creationId xmlns:a16="http://schemas.microsoft.com/office/drawing/2014/main" id="{22101A71-3DCC-4776-ACD3-29F21A5206B9}"/>
              </a:ext>
            </a:extLst>
          </p:cNvPr>
          <p:cNvSpPr>
            <a:spLocks noGrp="1"/>
          </p:cNvSpPr>
          <p:nvPr>
            <p:ph type="dt" sz="half" idx="10"/>
          </p:nvPr>
        </p:nvSpPr>
        <p:spPr/>
        <p:txBody>
          <a:bodyPr/>
          <a:lstStyle/>
          <a:p>
            <a:fld id="{B1BE3DAB-58B8-4EA0-B90A-34569EB77A96}" type="datetime1">
              <a:rPr lang="en-GB" smtClean="0"/>
              <a:t>22/01/2024</a:t>
            </a:fld>
            <a:endParaRPr lang="ru-RU"/>
          </a:p>
        </p:txBody>
      </p:sp>
      <p:sp>
        <p:nvSpPr>
          <p:cNvPr id="5" name="Footer Placeholder 4">
            <a:extLst>
              <a:ext uri="{FF2B5EF4-FFF2-40B4-BE49-F238E27FC236}">
                <a16:creationId xmlns:a16="http://schemas.microsoft.com/office/drawing/2014/main" id="{8A3B36A8-BEE5-4D30-A707-69D6BD10AD34}"/>
              </a:ext>
            </a:extLst>
          </p:cNvPr>
          <p:cNvSpPr>
            <a:spLocks noGrp="1"/>
          </p:cNvSpPr>
          <p:nvPr>
            <p:ph type="ftr" sz="quarter" idx="11"/>
          </p:nvPr>
        </p:nvSpPr>
        <p:spPr/>
        <p:txBody>
          <a:bodyPr/>
          <a:lstStyle/>
          <a:p>
            <a:r>
              <a:rPr lang="uz-Latn-UZ"/>
              <a:t>MechaUz Project</a:t>
            </a:r>
            <a:endParaRPr lang="ru-RU"/>
          </a:p>
        </p:txBody>
      </p:sp>
      <p:sp>
        <p:nvSpPr>
          <p:cNvPr id="6" name="Slide Number Placeholder 5">
            <a:extLst>
              <a:ext uri="{FF2B5EF4-FFF2-40B4-BE49-F238E27FC236}">
                <a16:creationId xmlns:a16="http://schemas.microsoft.com/office/drawing/2014/main" id="{16D4AA9E-A1C1-40AB-B731-5FBB8ADAF53C}"/>
              </a:ext>
            </a:extLst>
          </p:cNvPr>
          <p:cNvSpPr>
            <a:spLocks noGrp="1"/>
          </p:cNvSpPr>
          <p:nvPr>
            <p:ph type="sldNum" sz="quarter" idx="12"/>
          </p:nvPr>
        </p:nvSpPr>
        <p:spPr/>
        <p:txBody>
          <a:bodyPr/>
          <a:lstStyle/>
          <a:p>
            <a:fld id="{A66FF400-FC9A-4B38-B952-D89BB44AA7B0}" type="slidenum">
              <a:rPr lang="ru-RU" smtClean="0"/>
              <a:t>‹#›</a:t>
            </a:fld>
            <a:endParaRPr lang="ru-RU"/>
          </a:p>
        </p:txBody>
      </p:sp>
    </p:spTree>
    <p:extLst>
      <p:ext uri="{BB962C8B-B14F-4D97-AF65-F5344CB8AC3E}">
        <p14:creationId xmlns:p14="http://schemas.microsoft.com/office/powerpoint/2010/main" val="4216459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ED12A-8CC0-45A1-9588-F3BE6CFBE904}"/>
              </a:ext>
            </a:extLst>
          </p:cNvPr>
          <p:cNvSpPr>
            <a:spLocks noGrp="1"/>
          </p:cNvSpPr>
          <p:nvPr>
            <p:ph type="title"/>
          </p:nvPr>
        </p:nvSpPr>
        <p:spPr/>
        <p:txBody>
          <a:bodyPr/>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57CA9F3A-5E63-4FE5-A8D0-6AF57B9018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308909C9-F21D-4030-B9CB-71C470356A0A}"/>
              </a:ext>
            </a:extLst>
          </p:cNvPr>
          <p:cNvSpPr>
            <a:spLocks noGrp="1"/>
          </p:cNvSpPr>
          <p:nvPr>
            <p:ph type="dt" sz="half" idx="10"/>
          </p:nvPr>
        </p:nvSpPr>
        <p:spPr/>
        <p:txBody>
          <a:bodyPr/>
          <a:lstStyle/>
          <a:p>
            <a:fld id="{4BBA7189-38D9-44A7-83CD-6CFD8020795D}" type="datetime1">
              <a:rPr lang="en-GB" smtClean="0"/>
              <a:t>22/01/2024</a:t>
            </a:fld>
            <a:endParaRPr lang="ru-RU"/>
          </a:p>
        </p:txBody>
      </p:sp>
      <p:sp>
        <p:nvSpPr>
          <p:cNvPr id="5" name="Footer Placeholder 4">
            <a:extLst>
              <a:ext uri="{FF2B5EF4-FFF2-40B4-BE49-F238E27FC236}">
                <a16:creationId xmlns:a16="http://schemas.microsoft.com/office/drawing/2014/main" id="{1FFD35BB-BD3F-420D-8282-7C1945F0012D}"/>
              </a:ext>
            </a:extLst>
          </p:cNvPr>
          <p:cNvSpPr>
            <a:spLocks noGrp="1"/>
          </p:cNvSpPr>
          <p:nvPr>
            <p:ph type="ftr" sz="quarter" idx="11"/>
          </p:nvPr>
        </p:nvSpPr>
        <p:spPr/>
        <p:txBody>
          <a:bodyPr/>
          <a:lstStyle/>
          <a:p>
            <a:r>
              <a:rPr lang="uz-Latn-UZ"/>
              <a:t>MechaUz Project</a:t>
            </a:r>
            <a:endParaRPr lang="ru-RU"/>
          </a:p>
        </p:txBody>
      </p:sp>
      <p:sp>
        <p:nvSpPr>
          <p:cNvPr id="6" name="Slide Number Placeholder 5">
            <a:extLst>
              <a:ext uri="{FF2B5EF4-FFF2-40B4-BE49-F238E27FC236}">
                <a16:creationId xmlns:a16="http://schemas.microsoft.com/office/drawing/2014/main" id="{6F812404-B1A7-4CE0-A3EE-C1015D38375D}"/>
              </a:ext>
            </a:extLst>
          </p:cNvPr>
          <p:cNvSpPr>
            <a:spLocks noGrp="1"/>
          </p:cNvSpPr>
          <p:nvPr>
            <p:ph type="sldNum" sz="quarter" idx="12"/>
          </p:nvPr>
        </p:nvSpPr>
        <p:spPr/>
        <p:txBody>
          <a:bodyPr/>
          <a:lstStyle/>
          <a:p>
            <a:fld id="{A66FF400-FC9A-4B38-B952-D89BB44AA7B0}" type="slidenum">
              <a:rPr lang="ru-RU" smtClean="0"/>
              <a:t>‹#›</a:t>
            </a:fld>
            <a:endParaRPr lang="ru-RU"/>
          </a:p>
        </p:txBody>
      </p:sp>
    </p:spTree>
    <p:extLst>
      <p:ext uri="{BB962C8B-B14F-4D97-AF65-F5344CB8AC3E}">
        <p14:creationId xmlns:p14="http://schemas.microsoft.com/office/powerpoint/2010/main" val="1645935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39758-077C-459D-B9F6-8DA7FDE7759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1ABDF250-1B51-4C06-8A20-001316B4A9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958D15B4-CD12-4C68-92EE-0523CAC1126B}"/>
              </a:ext>
            </a:extLst>
          </p:cNvPr>
          <p:cNvSpPr>
            <a:spLocks noGrp="1"/>
          </p:cNvSpPr>
          <p:nvPr>
            <p:ph type="dt" sz="half" idx="10"/>
          </p:nvPr>
        </p:nvSpPr>
        <p:spPr/>
        <p:txBody>
          <a:bodyPr/>
          <a:lstStyle/>
          <a:p>
            <a:fld id="{59625EBD-9217-4E11-B023-32CAF0BBDFFC}" type="datetime1">
              <a:rPr lang="en-GB" smtClean="0"/>
              <a:t>22/01/2024</a:t>
            </a:fld>
            <a:endParaRPr lang="ru-RU"/>
          </a:p>
        </p:txBody>
      </p:sp>
      <p:sp>
        <p:nvSpPr>
          <p:cNvPr id="5" name="Footer Placeholder 4">
            <a:extLst>
              <a:ext uri="{FF2B5EF4-FFF2-40B4-BE49-F238E27FC236}">
                <a16:creationId xmlns:a16="http://schemas.microsoft.com/office/drawing/2014/main" id="{D7A7D10E-2770-4B38-A800-0D82B5893322}"/>
              </a:ext>
            </a:extLst>
          </p:cNvPr>
          <p:cNvSpPr>
            <a:spLocks noGrp="1"/>
          </p:cNvSpPr>
          <p:nvPr>
            <p:ph type="ftr" sz="quarter" idx="11"/>
          </p:nvPr>
        </p:nvSpPr>
        <p:spPr/>
        <p:txBody>
          <a:bodyPr/>
          <a:lstStyle/>
          <a:p>
            <a:r>
              <a:rPr lang="uz-Latn-UZ"/>
              <a:t>MechaUz Project</a:t>
            </a:r>
            <a:endParaRPr lang="ru-RU"/>
          </a:p>
        </p:txBody>
      </p:sp>
      <p:sp>
        <p:nvSpPr>
          <p:cNvPr id="6" name="Slide Number Placeholder 5">
            <a:extLst>
              <a:ext uri="{FF2B5EF4-FFF2-40B4-BE49-F238E27FC236}">
                <a16:creationId xmlns:a16="http://schemas.microsoft.com/office/drawing/2014/main" id="{19AD39C4-63B5-4DA1-AB78-A57C8FC279F6}"/>
              </a:ext>
            </a:extLst>
          </p:cNvPr>
          <p:cNvSpPr>
            <a:spLocks noGrp="1"/>
          </p:cNvSpPr>
          <p:nvPr>
            <p:ph type="sldNum" sz="quarter" idx="12"/>
          </p:nvPr>
        </p:nvSpPr>
        <p:spPr/>
        <p:txBody>
          <a:bodyPr/>
          <a:lstStyle/>
          <a:p>
            <a:fld id="{A66FF400-FC9A-4B38-B952-D89BB44AA7B0}" type="slidenum">
              <a:rPr lang="ru-RU" smtClean="0"/>
              <a:t>‹#›</a:t>
            </a:fld>
            <a:endParaRPr lang="ru-RU"/>
          </a:p>
        </p:txBody>
      </p:sp>
    </p:spTree>
    <p:extLst>
      <p:ext uri="{BB962C8B-B14F-4D97-AF65-F5344CB8AC3E}">
        <p14:creationId xmlns:p14="http://schemas.microsoft.com/office/powerpoint/2010/main" val="3362931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FE2AE-4EBC-4604-B071-ACC64FDFA2B7}"/>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21D3E0E0-CBCD-483E-8AA5-4CA32EF68B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BA1770E0-BBEA-49A2-957E-750D37F4C6BE}"/>
              </a:ext>
            </a:extLst>
          </p:cNvPr>
          <p:cNvSpPr>
            <a:spLocks noGrp="1"/>
          </p:cNvSpPr>
          <p:nvPr>
            <p:ph type="dt" sz="half" idx="10"/>
          </p:nvPr>
        </p:nvSpPr>
        <p:spPr/>
        <p:txBody>
          <a:bodyPr/>
          <a:lstStyle/>
          <a:p>
            <a:fld id="{EFBF6119-3880-46E2-BE5D-A033ACF0EA74}" type="datetime1">
              <a:rPr lang="en-GB" smtClean="0"/>
              <a:t>22/01/2024</a:t>
            </a:fld>
            <a:endParaRPr lang="ru-RU"/>
          </a:p>
        </p:txBody>
      </p:sp>
      <p:sp>
        <p:nvSpPr>
          <p:cNvPr id="5" name="Footer Placeholder 4">
            <a:extLst>
              <a:ext uri="{FF2B5EF4-FFF2-40B4-BE49-F238E27FC236}">
                <a16:creationId xmlns:a16="http://schemas.microsoft.com/office/drawing/2014/main" id="{CEA6A1E7-0AF0-4DD4-B6F9-9D216C8D499C}"/>
              </a:ext>
            </a:extLst>
          </p:cNvPr>
          <p:cNvSpPr>
            <a:spLocks noGrp="1"/>
          </p:cNvSpPr>
          <p:nvPr>
            <p:ph type="ftr" sz="quarter" idx="11"/>
          </p:nvPr>
        </p:nvSpPr>
        <p:spPr/>
        <p:txBody>
          <a:bodyPr/>
          <a:lstStyle/>
          <a:p>
            <a:r>
              <a:rPr lang="uz-Latn-UZ"/>
              <a:t>MechaUz Project</a:t>
            </a:r>
            <a:endParaRPr lang="ru-RU"/>
          </a:p>
        </p:txBody>
      </p:sp>
      <p:sp>
        <p:nvSpPr>
          <p:cNvPr id="6" name="Slide Number Placeholder 5">
            <a:extLst>
              <a:ext uri="{FF2B5EF4-FFF2-40B4-BE49-F238E27FC236}">
                <a16:creationId xmlns:a16="http://schemas.microsoft.com/office/drawing/2014/main" id="{DE4709C0-3B44-4755-B0C6-15068C7111D6}"/>
              </a:ext>
            </a:extLst>
          </p:cNvPr>
          <p:cNvSpPr>
            <a:spLocks noGrp="1"/>
          </p:cNvSpPr>
          <p:nvPr>
            <p:ph type="sldNum" sz="quarter" idx="12"/>
          </p:nvPr>
        </p:nvSpPr>
        <p:spPr/>
        <p:txBody>
          <a:bodyPr/>
          <a:lstStyle/>
          <a:p>
            <a:fld id="{A66FF400-FC9A-4B38-B952-D89BB44AA7B0}" type="slidenum">
              <a:rPr lang="ru-RU" smtClean="0"/>
              <a:t>‹#›</a:t>
            </a:fld>
            <a:endParaRPr lang="ru-RU"/>
          </a:p>
        </p:txBody>
      </p:sp>
    </p:spTree>
    <p:extLst>
      <p:ext uri="{BB962C8B-B14F-4D97-AF65-F5344CB8AC3E}">
        <p14:creationId xmlns:p14="http://schemas.microsoft.com/office/powerpoint/2010/main" val="2135130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B3865-BFC5-4035-A954-F8C57C950D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247A6B13-D739-44CA-B6FD-D1F4330659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CCAD2-3C48-4688-8AB2-F85D5BC41C8A}"/>
              </a:ext>
            </a:extLst>
          </p:cNvPr>
          <p:cNvSpPr>
            <a:spLocks noGrp="1"/>
          </p:cNvSpPr>
          <p:nvPr>
            <p:ph type="dt" sz="half" idx="10"/>
          </p:nvPr>
        </p:nvSpPr>
        <p:spPr/>
        <p:txBody>
          <a:bodyPr/>
          <a:lstStyle/>
          <a:p>
            <a:fld id="{F695C096-365A-4F36-A3C0-4D1E8008269E}" type="datetime1">
              <a:rPr lang="en-GB" smtClean="0"/>
              <a:t>22/01/2024</a:t>
            </a:fld>
            <a:endParaRPr lang="ru-RU"/>
          </a:p>
        </p:txBody>
      </p:sp>
      <p:sp>
        <p:nvSpPr>
          <p:cNvPr id="5" name="Footer Placeholder 4">
            <a:extLst>
              <a:ext uri="{FF2B5EF4-FFF2-40B4-BE49-F238E27FC236}">
                <a16:creationId xmlns:a16="http://schemas.microsoft.com/office/drawing/2014/main" id="{AEAAAF36-DC48-4127-8AAB-317FD6287E9B}"/>
              </a:ext>
            </a:extLst>
          </p:cNvPr>
          <p:cNvSpPr>
            <a:spLocks noGrp="1"/>
          </p:cNvSpPr>
          <p:nvPr>
            <p:ph type="ftr" sz="quarter" idx="11"/>
          </p:nvPr>
        </p:nvSpPr>
        <p:spPr/>
        <p:txBody>
          <a:bodyPr/>
          <a:lstStyle/>
          <a:p>
            <a:r>
              <a:rPr lang="uz-Latn-UZ"/>
              <a:t>MechaUz Project</a:t>
            </a:r>
            <a:endParaRPr lang="ru-RU"/>
          </a:p>
        </p:txBody>
      </p:sp>
      <p:sp>
        <p:nvSpPr>
          <p:cNvPr id="6" name="Slide Number Placeholder 5">
            <a:extLst>
              <a:ext uri="{FF2B5EF4-FFF2-40B4-BE49-F238E27FC236}">
                <a16:creationId xmlns:a16="http://schemas.microsoft.com/office/drawing/2014/main" id="{4F7EB5B5-B135-4ED3-A2B1-136BBE7770CD}"/>
              </a:ext>
            </a:extLst>
          </p:cNvPr>
          <p:cNvSpPr>
            <a:spLocks noGrp="1"/>
          </p:cNvSpPr>
          <p:nvPr>
            <p:ph type="sldNum" sz="quarter" idx="12"/>
          </p:nvPr>
        </p:nvSpPr>
        <p:spPr/>
        <p:txBody>
          <a:bodyPr/>
          <a:lstStyle/>
          <a:p>
            <a:fld id="{A66FF400-FC9A-4B38-B952-D89BB44AA7B0}" type="slidenum">
              <a:rPr lang="ru-RU" smtClean="0"/>
              <a:t>‹#›</a:t>
            </a:fld>
            <a:endParaRPr lang="ru-RU"/>
          </a:p>
        </p:txBody>
      </p:sp>
    </p:spTree>
    <p:extLst>
      <p:ext uri="{BB962C8B-B14F-4D97-AF65-F5344CB8AC3E}">
        <p14:creationId xmlns:p14="http://schemas.microsoft.com/office/powerpoint/2010/main" val="1822377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B08C6-23AB-4D3D-9F42-CBAD5DDF0E57}"/>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C47CD358-7800-4E72-B701-57AF11E59E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a:extLst>
              <a:ext uri="{FF2B5EF4-FFF2-40B4-BE49-F238E27FC236}">
                <a16:creationId xmlns:a16="http://schemas.microsoft.com/office/drawing/2014/main" id="{FB39D015-2CFA-467E-9938-2EB2FB633A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Date Placeholder 4">
            <a:extLst>
              <a:ext uri="{FF2B5EF4-FFF2-40B4-BE49-F238E27FC236}">
                <a16:creationId xmlns:a16="http://schemas.microsoft.com/office/drawing/2014/main" id="{0C520A55-5427-4F2E-974D-33388CF3111C}"/>
              </a:ext>
            </a:extLst>
          </p:cNvPr>
          <p:cNvSpPr>
            <a:spLocks noGrp="1"/>
          </p:cNvSpPr>
          <p:nvPr>
            <p:ph type="dt" sz="half" idx="10"/>
          </p:nvPr>
        </p:nvSpPr>
        <p:spPr/>
        <p:txBody>
          <a:bodyPr/>
          <a:lstStyle/>
          <a:p>
            <a:fld id="{728FC0A1-6D79-4714-8AF9-084E8E91A3BB}" type="datetime1">
              <a:rPr lang="en-GB" smtClean="0"/>
              <a:t>22/01/2024</a:t>
            </a:fld>
            <a:endParaRPr lang="ru-RU"/>
          </a:p>
        </p:txBody>
      </p:sp>
      <p:sp>
        <p:nvSpPr>
          <p:cNvPr id="6" name="Footer Placeholder 5">
            <a:extLst>
              <a:ext uri="{FF2B5EF4-FFF2-40B4-BE49-F238E27FC236}">
                <a16:creationId xmlns:a16="http://schemas.microsoft.com/office/drawing/2014/main" id="{5E5A5821-048B-42C1-99D0-1F95C18E8E57}"/>
              </a:ext>
            </a:extLst>
          </p:cNvPr>
          <p:cNvSpPr>
            <a:spLocks noGrp="1"/>
          </p:cNvSpPr>
          <p:nvPr>
            <p:ph type="ftr" sz="quarter" idx="11"/>
          </p:nvPr>
        </p:nvSpPr>
        <p:spPr/>
        <p:txBody>
          <a:bodyPr/>
          <a:lstStyle/>
          <a:p>
            <a:r>
              <a:rPr lang="uz-Latn-UZ"/>
              <a:t>MechaUz Project</a:t>
            </a:r>
            <a:endParaRPr lang="ru-RU"/>
          </a:p>
        </p:txBody>
      </p:sp>
      <p:sp>
        <p:nvSpPr>
          <p:cNvPr id="7" name="Slide Number Placeholder 6">
            <a:extLst>
              <a:ext uri="{FF2B5EF4-FFF2-40B4-BE49-F238E27FC236}">
                <a16:creationId xmlns:a16="http://schemas.microsoft.com/office/drawing/2014/main" id="{8CE4F765-E615-436A-B206-32B90ADB8E92}"/>
              </a:ext>
            </a:extLst>
          </p:cNvPr>
          <p:cNvSpPr>
            <a:spLocks noGrp="1"/>
          </p:cNvSpPr>
          <p:nvPr>
            <p:ph type="sldNum" sz="quarter" idx="12"/>
          </p:nvPr>
        </p:nvSpPr>
        <p:spPr/>
        <p:txBody>
          <a:bodyPr/>
          <a:lstStyle/>
          <a:p>
            <a:fld id="{A66FF400-FC9A-4B38-B952-D89BB44AA7B0}" type="slidenum">
              <a:rPr lang="ru-RU" smtClean="0"/>
              <a:t>‹#›</a:t>
            </a:fld>
            <a:endParaRPr lang="ru-RU"/>
          </a:p>
        </p:txBody>
      </p:sp>
    </p:spTree>
    <p:extLst>
      <p:ext uri="{BB962C8B-B14F-4D97-AF65-F5344CB8AC3E}">
        <p14:creationId xmlns:p14="http://schemas.microsoft.com/office/powerpoint/2010/main" val="2214894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24D70-31A3-470D-B71E-B8C25F29741D}"/>
              </a:ext>
            </a:extLst>
          </p:cNvPr>
          <p:cNvSpPr>
            <a:spLocks noGrp="1"/>
          </p:cNvSpPr>
          <p:nvPr>
            <p:ph type="title"/>
          </p:nvPr>
        </p:nvSpPr>
        <p:spPr>
          <a:xfrm>
            <a:off x="839788" y="365125"/>
            <a:ext cx="10515600" cy="1325563"/>
          </a:xfrm>
        </p:spPr>
        <p:txBody>
          <a:bodyPr/>
          <a:lstStyle/>
          <a:p>
            <a:r>
              <a:rPr lang="en-US"/>
              <a:t>Click to edit Master title style</a:t>
            </a:r>
            <a:endParaRPr lang="ru-RU"/>
          </a:p>
        </p:txBody>
      </p:sp>
      <p:sp>
        <p:nvSpPr>
          <p:cNvPr id="3" name="Text Placeholder 2">
            <a:extLst>
              <a:ext uri="{FF2B5EF4-FFF2-40B4-BE49-F238E27FC236}">
                <a16:creationId xmlns:a16="http://schemas.microsoft.com/office/drawing/2014/main" id="{A3DF0BDC-7643-4C26-B1DA-6DBDF0D3E7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8A95B0-2B40-46A0-820F-A7725C3977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a:extLst>
              <a:ext uri="{FF2B5EF4-FFF2-40B4-BE49-F238E27FC236}">
                <a16:creationId xmlns:a16="http://schemas.microsoft.com/office/drawing/2014/main" id="{12CB31C0-63F0-4D01-B986-C0B4E00B82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9D4448-8A90-4998-9CED-922049B8E1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a:extLst>
              <a:ext uri="{FF2B5EF4-FFF2-40B4-BE49-F238E27FC236}">
                <a16:creationId xmlns:a16="http://schemas.microsoft.com/office/drawing/2014/main" id="{F590CC5A-7BE1-4354-9E50-EF7C0BEB3C74}"/>
              </a:ext>
            </a:extLst>
          </p:cNvPr>
          <p:cNvSpPr>
            <a:spLocks noGrp="1"/>
          </p:cNvSpPr>
          <p:nvPr>
            <p:ph type="dt" sz="half" idx="10"/>
          </p:nvPr>
        </p:nvSpPr>
        <p:spPr/>
        <p:txBody>
          <a:bodyPr/>
          <a:lstStyle/>
          <a:p>
            <a:fld id="{71318266-B969-444E-928C-88DB82E5EC89}" type="datetime1">
              <a:rPr lang="en-GB" smtClean="0"/>
              <a:t>22/01/2024</a:t>
            </a:fld>
            <a:endParaRPr lang="ru-RU"/>
          </a:p>
        </p:txBody>
      </p:sp>
      <p:sp>
        <p:nvSpPr>
          <p:cNvPr id="8" name="Footer Placeholder 7">
            <a:extLst>
              <a:ext uri="{FF2B5EF4-FFF2-40B4-BE49-F238E27FC236}">
                <a16:creationId xmlns:a16="http://schemas.microsoft.com/office/drawing/2014/main" id="{7EE54C44-ED8C-4305-81E0-7748C8BA8440}"/>
              </a:ext>
            </a:extLst>
          </p:cNvPr>
          <p:cNvSpPr>
            <a:spLocks noGrp="1"/>
          </p:cNvSpPr>
          <p:nvPr>
            <p:ph type="ftr" sz="quarter" idx="11"/>
          </p:nvPr>
        </p:nvSpPr>
        <p:spPr/>
        <p:txBody>
          <a:bodyPr/>
          <a:lstStyle/>
          <a:p>
            <a:r>
              <a:rPr lang="uz-Latn-UZ"/>
              <a:t>MechaUz Project</a:t>
            </a:r>
            <a:endParaRPr lang="ru-RU"/>
          </a:p>
        </p:txBody>
      </p:sp>
      <p:sp>
        <p:nvSpPr>
          <p:cNvPr id="9" name="Slide Number Placeholder 8">
            <a:extLst>
              <a:ext uri="{FF2B5EF4-FFF2-40B4-BE49-F238E27FC236}">
                <a16:creationId xmlns:a16="http://schemas.microsoft.com/office/drawing/2014/main" id="{9BDB530E-0E78-4FE8-A18A-E4838EBD7FD7}"/>
              </a:ext>
            </a:extLst>
          </p:cNvPr>
          <p:cNvSpPr>
            <a:spLocks noGrp="1"/>
          </p:cNvSpPr>
          <p:nvPr>
            <p:ph type="sldNum" sz="quarter" idx="12"/>
          </p:nvPr>
        </p:nvSpPr>
        <p:spPr/>
        <p:txBody>
          <a:bodyPr/>
          <a:lstStyle/>
          <a:p>
            <a:fld id="{A66FF400-FC9A-4B38-B952-D89BB44AA7B0}" type="slidenum">
              <a:rPr lang="ru-RU" smtClean="0"/>
              <a:t>‹#›</a:t>
            </a:fld>
            <a:endParaRPr lang="ru-RU"/>
          </a:p>
        </p:txBody>
      </p:sp>
    </p:spTree>
    <p:extLst>
      <p:ext uri="{BB962C8B-B14F-4D97-AF65-F5344CB8AC3E}">
        <p14:creationId xmlns:p14="http://schemas.microsoft.com/office/powerpoint/2010/main" val="2195027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96ABC-8C17-41FD-8DC9-64EC9D49963E}"/>
              </a:ext>
            </a:extLst>
          </p:cNvPr>
          <p:cNvSpPr>
            <a:spLocks noGrp="1"/>
          </p:cNvSpPr>
          <p:nvPr>
            <p:ph type="title"/>
          </p:nvPr>
        </p:nvSpPr>
        <p:spPr/>
        <p:txBody>
          <a:bodyPr/>
          <a:lstStyle/>
          <a:p>
            <a:r>
              <a:rPr lang="en-US"/>
              <a:t>Click to edit Master title style</a:t>
            </a:r>
            <a:endParaRPr lang="ru-RU"/>
          </a:p>
        </p:txBody>
      </p:sp>
      <p:sp>
        <p:nvSpPr>
          <p:cNvPr id="3" name="Date Placeholder 2">
            <a:extLst>
              <a:ext uri="{FF2B5EF4-FFF2-40B4-BE49-F238E27FC236}">
                <a16:creationId xmlns:a16="http://schemas.microsoft.com/office/drawing/2014/main" id="{D01B0F76-C725-481F-B69E-9B3113B59CF6}"/>
              </a:ext>
            </a:extLst>
          </p:cNvPr>
          <p:cNvSpPr>
            <a:spLocks noGrp="1"/>
          </p:cNvSpPr>
          <p:nvPr>
            <p:ph type="dt" sz="half" idx="10"/>
          </p:nvPr>
        </p:nvSpPr>
        <p:spPr/>
        <p:txBody>
          <a:bodyPr/>
          <a:lstStyle/>
          <a:p>
            <a:fld id="{6E0C8B11-4E3B-4A05-A629-AD7E23F954B1}" type="datetime1">
              <a:rPr lang="en-GB" smtClean="0"/>
              <a:t>22/01/2024</a:t>
            </a:fld>
            <a:endParaRPr lang="ru-RU"/>
          </a:p>
        </p:txBody>
      </p:sp>
      <p:sp>
        <p:nvSpPr>
          <p:cNvPr id="4" name="Footer Placeholder 3">
            <a:extLst>
              <a:ext uri="{FF2B5EF4-FFF2-40B4-BE49-F238E27FC236}">
                <a16:creationId xmlns:a16="http://schemas.microsoft.com/office/drawing/2014/main" id="{AB8E75D5-4979-4690-AA53-79F5D94FAE65}"/>
              </a:ext>
            </a:extLst>
          </p:cNvPr>
          <p:cNvSpPr>
            <a:spLocks noGrp="1"/>
          </p:cNvSpPr>
          <p:nvPr>
            <p:ph type="ftr" sz="quarter" idx="11"/>
          </p:nvPr>
        </p:nvSpPr>
        <p:spPr/>
        <p:txBody>
          <a:bodyPr/>
          <a:lstStyle/>
          <a:p>
            <a:r>
              <a:rPr lang="uz-Latn-UZ"/>
              <a:t>MechaUz Project</a:t>
            </a:r>
            <a:endParaRPr lang="ru-RU"/>
          </a:p>
        </p:txBody>
      </p:sp>
      <p:sp>
        <p:nvSpPr>
          <p:cNvPr id="5" name="Slide Number Placeholder 4">
            <a:extLst>
              <a:ext uri="{FF2B5EF4-FFF2-40B4-BE49-F238E27FC236}">
                <a16:creationId xmlns:a16="http://schemas.microsoft.com/office/drawing/2014/main" id="{138BB008-624F-4C6E-9EBD-4C8823D3E230}"/>
              </a:ext>
            </a:extLst>
          </p:cNvPr>
          <p:cNvSpPr>
            <a:spLocks noGrp="1"/>
          </p:cNvSpPr>
          <p:nvPr>
            <p:ph type="sldNum" sz="quarter" idx="12"/>
          </p:nvPr>
        </p:nvSpPr>
        <p:spPr/>
        <p:txBody>
          <a:bodyPr/>
          <a:lstStyle/>
          <a:p>
            <a:fld id="{A66FF400-FC9A-4B38-B952-D89BB44AA7B0}" type="slidenum">
              <a:rPr lang="ru-RU" smtClean="0"/>
              <a:t>‹#›</a:t>
            </a:fld>
            <a:endParaRPr lang="ru-RU"/>
          </a:p>
        </p:txBody>
      </p:sp>
    </p:spTree>
    <p:extLst>
      <p:ext uri="{BB962C8B-B14F-4D97-AF65-F5344CB8AC3E}">
        <p14:creationId xmlns:p14="http://schemas.microsoft.com/office/powerpoint/2010/main" val="3048146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C9612A-155C-4ACC-956C-0D842E974034}"/>
              </a:ext>
            </a:extLst>
          </p:cNvPr>
          <p:cNvSpPr>
            <a:spLocks noGrp="1"/>
          </p:cNvSpPr>
          <p:nvPr>
            <p:ph type="dt" sz="half" idx="10"/>
          </p:nvPr>
        </p:nvSpPr>
        <p:spPr/>
        <p:txBody>
          <a:bodyPr/>
          <a:lstStyle/>
          <a:p>
            <a:fld id="{5B30B6EF-46FA-494C-BD5E-07F7DC1CE165}" type="datetime1">
              <a:rPr lang="en-GB" smtClean="0"/>
              <a:t>22/01/2024</a:t>
            </a:fld>
            <a:endParaRPr lang="ru-RU"/>
          </a:p>
        </p:txBody>
      </p:sp>
      <p:sp>
        <p:nvSpPr>
          <p:cNvPr id="3" name="Footer Placeholder 2">
            <a:extLst>
              <a:ext uri="{FF2B5EF4-FFF2-40B4-BE49-F238E27FC236}">
                <a16:creationId xmlns:a16="http://schemas.microsoft.com/office/drawing/2014/main" id="{206DFF2A-7244-4598-9357-774972E6DCF1}"/>
              </a:ext>
            </a:extLst>
          </p:cNvPr>
          <p:cNvSpPr>
            <a:spLocks noGrp="1"/>
          </p:cNvSpPr>
          <p:nvPr>
            <p:ph type="ftr" sz="quarter" idx="11"/>
          </p:nvPr>
        </p:nvSpPr>
        <p:spPr/>
        <p:txBody>
          <a:bodyPr/>
          <a:lstStyle/>
          <a:p>
            <a:r>
              <a:rPr lang="uz-Latn-UZ"/>
              <a:t>MechaUz Project</a:t>
            </a:r>
            <a:endParaRPr lang="ru-RU"/>
          </a:p>
        </p:txBody>
      </p:sp>
      <p:sp>
        <p:nvSpPr>
          <p:cNvPr id="4" name="Slide Number Placeholder 3">
            <a:extLst>
              <a:ext uri="{FF2B5EF4-FFF2-40B4-BE49-F238E27FC236}">
                <a16:creationId xmlns:a16="http://schemas.microsoft.com/office/drawing/2014/main" id="{11AF264E-CCD6-448E-80EB-DAF92F6E9099}"/>
              </a:ext>
            </a:extLst>
          </p:cNvPr>
          <p:cNvSpPr>
            <a:spLocks noGrp="1"/>
          </p:cNvSpPr>
          <p:nvPr>
            <p:ph type="sldNum" sz="quarter" idx="12"/>
          </p:nvPr>
        </p:nvSpPr>
        <p:spPr/>
        <p:txBody>
          <a:bodyPr/>
          <a:lstStyle/>
          <a:p>
            <a:fld id="{A66FF400-FC9A-4B38-B952-D89BB44AA7B0}" type="slidenum">
              <a:rPr lang="ru-RU" smtClean="0"/>
              <a:t>‹#›</a:t>
            </a:fld>
            <a:endParaRPr lang="ru-RU"/>
          </a:p>
        </p:txBody>
      </p:sp>
    </p:spTree>
    <p:extLst>
      <p:ext uri="{BB962C8B-B14F-4D97-AF65-F5344CB8AC3E}">
        <p14:creationId xmlns:p14="http://schemas.microsoft.com/office/powerpoint/2010/main" val="3046469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BA478-A0EE-45BB-9E15-257490C870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Content Placeholder 2">
            <a:extLst>
              <a:ext uri="{FF2B5EF4-FFF2-40B4-BE49-F238E27FC236}">
                <a16:creationId xmlns:a16="http://schemas.microsoft.com/office/drawing/2014/main" id="{D98E3C46-AA3E-4BC2-8003-826BE2E057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a:extLst>
              <a:ext uri="{FF2B5EF4-FFF2-40B4-BE49-F238E27FC236}">
                <a16:creationId xmlns:a16="http://schemas.microsoft.com/office/drawing/2014/main" id="{82E0CD40-0886-4AB3-AF77-C2CA714F2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5780AE-F82C-4DFC-847A-D962C4A32E93}"/>
              </a:ext>
            </a:extLst>
          </p:cNvPr>
          <p:cNvSpPr>
            <a:spLocks noGrp="1"/>
          </p:cNvSpPr>
          <p:nvPr>
            <p:ph type="dt" sz="half" idx="10"/>
          </p:nvPr>
        </p:nvSpPr>
        <p:spPr/>
        <p:txBody>
          <a:bodyPr/>
          <a:lstStyle/>
          <a:p>
            <a:fld id="{EE81C3DB-699F-421C-8660-C63A15647F12}" type="datetime1">
              <a:rPr lang="en-GB" smtClean="0"/>
              <a:t>22/01/2024</a:t>
            </a:fld>
            <a:endParaRPr lang="ru-RU"/>
          </a:p>
        </p:txBody>
      </p:sp>
      <p:sp>
        <p:nvSpPr>
          <p:cNvPr id="6" name="Footer Placeholder 5">
            <a:extLst>
              <a:ext uri="{FF2B5EF4-FFF2-40B4-BE49-F238E27FC236}">
                <a16:creationId xmlns:a16="http://schemas.microsoft.com/office/drawing/2014/main" id="{C5CAB526-5A1D-4BD2-BC20-47A1FF0EC945}"/>
              </a:ext>
            </a:extLst>
          </p:cNvPr>
          <p:cNvSpPr>
            <a:spLocks noGrp="1"/>
          </p:cNvSpPr>
          <p:nvPr>
            <p:ph type="ftr" sz="quarter" idx="11"/>
          </p:nvPr>
        </p:nvSpPr>
        <p:spPr/>
        <p:txBody>
          <a:bodyPr/>
          <a:lstStyle/>
          <a:p>
            <a:r>
              <a:rPr lang="uz-Latn-UZ"/>
              <a:t>MechaUz Project</a:t>
            </a:r>
            <a:endParaRPr lang="ru-RU"/>
          </a:p>
        </p:txBody>
      </p:sp>
      <p:sp>
        <p:nvSpPr>
          <p:cNvPr id="7" name="Slide Number Placeholder 6">
            <a:extLst>
              <a:ext uri="{FF2B5EF4-FFF2-40B4-BE49-F238E27FC236}">
                <a16:creationId xmlns:a16="http://schemas.microsoft.com/office/drawing/2014/main" id="{831997EA-48D6-4353-9D1C-F8E80B895DCE}"/>
              </a:ext>
            </a:extLst>
          </p:cNvPr>
          <p:cNvSpPr>
            <a:spLocks noGrp="1"/>
          </p:cNvSpPr>
          <p:nvPr>
            <p:ph type="sldNum" sz="quarter" idx="12"/>
          </p:nvPr>
        </p:nvSpPr>
        <p:spPr/>
        <p:txBody>
          <a:bodyPr/>
          <a:lstStyle/>
          <a:p>
            <a:fld id="{A66FF400-FC9A-4B38-B952-D89BB44AA7B0}" type="slidenum">
              <a:rPr lang="ru-RU" smtClean="0"/>
              <a:t>‹#›</a:t>
            </a:fld>
            <a:endParaRPr lang="ru-RU"/>
          </a:p>
        </p:txBody>
      </p:sp>
    </p:spTree>
    <p:extLst>
      <p:ext uri="{BB962C8B-B14F-4D97-AF65-F5344CB8AC3E}">
        <p14:creationId xmlns:p14="http://schemas.microsoft.com/office/powerpoint/2010/main" val="3004727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8310D-FDC1-41DC-A46F-5C2F24388A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Picture Placeholder 2">
            <a:extLst>
              <a:ext uri="{FF2B5EF4-FFF2-40B4-BE49-F238E27FC236}">
                <a16:creationId xmlns:a16="http://schemas.microsoft.com/office/drawing/2014/main" id="{D39ED1A7-DA83-4D32-A69E-96C7C28638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a:extLst>
              <a:ext uri="{FF2B5EF4-FFF2-40B4-BE49-F238E27FC236}">
                <a16:creationId xmlns:a16="http://schemas.microsoft.com/office/drawing/2014/main" id="{490B8292-20B8-4DE3-BA67-1114F29C74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30EFC4-1FD2-4623-8ADD-AC004929E820}"/>
              </a:ext>
            </a:extLst>
          </p:cNvPr>
          <p:cNvSpPr>
            <a:spLocks noGrp="1"/>
          </p:cNvSpPr>
          <p:nvPr>
            <p:ph type="dt" sz="half" idx="10"/>
          </p:nvPr>
        </p:nvSpPr>
        <p:spPr/>
        <p:txBody>
          <a:bodyPr/>
          <a:lstStyle/>
          <a:p>
            <a:fld id="{0367F798-A3FF-48EA-B400-CCBA0C7F9132}" type="datetime1">
              <a:rPr lang="en-GB" smtClean="0"/>
              <a:t>22/01/2024</a:t>
            </a:fld>
            <a:endParaRPr lang="ru-RU"/>
          </a:p>
        </p:txBody>
      </p:sp>
      <p:sp>
        <p:nvSpPr>
          <p:cNvPr id="6" name="Footer Placeholder 5">
            <a:extLst>
              <a:ext uri="{FF2B5EF4-FFF2-40B4-BE49-F238E27FC236}">
                <a16:creationId xmlns:a16="http://schemas.microsoft.com/office/drawing/2014/main" id="{8A9A0755-5027-44A1-B418-88851536A1B6}"/>
              </a:ext>
            </a:extLst>
          </p:cNvPr>
          <p:cNvSpPr>
            <a:spLocks noGrp="1"/>
          </p:cNvSpPr>
          <p:nvPr>
            <p:ph type="ftr" sz="quarter" idx="11"/>
          </p:nvPr>
        </p:nvSpPr>
        <p:spPr/>
        <p:txBody>
          <a:bodyPr/>
          <a:lstStyle/>
          <a:p>
            <a:r>
              <a:rPr lang="uz-Latn-UZ"/>
              <a:t>MechaUz Project</a:t>
            </a:r>
            <a:endParaRPr lang="ru-RU"/>
          </a:p>
        </p:txBody>
      </p:sp>
      <p:sp>
        <p:nvSpPr>
          <p:cNvPr id="7" name="Slide Number Placeholder 6">
            <a:extLst>
              <a:ext uri="{FF2B5EF4-FFF2-40B4-BE49-F238E27FC236}">
                <a16:creationId xmlns:a16="http://schemas.microsoft.com/office/drawing/2014/main" id="{5372D4BE-897C-45F6-B36F-EB35B6008689}"/>
              </a:ext>
            </a:extLst>
          </p:cNvPr>
          <p:cNvSpPr>
            <a:spLocks noGrp="1"/>
          </p:cNvSpPr>
          <p:nvPr>
            <p:ph type="sldNum" sz="quarter" idx="12"/>
          </p:nvPr>
        </p:nvSpPr>
        <p:spPr/>
        <p:txBody>
          <a:bodyPr/>
          <a:lstStyle/>
          <a:p>
            <a:fld id="{A66FF400-FC9A-4B38-B952-D89BB44AA7B0}" type="slidenum">
              <a:rPr lang="ru-RU" smtClean="0"/>
              <a:t>‹#›</a:t>
            </a:fld>
            <a:endParaRPr lang="ru-RU"/>
          </a:p>
        </p:txBody>
      </p:sp>
    </p:spTree>
    <p:extLst>
      <p:ext uri="{BB962C8B-B14F-4D97-AF65-F5344CB8AC3E}">
        <p14:creationId xmlns:p14="http://schemas.microsoft.com/office/powerpoint/2010/main" val="3572231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EF8FAA-99D3-4B7B-9BBD-81D962AF34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5D3456AA-4552-4411-82CE-0E92F03B82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4E40BB45-C6AA-4C85-991E-6F4C299B26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FA7325-136A-4C57-8155-A971D5B92953}" type="datetime1">
              <a:rPr lang="en-GB" smtClean="0"/>
              <a:t>22/01/2024</a:t>
            </a:fld>
            <a:endParaRPr lang="ru-RU"/>
          </a:p>
        </p:txBody>
      </p:sp>
      <p:sp>
        <p:nvSpPr>
          <p:cNvPr id="5" name="Footer Placeholder 4">
            <a:extLst>
              <a:ext uri="{FF2B5EF4-FFF2-40B4-BE49-F238E27FC236}">
                <a16:creationId xmlns:a16="http://schemas.microsoft.com/office/drawing/2014/main" id="{37F9327F-7190-471F-A531-14EE6D862F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uz-Latn-UZ"/>
              <a:t>MechaUz Project</a:t>
            </a:r>
            <a:endParaRPr lang="ru-RU"/>
          </a:p>
        </p:txBody>
      </p:sp>
      <p:sp>
        <p:nvSpPr>
          <p:cNvPr id="6" name="Slide Number Placeholder 5">
            <a:extLst>
              <a:ext uri="{FF2B5EF4-FFF2-40B4-BE49-F238E27FC236}">
                <a16:creationId xmlns:a16="http://schemas.microsoft.com/office/drawing/2014/main" id="{ECCA7EA6-F6C2-4559-9DB7-10F238C808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6FF400-FC9A-4B38-B952-D89BB44AA7B0}" type="slidenum">
              <a:rPr lang="ru-RU" smtClean="0"/>
              <a:t>‹#›</a:t>
            </a:fld>
            <a:endParaRPr lang="ru-RU"/>
          </a:p>
        </p:txBody>
      </p:sp>
    </p:spTree>
    <p:extLst>
      <p:ext uri="{BB962C8B-B14F-4D97-AF65-F5344CB8AC3E}">
        <p14:creationId xmlns:p14="http://schemas.microsoft.com/office/powerpoint/2010/main" val="1451063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1.png"/><Relationship Id="rId7"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1.png"/><Relationship Id="rId7" Type="http://schemas.openxmlformats.org/officeDocument/2006/relationships/image" Target="../media/image19.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2" descr="World Map Isolated on White Background in Bright Blue Color. Earth Globe.  World Map Set. Vector Illustration Stock Vector - Illustration of color,  european: 141492829">
            <a:extLst>
              <a:ext uri="{FF2B5EF4-FFF2-40B4-BE49-F238E27FC236}">
                <a16:creationId xmlns:a16="http://schemas.microsoft.com/office/drawing/2014/main" id="{149BD20B-71FA-FE8F-5B7F-30D0819B2A63}"/>
              </a:ext>
            </a:extLst>
          </p:cNvPr>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4626" r="11765" b="68092"/>
          <a:stretch/>
        </p:blipFill>
        <p:spPr bwMode="auto">
          <a:xfrm>
            <a:off x="0" y="4990905"/>
            <a:ext cx="12191999" cy="18670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964DF02-D7A2-4BC2-F5D7-AB4B387817D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7288" y="140051"/>
            <a:ext cx="5147878" cy="1080000"/>
          </a:xfrm>
          <a:prstGeom prst="rect">
            <a:avLst/>
          </a:prstGeom>
        </p:spPr>
      </p:pic>
      <p:sp>
        <p:nvSpPr>
          <p:cNvPr id="42" name="TextBox 41">
            <a:extLst>
              <a:ext uri="{FF2B5EF4-FFF2-40B4-BE49-F238E27FC236}">
                <a16:creationId xmlns:a16="http://schemas.microsoft.com/office/drawing/2014/main" id="{5AA6A37B-FCD2-59F6-E50E-ED75A88C26DC}"/>
              </a:ext>
            </a:extLst>
          </p:cNvPr>
          <p:cNvSpPr txBox="1"/>
          <p:nvPr/>
        </p:nvSpPr>
        <p:spPr>
          <a:xfrm>
            <a:off x="1304280" y="1424771"/>
            <a:ext cx="9583438" cy="738664"/>
          </a:xfrm>
          <a:prstGeom prst="rect">
            <a:avLst/>
          </a:prstGeom>
          <a:noFill/>
        </p:spPr>
        <p:txBody>
          <a:bodyPr wrap="square">
            <a:spAutoFit/>
          </a:bodyPr>
          <a:lstStyle/>
          <a:p>
            <a:pPr algn="ctr"/>
            <a:r>
              <a:rPr lang="en-US" b="1" dirty="0"/>
              <a:t>Development of the targeted Educational program for Bachelors in Solar Energy in Uzbekistan</a:t>
            </a:r>
          </a:p>
          <a:p>
            <a:pPr algn="ctr"/>
            <a:endParaRPr lang="ru-RU" sz="1200" b="1" dirty="0"/>
          </a:p>
          <a:p>
            <a:pPr algn="ctr"/>
            <a:r>
              <a:rPr lang="en-US" sz="1200" b="1" dirty="0"/>
              <a:t>101128871 — </a:t>
            </a:r>
            <a:r>
              <a:rPr lang="en-US" sz="1200" b="1" dirty="0" err="1"/>
              <a:t>DEBSEUz</a:t>
            </a:r>
            <a:r>
              <a:rPr lang="en-US" sz="1200" b="1" dirty="0"/>
              <a:t> — ERASMUS-EDU-2023-CBHE </a:t>
            </a:r>
            <a:endParaRPr lang="ru-RU" sz="1200" b="1" dirty="0"/>
          </a:p>
        </p:txBody>
      </p:sp>
      <p:sp>
        <p:nvSpPr>
          <p:cNvPr id="34" name="Rectangle 33">
            <a:extLst>
              <a:ext uri="{FF2B5EF4-FFF2-40B4-BE49-F238E27FC236}">
                <a16:creationId xmlns:a16="http://schemas.microsoft.com/office/drawing/2014/main" id="{18591FCA-FACF-ABE6-5278-B9738E4CA771}"/>
              </a:ext>
            </a:extLst>
          </p:cNvPr>
          <p:cNvSpPr/>
          <p:nvPr/>
        </p:nvSpPr>
        <p:spPr>
          <a:xfrm>
            <a:off x="0" y="3919021"/>
            <a:ext cx="12192000" cy="12150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extBox 1">
            <a:extLst>
              <a:ext uri="{FF2B5EF4-FFF2-40B4-BE49-F238E27FC236}">
                <a16:creationId xmlns:a16="http://schemas.microsoft.com/office/drawing/2014/main" id="{392BAA84-D589-8C36-01C4-E371D974E587}"/>
              </a:ext>
            </a:extLst>
          </p:cNvPr>
          <p:cNvSpPr txBox="1"/>
          <p:nvPr/>
        </p:nvSpPr>
        <p:spPr>
          <a:xfrm>
            <a:off x="1209521" y="2540253"/>
            <a:ext cx="9583438" cy="892552"/>
          </a:xfrm>
          <a:prstGeom prst="rect">
            <a:avLst/>
          </a:prstGeom>
          <a:noFill/>
        </p:spPr>
        <p:txBody>
          <a:bodyPr wrap="square">
            <a:spAutoFit/>
          </a:bodyPr>
          <a:lstStyle/>
          <a:p>
            <a:pPr algn="ctr"/>
            <a:r>
              <a:rPr lang="en-US" sz="2600" b="1" dirty="0">
                <a:solidFill>
                  <a:srgbClr val="034EA2"/>
                </a:solidFill>
              </a:rPr>
              <a:t>POTENTIAL OF ANDIJAN STATE UNIVERSITY TO CONTRIBUTE TO THE SUCCESS OF THE </a:t>
            </a:r>
            <a:r>
              <a:rPr lang="en-US" sz="2600" b="1" dirty="0" err="1">
                <a:solidFill>
                  <a:srgbClr val="034EA2"/>
                </a:solidFill>
              </a:rPr>
              <a:t>DEBSEUz</a:t>
            </a:r>
            <a:r>
              <a:rPr lang="en-US" sz="2600" b="1" dirty="0">
                <a:solidFill>
                  <a:srgbClr val="034EA2"/>
                </a:solidFill>
              </a:rPr>
              <a:t> PROJECT</a:t>
            </a:r>
            <a:endParaRPr lang="ru-RU" sz="2600" b="1" dirty="0">
              <a:solidFill>
                <a:srgbClr val="034EA2"/>
              </a:solidFill>
            </a:endParaRPr>
          </a:p>
        </p:txBody>
      </p:sp>
      <p:pic>
        <p:nvPicPr>
          <p:cNvPr id="4" name="Рисунок 3">
            <a:extLst>
              <a:ext uri="{FF2B5EF4-FFF2-40B4-BE49-F238E27FC236}">
                <a16:creationId xmlns:a16="http://schemas.microsoft.com/office/drawing/2014/main" id="{FFB54E3E-58D8-4816-9A95-8578BDBDF4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05329" y="-319570"/>
            <a:ext cx="3199960" cy="1799978"/>
          </a:xfrm>
          <a:prstGeom prst="rect">
            <a:avLst/>
          </a:prstGeom>
        </p:spPr>
      </p:pic>
      <p:pic>
        <p:nvPicPr>
          <p:cNvPr id="7" name="Рисунок 6">
            <a:extLst>
              <a:ext uri="{FF2B5EF4-FFF2-40B4-BE49-F238E27FC236}">
                <a16:creationId xmlns:a16="http://schemas.microsoft.com/office/drawing/2014/main" id="{DF419D80-8D9C-4AF8-AC57-7E385568BA16}"/>
              </a:ext>
            </a:extLst>
          </p:cNvPr>
          <p:cNvPicPr>
            <a:picLocks noChangeAspect="1"/>
          </p:cNvPicPr>
          <p:nvPr/>
        </p:nvPicPr>
        <p:blipFill rotWithShape="1">
          <a:blip r:embed="rId5">
            <a:extLst>
              <a:ext uri="{28A0092B-C50C-407E-A947-70E740481C1C}">
                <a14:useLocalDpi xmlns:a14="http://schemas.microsoft.com/office/drawing/2010/main" val="0"/>
              </a:ext>
            </a:extLst>
          </a:blip>
          <a:srcRect l="6858" t="37608" r="8285" b="48563"/>
          <a:stretch/>
        </p:blipFill>
        <p:spPr>
          <a:xfrm>
            <a:off x="1304280" y="3822168"/>
            <a:ext cx="5692257" cy="1311885"/>
          </a:xfrm>
          <a:prstGeom prst="rect">
            <a:avLst/>
          </a:prstGeom>
        </p:spPr>
      </p:pic>
      <p:pic>
        <p:nvPicPr>
          <p:cNvPr id="10" name="Рисунок 9">
            <a:extLst>
              <a:ext uri="{FF2B5EF4-FFF2-40B4-BE49-F238E27FC236}">
                <a16:creationId xmlns:a16="http://schemas.microsoft.com/office/drawing/2014/main" id="{DF496E41-9256-4011-82DF-39E735E0E22C}"/>
              </a:ext>
            </a:extLst>
          </p:cNvPr>
          <p:cNvPicPr>
            <a:picLocks noChangeAspect="1"/>
          </p:cNvPicPr>
          <p:nvPr/>
        </p:nvPicPr>
        <p:blipFill rotWithShape="1">
          <a:blip r:embed="rId6">
            <a:extLst>
              <a:ext uri="{28A0092B-C50C-407E-A947-70E740481C1C}">
                <a14:useLocalDpi xmlns:a14="http://schemas.microsoft.com/office/drawing/2010/main" val="0"/>
              </a:ext>
            </a:extLst>
          </a:blip>
          <a:srcRect r="35036" b="91166"/>
          <a:stretch/>
        </p:blipFill>
        <p:spPr>
          <a:xfrm>
            <a:off x="6996537" y="4102127"/>
            <a:ext cx="4433463" cy="852611"/>
          </a:xfrm>
          <a:prstGeom prst="rect">
            <a:avLst/>
          </a:prstGeom>
        </p:spPr>
      </p:pic>
      <p:pic>
        <p:nvPicPr>
          <p:cNvPr id="11" name="Рисунок 10"/>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48450" y="5910662"/>
            <a:ext cx="590550" cy="590550"/>
          </a:xfrm>
          <a:prstGeom prst="rect">
            <a:avLst/>
          </a:prstGeom>
        </p:spPr>
      </p:pic>
      <p:pic>
        <p:nvPicPr>
          <p:cNvPr id="12" name="Рисунок 1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603859" y="5910662"/>
            <a:ext cx="563042" cy="563042"/>
          </a:xfrm>
          <a:prstGeom prst="rect">
            <a:avLst/>
          </a:prstGeom>
        </p:spPr>
      </p:pic>
      <p:pic>
        <p:nvPicPr>
          <p:cNvPr id="13" name="Рисунок 1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742754" y="6023269"/>
            <a:ext cx="558034" cy="558034"/>
          </a:xfrm>
          <a:prstGeom prst="rect">
            <a:avLst/>
          </a:prstGeom>
        </p:spPr>
      </p:pic>
      <p:pic>
        <p:nvPicPr>
          <p:cNvPr id="14" name="Рисунок 13"/>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1364293">
            <a:off x="9139772" y="5934388"/>
            <a:ext cx="586765" cy="586765"/>
          </a:xfrm>
          <a:prstGeom prst="rect">
            <a:avLst/>
          </a:prstGeom>
        </p:spPr>
      </p:pic>
    </p:spTree>
    <p:extLst>
      <p:ext uri="{BB962C8B-B14F-4D97-AF65-F5344CB8AC3E}">
        <p14:creationId xmlns:p14="http://schemas.microsoft.com/office/powerpoint/2010/main" val="1959338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C0F9E74-9976-E0EF-1FB3-63D36CAD3881}"/>
              </a:ext>
            </a:extLst>
          </p:cNvPr>
          <p:cNvGrpSpPr/>
          <p:nvPr/>
        </p:nvGrpSpPr>
        <p:grpSpPr>
          <a:xfrm>
            <a:off x="-70317" y="9112"/>
            <a:ext cx="2761003" cy="6857766"/>
            <a:chOff x="-70317" y="9112"/>
            <a:chExt cx="2761003" cy="6857766"/>
          </a:xfrm>
        </p:grpSpPr>
        <p:sp>
          <p:nvSpPr>
            <p:cNvPr id="34" name="Rectangle 33">
              <a:extLst>
                <a:ext uri="{FF2B5EF4-FFF2-40B4-BE49-F238E27FC236}">
                  <a16:creationId xmlns:a16="http://schemas.microsoft.com/office/drawing/2014/main" id="{18591FCA-FACF-ABE6-5278-B9738E4CA771}"/>
                </a:ext>
              </a:extLst>
            </p:cNvPr>
            <p:cNvSpPr/>
            <p:nvPr/>
          </p:nvSpPr>
          <p:spPr>
            <a:xfrm>
              <a:off x="0" y="9112"/>
              <a:ext cx="2520000" cy="684888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Rectangle 12">
              <a:extLst>
                <a:ext uri="{FF2B5EF4-FFF2-40B4-BE49-F238E27FC236}">
                  <a16:creationId xmlns:a16="http://schemas.microsoft.com/office/drawing/2014/main" id="{737A4EA4-5B71-CBD7-D551-F0675BA87BB2}"/>
                </a:ext>
              </a:extLst>
            </p:cNvPr>
            <p:cNvSpPr/>
            <p:nvPr/>
          </p:nvSpPr>
          <p:spPr>
            <a:xfrm>
              <a:off x="0" y="6146878"/>
              <a:ext cx="579368" cy="720000"/>
            </a:xfrm>
            <a:custGeom>
              <a:avLst/>
              <a:gdLst>
                <a:gd name="connsiteX0" fmla="*/ 0 w 579368"/>
                <a:gd name="connsiteY0" fmla="*/ 0 h 1121806"/>
                <a:gd name="connsiteX1" fmla="*/ 579368 w 579368"/>
                <a:gd name="connsiteY1" fmla="*/ 0 h 1121806"/>
                <a:gd name="connsiteX2" fmla="*/ 579368 w 579368"/>
                <a:gd name="connsiteY2" fmla="*/ 1121806 h 1121806"/>
                <a:gd name="connsiteX3" fmla="*/ 0 w 579368"/>
                <a:gd name="connsiteY3" fmla="*/ 1121806 h 1121806"/>
                <a:gd name="connsiteX4" fmla="*/ 0 w 579368"/>
                <a:gd name="connsiteY4" fmla="*/ 0 h 1121806"/>
                <a:gd name="connsiteX0" fmla="*/ 0 w 579368"/>
                <a:gd name="connsiteY0" fmla="*/ 0 h 1121806"/>
                <a:gd name="connsiteX1" fmla="*/ 282188 w 579368"/>
                <a:gd name="connsiteY1" fmla="*/ 556260 h 1121806"/>
                <a:gd name="connsiteX2" fmla="*/ 579368 w 579368"/>
                <a:gd name="connsiteY2" fmla="*/ 1121806 h 1121806"/>
                <a:gd name="connsiteX3" fmla="*/ 0 w 579368"/>
                <a:gd name="connsiteY3" fmla="*/ 1121806 h 1121806"/>
                <a:gd name="connsiteX4" fmla="*/ 0 w 579368"/>
                <a:gd name="connsiteY4" fmla="*/ 0 h 112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368" h="1121806">
                  <a:moveTo>
                    <a:pt x="0" y="0"/>
                  </a:moveTo>
                  <a:lnTo>
                    <a:pt x="282188" y="556260"/>
                  </a:lnTo>
                  <a:lnTo>
                    <a:pt x="579368" y="1121806"/>
                  </a:lnTo>
                  <a:lnTo>
                    <a:pt x="0" y="112180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1" name="Rectangle 12">
              <a:extLst>
                <a:ext uri="{FF2B5EF4-FFF2-40B4-BE49-F238E27FC236}">
                  <a16:creationId xmlns:a16="http://schemas.microsoft.com/office/drawing/2014/main" id="{87E45A5D-DDA8-5C9C-29B0-B1E69F06771D}"/>
                </a:ext>
              </a:extLst>
            </p:cNvPr>
            <p:cNvSpPr/>
            <p:nvPr/>
          </p:nvSpPr>
          <p:spPr>
            <a:xfrm rot="6193952" flipV="1">
              <a:off x="-1" y="6158886"/>
              <a:ext cx="579368" cy="720000"/>
            </a:xfrm>
            <a:custGeom>
              <a:avLst/>
              <a:gdLst>
                <a:gd name="connsiteX0" fmla="*/ 0 w 579368"/>
                <a:gd name="connsiteY0" fmla="*/ 0 h 1121806"/>
                <a:gd name="connsiteX1" fmla="*/ 579368 w 579368"/>
                <a:gd name="connsiteY1" fmla="*/ 0 h 1121806"/>
                <a:gd name="connsiteX2" fmla="*/ 579368 w 579368"/>
                <a:gd name="connsiteY2" fmla="*/ 1121806 h 1121806"/>
                <a:gd name="connsiteX3" fmla="*/ 0 w 579368"/>
                <a:gd name="connsiteY3" fmla="*/ 1121806 h 1121806"/>
                <a:gd name="connsiteX4" fmla="*/ 0 w 579368"/>
                <a:gd name="connsiteY4" fmla="*/ 0 h 1121806"/>
                <a:gd name="connsiteX0" fmla="*/ 0 w 579368"/>
                <a:gd name="connsiteY0" fmla="*/ 0 h 1121806"/>
                <a:gd name="connsiteX1" fmla="*/ 282188 w 579368"/>
                <a:gd name="connsiteY1" fmla="*/ 556260 h 1121806"/>
                <a:gd name="connsiteX2" fmla="*/ 579368 w 579368"/>
                <a:gd name="connsiteY2" fmla="*/ 1121806 h 1121806"/>
                <a:gd name="connsiteX3" fmla="*/ 0 w 579368"/>
                <a:gd name="connsiteY3" fmla="*/ 1121806 h 1121806"/>
                <a:gd name="connsiteX4" fmla="*/ 0 w 579368"/>
                <a:gd name="connsiteY4" fmla="*/ 0 h 112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368" h="1121806">
                  <a:moveTo>
                    <a:pt x="0" y="0"/>
                  </a:moveTo>
                  <a:lnTo>
                    <a:pt x="282188" y="556260"/>
                  </a:lnTo>
                  <a:lnTo>
                    <a:pt x="579368" y="1121806"/>
                  </a:lnTo>
                  <a:lnTo>
                    <a:pt x="0" y="1121806"/>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Isosceles Triangle 15">
              <a:extLst>
                <a:ext uri="{FF2B5EF4-FFF2-40B4-BE49-F238E27FC236}">
                  <a16:creationId xmlns:a16="http://schemas.microsoft.com/office/drawing/2014/main" id="{22B5AF93-23F8-C6BB-4FC8-CA6821336FFE}"/>
                </a:ext>
              </a:extLst>
            </p:cNvPr>
            <p:cNvSpPr/>
            <p:nvPr/>
          </p:nvSpPr>
          <p:spPr>
            <a:xfrm rot="5400000">
              <a:off x="2504758" y="5414133"/>
              <a:ext cx="201168" cy="170688"/>
            </a:xfrm>
            <a:prstGeom prst="triangle">
              <a:avLst/>
            </a:prstGeom>
            <a:solidFill>
              <a:schemeClr val="bg1">
                <a:lumMod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9" name="Picture 8">
            <a:extLst>
              <a:ext uri="{FF2B5EF4-FFF2-40B4-BE49-F238E27FC236}">
                <a16:creationId xmlns:a16="http://schemas.microsoft.com/office/drawing/2014/main" id="{C964DF02-D7A2-4BC2-F5D7-AB4B387817D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8171" y="36671"/>
            <a:ext cx="1565593" cy="328454"/>
          </a:xfrm>
          <a:prstGeom prst="rect">
            <a:avLst/>
          </a:prstGeom>
        </p:spPr>
      </p:pic>
      <p:sp>
        <p:nvSpPr>
          <p:cNvPr id="42" name="TextBox 41">
            <a:extLst>
              <a:ext uri="{FF2B5EF4-FFF2-40B4-BE49-F238E27FC236}">
                <a16:creationId xmlns:a16="http://schemas.microsoft.com/office/drawing/2014/main" id="{5AA6A37B-FCD2-59F6-E50E-ED75A88C26DC}"/>
              </a:ext>
            </a:extLst>
          </p:cNvPr>
          <p:cNvSpPr txBox="1"/>
          <p:nvPr/>
        </p:nvSpPr>
        <p:spPr>
          <a:xfrm>
            <a:off x="10159" y="680851"/>
            <a:ext cx="2489759" cy="738664"/>
          </a:xfrm>
          <a:prstGeom prst="rect">
            <a:avLst/>
          </a:prstGeom>
          <a:noFill/>
        </p:spPr>
        <p:txBody>
          <a:bodyPr wrap="square">
            <a:spAutoFit/>
          </a:bodyPr>
          <a:lstStyle/>
          <a:p>
            <a:pPr algn="ctr"/>
            <a:r>
              <a:rPr lang="en-US" sz="1000" b="1" dirty="0">
                <a:solidFill>
                  <a:srgbClr val="034EA2"/>
                </a:solidFill>
              </a:rPr>
              <a:t>Development of the targeted Educational program for Bachelors in Solar Energy in Uzbekistan</a:t>
            </a:r>
          </a:p>
          <a:p>
            <a:pPr algn="ctr"/>
            <a:endParaRPr lang="en-US" sz="600" b="1" dirty="0">
              <a:solidFill>
                <a:srgbClr val="034EA2"/>
              </a:solidFill>
            </a:endParaRPr>
          </a:p>
          <a:p>
            <a:pPr algn="ctr"/>
            <a:r>
              <a:rPr lang="en-US" sz="600" b="1" dirty="0">
                <a:solidFill>
                  <a:srgbClr val="034EA2"/>
                </a:solidFill>
              </a:rPr>
              <a:t>101128871 — </a:t>
            </a:r>
            <a:r>
              <a:rPr lang="en-US" sz="600" b="1" dirty="0" err="1">
                <a:solidFill>
                  <a:srgbClr val="034EA2"/>
                </a:solidFill>
              </a:rPr>
              <a:t>DEBSEUz</a:t>
            </a:r>
            <a:r>
              <a:rPr lang="en-US" sz="600" b="1" dirty="0">
                <a:solidFill>
                  <a:srgbClr val="034EA2"/>
                </a:solidFill>
              </a:rPr>
              <a:t> — ERASMUS-EDU-2023-CBHE </a:t>
            </a:r>
          </a:p>
        </p:txBody>
      </p:sp>
      <p:pic>
        <p:nvPicPr>
          <p:cNvPr id="21" name="Picture 20">
            <a:extLst>
              <a:ext uri="{FF2B5EF4-FFF2-40B4-BE49-F238E27FC236}">
                <a16:creationId xmlns:a16="http://schemas.microsoft.com/office/drawing/2014/main" id="{FB16B60D-19B4-0328-2B9E-DFCE9AD31D43}"/>
              </a:ext>
            </a:extLst>
          </p:cNvPr>
          <p:cNvPicPr>
            <a:picLocks noChangeAspect="1"/>
          </p:cNvPicPr>
          <p:nvPr/>
        </p:nvPicPr>
        <p:blipFill>
          <a:blip r:embed="rId3"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58658" y="4795961"/>
            <a:ext cx="1224329" cy="750817"/>
          </a:xfrm>
          <a:prstGeom prst="rect">
            <a:avLst/>
          </a:prstGeom>
        </p:spPr>
      </p:pic>
      <p:pic>
        <p:nvPicPr>
          <p:cNvPr id="43" name="Рисунок 42">
            <a:extLst>
              <a:ext uri="{FF2B5EF4-FFF2-40B4-BE49-F238E27FC236}">
                <a16:creationId xmlns:a16="http://schemas.microsoft.com/office/drawing/2014/main" id="{B2B506A0-22B9-4005-B9D0-DB7110B8185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15832" y="-57217"/>
            <a:ext cx="853974" cy="480360"/>
          </a:xfrm>
          <a:prstGeom prst="rect">
            <a:avLst/>
          </a:prstGeom>
        </p:spPr>
      </p:pic>
      <p:pic>
        <p:nvPicPr>
          <p:cNvPr id="27" name="Рисунок 34">
            <a:extLst>
              <a:ext uri="{FF2B5EF4-FFF2-40B4-BE49-F238E27FC236}">
                <a16:creationId xmlns:a16="http://schemas.microsoft.com/office/drawing/2014/main" id="{60CF3DE4-FE4C-44FE-8305-9727FDE7A7F7}"/>
              </a:ext>
            </a:extLst>
          </p:cNvPr>
          <p:cNvPicPr>
            <a:picLocks noChangeAspect="1"/>
          </p:cNvPicPr>
          <p:nvPr/>
        </p:nvPicPr>
        <p:blipFill rotWithShape="1">
          <a:blip r:embed="rId5">
            <a:extLst>
              <a:ext uri="{28A0092B-C50C-407E-A947-70E740481C1C}">
                <a14:useLocalDpi xmlns:a14="http://schemas.microsoft.com/office/drawing/2010/main" val="0"/>
              </a:ext>
            </a:extLst>
          </a:blip>
          <a:srcRect l="9697" t="40751" r="58396"/>
          <a:stretch/>
        </p:blipFill>
        <p:spPr>
          <a:xfrm>
            <a:off x="386359" y="1735242"/>
            <a:ext cx="1737360" cy="3547958"/>
          </a:xfrm>
          <a:prstGeom prst="rect">
            <a:avLst/>
          </a:prstGeom>
        </p:spPr>
      </p:pic>
      <p:sp>
        <p:nvSpPr>
          <p:cNvPr id="5" name="TextBox 4">
            <a:extLst>
              <a:ext uri="{FF2B5EF4-FFF2-40B4-BE49-F238E27FC236}">
                <a16:creationId xmlns:a16="http://schemas.microsoft.com/office/drawing/2014/main" id="{955AD852-3868-9F7C-0CE9-1147732411A2}"/>
              </a:ext>
            </a:extLst>
          </p:cNvPr>
          <p:cNvSpPr txBox="1"/>
          <p:nvPr/>
        </p:nvSpPr>
        <p:spPr>
          <a:xfrm>
            <a:off x="2886278" y="754433"/>
            <a:ext cx="8919364" cy="646331"/>
          </a:xfrm>
          <a:prstGeom prst="rect">
            <a:avLst/>
          </a:prstGeom>
          <a:noFill/>
        </p:spPr>
        <p:txBody>
          <a:bodyPr wrap="square" rtlCol="0">
            <a:spAutoFit/>
          </a:bodyPr>
          <a:lstStyle/>
          <a:p>
            <a:pPr indent="355600" algn="just" eaLnBrk="1" hangingPunct="1">
              <a:defRPr/>
            </a:pPr>
            <a:r>
              <a:rPr lang="en-US" sz="1800" b="1" dirty="0">
                <a:latin typeface="Verdana" panose="020B0604030504040204" pitchFamily="34" charset="0"/>
                <a:ea typeface="Verdana" panose="020B0604030504040204" pitchFamily="34" charset="0"/>
                <a:cs typeface="Arial" charset="0"/>
              </a:rPr>
              <a:t>RESLAB </a:t>
            </a:r>
            <a:r>
              <a:rPr lang="en-US" dirty="0">
                <a:latin typeface="Verdana" panose="020B0604030504040204" pitchFamily="34" charset="0"/>
                <a:ea typeface="Verdana" panose="020B0604030504040204" pitchFamily="34" charset="0"/>
                <a:cs typeface="Arial" charset="0"/>
              </a:rPr>
              <a:t>is moving to create new materials to improve solar cell efficiency.   </a:t>
            </a:r>
            <a:endParaRPr lang="en-US" sz="1800" dirty="0">
              <a:latin typeface="Verdana" panose="020B0604030504040204" pitchFamily="34" charset="0"/>
              <a:ea typeface="Verdana" panose="020B0604030504040204" pitchFamily="34" charset="0"/>
              <a:cs typeface="Arial" charset="0"/>
            </a:endParaRPr>
          </a:p>
        </p:txBody>
      </p:sp>
      <p:sp>
        <p:nvSpPr>
          <p:cNvPr id="6" name="TextBox 5">
            <a:extLst>
              <a:ext uri="{FF2B5EF4-FFF2-40B4-BE49-F238E27FC236}">
                <a16:creationId xmlns:a16="http://schemas.microsoft.com/office/drawing/2014/main" id="{6D3952E1-7953-9CCA-FA7A-3F0BFE93D8B5}"/>
              </a:ext>
            </a:extLst>
          </p:cNvPr>
          <p:cNvSpPr txBox="1"/>
          <p:nvPr/>
        </p:nvSpPr>
        <p:spPr>
          <a:xfrm>
            <a:off x="2469806" y="238477"/>
            <a:ext cx="9603511" cy="369332"/>
          </a:xfrm>
          <a:prstGeom prst="rect">
            <a:avLst/>
          </a:prstGeom>
          <a:noFill/>
        </p:spPr>
        <p:txBody>
          <a:bodyPr wrap="square" rtlCol="0">
            <a:spAutoFit/>
          </a:bodyPr>
          <a:lstStyle/>
          <a:p>
            <a:pPr algn="ctr"/>
            <a:r>
              <a:rPr lang="en-US" b="1" dirty="0">
                <a:solidFill>
                  <a:srgbClr val="034EA2"/>
                </a:solidFill>
                <a:latin typeface="Verdana" panose="020B0604030504040204" pitchFamily="34" charset="0"/>
                <a:ea typeface="Verdana" panose="020B0604030504040204" pitchFamily="34" charset="0"/>
              </a:rPr>
              <a:t>Facilities and activities at RESLAB</a:t>
            </a:r>
            <a:endParaRPr lang="ru-RU" b="1" dirty="0">
              <a:solidFill>
                <a:srgbClr val="034EA2"/>
              </a:solidFill>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0437F3A9-ECEB-655B-7E2B-BBF3D15EC974}"/>
              </a:ext>
            </a:extLst>
          </p:cNvPr>
          <p:cNvSpPr txBox="1"/>
          <p:nvPr/>
        </p:nvSpPr>
        <p:spPr>
          <a:xfrm>
            <a:off x="8540885" y="1857982"/>
            <a:ext cx="3492457" cy="369332"/>
          </a:xfrm>
          <a:prstGeom prst="rect">
            <a:avLst/>
          </a:prstGeom>
          <a:noFill/>
        </p:spPr>
        <p:txBody>
          <a:bodyPr wrap="square" rtlCol="0">
            <a:spAutoFit/>
          </a:bodyPr>
          <a:lstStyle/>
          <a:p>
            <a:endParaRPr lang="ru-RU" b="1" dirty="0"/>
          </a:p>
        </p:txBody>
      </p:sp>
      <p:sp>
        <p:nvSpPr>
          <p:cNvPr id="7" name="TextBox 6">
            <a:extLst>
              <a:ext uri="{FF2B5EF4-FFF2-40B4-BE49-F238E27FC236}">
                <a16:creationId xmlns:a16="http://schemas.microsoft.com/office/drawing/2014/main" id="{303C263C-35CB-5E5B-7F46-64DC8290F3E9}"/>
              </a:ext>
            </a:extLst>
          </p:cNvPr>
          <p:cNvSpPr txBox="1"/>
          <p:nvPr/>
        </p:nvSpPr>
        <p:spPr>
          <a:xfrm>
            <a:off x="2605342" y="3271850"/>
            <a:ext cx="4374340" cy="369332"/>
          </a:xfrm>
          <a:prstGeom prst="rect">
            <a:avLst/>
          </a:prstGeom>
          <a:noFill/>
        </p:spPr>
        <p:txBody>
          <a:bodyPr wrap="square" rtlCol="0">
            <a:spAutoFit/>
          </a:bodyPr>
          <a:lstStyle/>
          <a:p>
            <a:r>
              <a:rPr lang="en-US" dirty="0" err="1"/>
              <a:t>ezHEMS</a:t>
            </a:r>
            <a:r>
              <a:rPr lang="en-US" dirty="0"/>
              <a:t>- Hall Effect Measurement Systems.</a:t>
            </a:r>
            <a:endParaRPr lang="ru-RU" dirty="0"/>
          </a:p>
        </p:txBody>
      </p:sp>
      <p:sp>
        <p:nvSpPr>
          <p:cNvPr id="11" name="TextBox 10">
            <a:extLst>
              <a:ext uri="{FF2B5EF4-FFF2-40B4-BE49-F238E27FC236}">
                <a16:creationId xmlns:a16="http://schemas.microsoft.com/office/drawing/2014/main" id="{74F52EE6-A88E-8AA4-6624-CB2AD83CA55B}"/>
              </a:ext>
            </a:extLst>
          </p:cNvPr>
          <p:cNvSpPr txBox="1"/>
          <p:nvPr/>
        </p:nvSpPr>
        <p:spPr>
          <a:xfrm>
            <a:off x="7187121" y="3860401"/>
            <a:ext cx="5208893" cy="1477328"/>
          </a:xfrm>
          <a:prstGeom prst="rect">
            <a:avLst/>
          </a:prstGeom>
          <a:noFill/>
        </p:spPr>
        <p:txBody>
          <a:bodyPr wrap="square" rtlCol="0">
            <a:spAutoFit/>
          </a:bodyPr>
          <a:lstStyle/>
          <a:p>
            <a:r>
              <a:rPr lang="en-US" sz="1800" b="1" dirty="0">
                <a:effectLst/>
                <a:latin typeface="Times New Roman" panose="02020603050405020304" pitchFamily="18" charset="0"/>
                <a:ea typeface="Calibri" panose="020F0502020204030204" pitchFamily="34" charset="0"/>
              </a:rPr>
              <a:t>High temperature furnace &amp; Vacuum coating </a:t>
            </a:r>
            <a:r>
              <a:rPr lang="en-US" sz="1800" b="1" dirty="0" err="1">
                <a:effectLst/>
                <a:latin typeface="Times New Roman" panose="02020603050405020304" pitchFamily="18" charset="0"/>
                <a:ea typeface="Calibri" panose="020F0502020204030204" pitchFamily="34" charset="0"/>
              </a:rPr>
              <a:t>equipments</a:t>
            </a:r>
            <a:endParaRPr lang="en-US" sz="1800" dirty="0">
              <a:effectLst/>
              <a:latin typeface="Times New Roman" panose="02020603050405020304" pitchFamily="18" charset="0"/>
              <a:ea typeface="Calibri" panose="020F0502020204030204" pitchFamily="34" charset="0"/>
            </a:endParaRPr>
          </a:p>
          <a:p>
            <a:r>
              <a:rPr lang="en-US" dirty="0">
                <a:latin typeface="Times New Roman" panose="02020603050405020304" pitchFamily="18" charset="0"/>
              </a:rPr>
              <a:t>These </a:t>
            </a:r>
            <a:r>
              <a:rPr lang="en-US" dirty="0" err="1">
                <a:latin typeface="Times New Roman" panose="02020603050405020304" pitchFamily="18" charset="0"/>
              </a:rPr>
              <a:t>equipments</a:t>
            </a:r>
            <a:r>
              <a:rPr lang="en-US" dirty="0">
                <a:latin typeface="Times New Roman" panose="02020603050405020304" pitchFamily="18" charset="0"/>
              </a:rPr>
              <a:t> allow to create new materials by coating thin layer of diffused substance under high temperature and vacuum condition.</a:t>
            </a:r>
            <a:endParaRPr lang="ru-RU" dirty="0"/>
          </a:p>
        </p:txBody>
      </p:sp>
      <p:pic>
        <p:nvPicPr>
          <p:cNvPr id="4" name="Picture 3">
            <a:extLst>
              <a:ext uri="{FF2B5EF4-FFF2-40B4-BE49-F238E27FC236}">
                <a16:creationId xmlns:a16="http://schemas.microsoft.com/office/drawing/2014/main" id="{94A2B561-1997-A57D-3BB9-F40D88C1A0C7}"/>
              </a:ext>
            </a:extLst>
          </p:cNvPr>
          <p:cNvPicPr>
            <a:picLocks noChangeAspect="1"/>
          </p:cNvPicPr>
          <p:nvPr/>
        </p:nvPicPr>
        <p:blipFill rotWithShape="1">
          <a:blip r:embed="rId6"/>
          <a:srcRect l="6672" t="22963" r="6779" b="22963"/>
          <a:stretch/>
        </p:blipFill>
        <p:spPr>
          <a:xfrm>
            <a:off x="2832491" y="1735242"/>
            <a:ext cx="3248042" cy="1518024"/>
          </a:xfrm>
          <a:prstGeom prst="rect">
            <a:avLst/>
          </a:prstGeom>
        </p:spPr>
      </p:pic>
      <p:pic>
        <p:nvPicPr>
          <p:cNvPr id="8" name="Picture 7">
            <a:extLst>
              <a:ext uri="{FF2B5EF4-FFF2-40B4-BE49-F238E27FC236}">
                <a16:creationId xmlns:a16="http://schemas.microsoft.com/office/drawing/2014/main" id="{BD5FB1FC-886C-766A-DD62-BDCB49EC0775}"/>
              </a:ext>
            </a:extLst>
          </p:cNvPr>
          <p:cNvPicPr>
            <a:picLocks noChangeAspect="1"/>
          </p:cNvPicPr>
          <p:nvPr/>
        </p:nvPicPr>
        <p:blipFill rotWithShape="1">
          <a:blip r:embed="rId7"/>
          <a:srcRect l="2807" t="18658" r="22523" b="27030"/>
          <a:stretch/>
        </p:blipFill>
        <p:spPr>
          <a:xfrm>
            <a:off x="7345960" y="1547388"/>
            <a:ext cx="4143126" cy="2254246"/>
          </a:xfrm>
          <a:prstGeom prst="rect">
            <a:avLst/>
          </a:prstGeom>
        </p:spPr>
      </p:pic>
      <p:pic>
        <p:nvPicPr>
          <p:cNvPr id="15" name="Picture 14">
            <a:extLst>
              <a:ext uri="{FF2B5EF4-FFF2-40B4-BE49-F238E27FC236}">
                <a16:creationId xmlns:a16="http://schemas.microsoft.com/office/drawing/2014/main" id="{746C34C5-7C1F-029C-8A7E-4394D3A184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0975" y="3860401"/>
            <a:ext cx="3705483" cy="2772723"/>
          </a:xfrm>
          <a:prstGeom prst="rect">
            <a:avLst/>
          </a:prstGeom>
        </p:spPr>
      </p:pic>
    </p:spTree>
    <p:extLst>
      <p:ext uri="{BB962C8B-B14F-4D97-AF65-F5344CB8AC3E}">
        <p14:creationId xmlns:p14="http://schemas.microsoft.com/office/powerpoint/2010/main" val="1141810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C0F9E74-9976-E0EF-1FB3-63D36CAD3881}"/>
              </a:ext>
            </a:extLst>
          </p:cNvPr>
          <p:cNvGrpSpPr/>
          <p:nvPr/>
        </p:nvGrpSpPr>
        <p:grpSpPr>
          <a:xfrm>
            <a:off x="-70317" y="9112"/>
            <a:ext cx="2761003" cy="6857766"/>
            <a:chOff x="-70317" y="9112"/>
            <a:chExt cx="2761003" cy="6857766"/>
          </a:xfrm>
        </p:grpSpPr>
        <p:sp>
          <p:nvSpPr>
            <p:cNvPr id="34" name="Rectangle 33">
              <a:extLst>
                <a:ext uri="{FF2B5EF4-FFF2-40B4-BE49-F238E27FC236}">
                  <a16:creationId xmlns:a16="http://schemas.microsoft.com/office/drawing/2014/main" id="{18591FCA-FACF-ABE6-5278-B9738E4CA771}"/>
                </a:ext>
              </a:extLst>
            </p:cNvPr>
            <p:cNvSpPr/>
            <p:nvPr/>
          </p:nvSpPr>
          <p:spPr>
            <a:xfrm>
              <a:off x="0" y="9112"/>
              <a:ext cx="2520000" cy="684888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Rectangle 12">
              <a:extLst>
                <a:ext uri="{FF2B5EF4-FFF2-40B4-BE49-F238E27FC236}">
                  <a16:creationId xmlns:a16="http://schemas.microsoft.com/office/drawing/2014/main" id="{737A4EA4-5B71-CBD7-D551-F0675BA87BB2}"/>
                </a:ext>
              </a:extLst>
            </p:cNvPr>
            <p:cNvSpPr/>
            <p:nvPr/>
          </p:nvSpPr>
          <p:spPr>
            <a:xfrm>
              <a:off x="0" y="6146878"/>
              <a:ext cx="579368" cy="720000"/>
            </a:xfrm>
            <a:custGeom>
              <a:avLst/>
              <a:gdLst>
                <a:gd name="connsiteX0" fmla="*/ 0 w 579368"/>
                <a:gd name="connsiteY0" fmla="*/ 0 h 1121806"/>
                <a:gd name="connsiteX1" fmla="*/ 579368 w 579368"/>
                <a:gd name="connsiteY1" fmla="*/ 0 h 1121806"/>
                <a:gd name="connsiteX2" fmla="*/ 579368 w 579368"/>
                <a:gd name="connsiteY2" fmla="*/ 1121806 h 1121806"/>
                <a:gd name="connsiteX3" fmla="*/ 0 w 579368"/>
                <a:gd name="connsiteY3" fmla="*/ 1121806 h 1121806"/>
                <a:gd name="connsiteX4" fmla="*/ 0 w 579368"/>
                <a:gd name="connsiteY4" fmla="*/ 0 h 1121806"/>
                <a:gd name="connsiteX0" fmla="*/ 0 w 579368"/>
                <a:gd name="connsiteY0" fmla="*/ 0 h 1121806"/>
                <a:gd name="connsiteX1" fmla="*/ 282188 w 579368"/>
                <a:gd name="connsiteY1" fmla="*/ 556260 h 1121806"/>
                <a:gd name="connsiteX2" fmla="*/ 579368 w 579368"/>
                <a:gd name="connsiteY2" fmla="*/ 1121806 h 1121806"/>
                <a:gd name="connsiteX3" fmla="*/ 0 w 579368"/>
                <a:gd name="connsiteY3" fmla="*/ 1121806 h 1121806"/>
                <a:gd name="connsiteX4" fmla="*/ 0 w 579368"/>
                <a:gd name="connsiteY4" fmla="*/ 0 h 112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368" h="1121806">
                  <a:moveTo>
                    <a:pt x="0" y="0"/>
                  </a:moveTo>
                  <a:lnTo>
                    <a:pt x="282188" y="556260"/>
                  </a:lnTo>
                  <a:lnTo>
                    <a:pt x="579368" y="1121806"/>
                  </a:lnTo>
                  <a:lnTo>
                    <a:pt x="0" y="112180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1" name="Rectangle 12">
              <a:extLst>
                <a:ext uri="{FF2B5EF4-FFF2-40B4-BE49-F238E27FC236}">
                  <a16:creationId xmlns:a16="http://schemas.microsoft.com/office/drawing/2014/main" id="{87E45A5D-DDA8-5C9C-29B0-B1E69F06771D}"/>
                </a:ext>
              </a:extLst>
            </p:cNvPr>
            <p:cNvSpPr/>
            <p:nvPr/>
          </p:nvSpPr>
          <p:spPr>
            <a:xfrm rot="6193952" flipV="1">
              <a:off x="-1" y="6158886"/>
              <a:ext cx="579368" cy="720000"/>
            </a:xfrm>
            <a:custGeom>
              <a:avLst/>
              <a:gdLst>
                <a:gd name="connsiteX0" fmla="*/ 0 w 579368"/>
                <a:gd name="connsiteY0" fmla="*/ 0 h 1121806"/>
                <a:gd name="connsiteX1" fmla="*/ 579368 w 579368"/>
                <a:gd name="connsiteY1" fmla="*/ 0 h 1121806"/>
                <a:gd name="connsiteX2" fmla="*/ 579368 w 579368"/>
                <a:gd name="connsiteY2" fmla="*/ 1121806 h 1121806"/>
                <a:gd name="connsiteX3" fmla="*/ 0 w 579368"/>
                <a:gd name="connsiteY3" fmla="*/ 1121806 h 1121806"/>
                <a:gd name="connsiteX4" fmla="*/ 0 w 579368"/>
                <a:gd name="connsiteY4" fmla="*/ 0 h 1121806"/>
                <a:gd name="connsiteX0" fmla="*/ 0 w 579368"/>
                <a:gd name="connsiteY0" fmla="*/ 0 h 1121806"/>
                <a:gd name="connsiteX1" fmla="*/ 282188 w 579368"/>
                <a:gd name="connsiteY1" fmla="*/ 556260 h 1121806"/>
                <a:gd name="connsiteX2" fmla="*/ 579368 w 579368"/>
                <a:gd name="connsiteY2" fmla="*/ 1121806 h 1121806"/>
                <a:gd name="connsiteX3" fmla="*/ 0 w 579368"/>
                <a:gd name="connsiteY3" fmla="*/ 1121806 h 1121806"/>
                <a:gd name="connsiteX4" fmla="*/ 0 w 579368"/>
                <a:gd name="connsiteY4" fmla="*/ 0 h 112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368" h="1121806">
                  <a:moveTo>
                    <a:pt x="0" y="0"/>
                  </a:moveTo>
                  <a:lnTo>
                    <a:pt x="282188" y="556260"/>
                  </a:lnTo>
                  <a:lnTo>
                    <a:pt x="579368" y="1121806"/>
                  </a:lnTo>
                  <a:lnTo>
                    <a:pt x="0" y="1121806"/>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Isosceles Triangle 15">
              <a:extLst>
                <a:ext uri="{FF2B5EF4-FFF2-40B4-BE49-F238E27FC236}">
                  <a16:creationId xmlns:a16="http://schemas.microsoft.com/office/drawing/2014/main" id="{22B5AF93-23F8-C6BB-4FC8-CA6821336FFE}"/>
                </a:ext>
              </a:extLst>
            </p:cNvPr>
            <p:cNvSpPr/>
            <p:nvPr/>
          </p:nvSpPr>
          <p:spPr>
            <a:xfrm rot="5400000">
              <a:off x="2504758" y="5414133"/>
              <a:ext cx="201168" cy="170688"/>
            </a:xfrm>
            <a:prstGeom prst="triangle">
              <a:avLst/>
            </a:prstGeom>
            <a:solidFill>
              <a:schemeClr val="bg1">
                <a:lumMod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9" name="Picture 8">
            <a:extLst>
              <a:ext uri="{FF2B5EF4-FFF2-40B4-BE49-F238E27FC236}">
                <a16:creationId xmlns:a16="http://schemas.microsoft.com/office/drawing/2014/main" id="{C964DF02-D7A2-4BC2-F5D7-AB4B387817D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8172" y="36671"/>
            <a:ext cx="1517466" cy="318357"/>
          </a:xfrm>
          <a:prstGeom prst="rect">
            <a:avLst/>
          </a:prstGeom>
        </p:spPr>
      </p:pic>
      <p:pic>
        <p:nvPicPr>
          <p:cNvPr id="21" name="Picture 20">
            <a:extLst>
              <a:ext uri="{FF2B5EF4-FFF2-40B4-BE49-F238E27FC236}">
                <a16:creationId xmlns:a16="http://schemas.microsoft.com/office/drawing/2014/main" id="{FB16B60D-19B4-0328-2B9E-DFCE9AD31D43}"/>
              </a:ext>
            </a:extLst>
          </p:cNvPr>
          <p:cNvPicPr>
            <a:picLocks noChangeAspect="1"/>
          </p:cNvPicPr>
          <p:nvPr/>
        </p:nvPicPr>
        <p:blipFill>
          <a:blip r:embed="rId3"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19970" y="5131562"/>
            <a:ext cx="1224329" cy="750817"/>
          </a:xfrm>
          <a:prstGeom prst="rect">
            <a:avLst/>
          </a:prstGeom>
        </p:spPr>
      </p:pic>
      <p:sp>
        <p:nvSpPr>
          <p:cNvPr id="3" name="Заголовок 2">
            <a:extLst>
              <a:ext uri="{FF2B5EF4-FFF2-40B4-BE49-F238E27FC236}">
                <a16:creationId xmlns:a16="http://schemas.microsoft.com/office/drawing/2014/main" id="{BA6561F7-61B0-2AC7-C537-ECE927ABD7D1}"/>
              </a:ext>
            </a:extLst>
          </p:cNvPr>
          <p:cNvSpPr>
            <a:spLocks noGrp="1"/>
          </p:cNvSpPr>
          <p:nvPr>
            <p:ph type="title"/>
          </p:nvPr>
        </p:nvSpPr>
        <p:spPr>
          <a:xfrm>
            <a:off x="2748683" y="2543377"/>
            <a:ext cx="8942692" cy="1325563"/>
          </a:xfrm>
        </p:spPr>
        <p:txBody>
          <a:bodyPr>
            <a:noAutofit/>
          </a:bodyPr>
          <a:lstStyle/>
          <a:p>
            <a:pPr algn="ctr"/>
            <a:r>
              <a:rPr lang="en-US" sz="3600" b="1" dirty="0">
                <a:solidFill>
                  <a:schemeClr val="accent1">
                    <a:lumMod val="75000"/>
                  </a:schemeClr>
                </a:solidFill>
                <a:latin typeface="Verdana" panose="020B0604030504040204" pitchFamily="34" charset="0"/>
                <a:ea typeface="Verdana" panose="020B0604030504040204" pitchFamily="34" charset="0"/>
              </a:rPr>
              <a:t>I am glad to assure you that ASU will do its best to implement the project successfully.</a:t>
            </a:r>
            <a:br>
              <a:rPr lang="en-US" sz="3600" b="1" dirty="0">
                <a:solidFill>
                  <a:schemeClr val="accent1">
                    <a:lumMod val="75000"/>
                  </a:schemeClr>
                </a:solidFill>
                <a:latin typeface="Verdana" panose="020B0604030504040204" pitchFamily="34" charset="0"/>
                <a:ea typeface="Verdana" panose="020B0604030504040204" pitchFamily="34" charset="0"/>
              </a:rPr>
            </a:br>
            <a:br>
              <a:rPr lang="en-US" sz="3600" b="1" dirty="0">
                <a:solidFill>
                  <a:schemeClr val="accent1">
                    <a:lumMod val="75000"/>
                  </a:schemeClr>
                </a:solidFill>
                <a:latin typeface="Verdana" panose="020B0604030504040204" pitchFamily="34" charset="0"/>
                <a:ea typeface="Verdana" panose="020B0604030504040204" pitchFamily="34" charset="0"/>
              </a:rPr>
            </a:br>
            <a:r>
              <a:rPr lang="en-US" sz="3600" b="1" dirty="0">
                <a:solidFill>
                  <a:schemeClr val="accent1">
                    <a:lumMod val="75000"/>
                  </a:schemeClr>
                </a:solidFill>
                <a:latin typeface="Verdana" panose="020B0604030504040204" pitchFamily="34" charset="0"/>
                <a:ea typeface="Verdana" panose="020B0604030504040204" pitchFamily="34" charset="0"/>
              </a:rPr>
              <a:t>Thank you for your attention!</a:t>
            </a:r>
            <a:endParaRPr lang="ru-RU" sz="3600" b="1" dirty="0">
              <a:solidFill>
                <a:schemeClr val="accent1">
                  <a:lumMod val="75000"/>
                </a:schemeClr>
              </a:solidFill>
              <a:latin typeface="Verdana" panose="020B0604030504040204" pitchFamily="34" charset="0"/>
              <a:ea typeface="Verdana" panose="020B0604030504040204" pitchFamily="34" charset="0"/>
            </a:endParaRPr>
          </a:p>
        </p:txBody>
      </p:sp>
      <p:pic>
        <p:nvPicPr>
          <p:cNvPr id="35" name="Рисунок 34">
            <a:extLst>
              <a:ext uri="{FF2B5EF4-FFF2-40B4-BE49-F238E27FC236}">
                <a16:creationId xmlns:a16="http://schemas.microsoft.com/office/drawing/2014/main" id="{98B4DA4C-3C3C-4A08-9A84-176B11D7451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15832" y="-57217"/>
            <a:ext cx="853974" cy="480360"/>
          </a:xfrm>
          <a:prstGeom prst="rect">
            <a:avLst/>
          </a:prstGeom>
        </p:spPr>
      </p:pic>
      <p:pic>
        <p:nvPicPr>
          <p:cNvPr id="22" name="Рисунок 34">
            <a:extLst>
              <a:ext uri="{FF2B5EF4-FFF2-40B4-BE49-F238E27FC236}">
                <a16:creationId xmlns:a16="http://schemas.microsoft.com/office/drawing/2014/main" id="{60CF3DE4-FE4C-44FE-8305-9727FDE7A7F7}"/>
              </a:ext>
            </a:extLst>
          </p:cNvPr>
          <p:cNvPicPr>
            <a:picLocks noChangeAspect="1"/>
          </p:cNvPicPr>
          <p:nvPr/>
        </p:nvPicPr>
        <p:blipFill rotWithShape="1">
          <a:blip r:embed="rId5">
            <a:extLst>
              <a:ext uri="{28A0092B-C50C-407E-A947-70E740481C1C}">
                <a14:useLocalDpi xmlns:a14="http://schemas.microsoft.com/office/drawing/2010/main" val="0"/>
              </a:ext>
            </a:extLst>
          </a:blip>
          <a:srcRect l="9697" t="40751" r="58396"/>
          <a:stretch/>
        </p:blipFill>
        <p:spPr>
          <a:xfrm>
            <a:off x="406438" y="1925442"/>
            <a:ext cx="1737360" cy="3473451"/>
          </a:xfrm>
          <a:prstGeom prst="rect">
            <a:avLst/>
          </a:prstGeom>
        </p:spPr>
      </p:pic>
      <p:sp>
        <p:nvSpPr>
          <p:cNvPr id="15" name="TextBox 14">
            <a:extLst>
              <a:ext uri="{FF2B5EF4-FFF2-40B4-BE49-F238E27FC236}">
                <a16:creationId xmlns:a16="http://schemas.microsoft.com/office/drawing/2014/main" id="{5AA6A37B-FCD2-59F6-E50E-ED75A88C26DC}"/>
              </a:ext>
            </a:extLst>
          </p:cNvPr>
          <p:cNvSpPr txBox="1"/>
          <p:nvPr/>
        </p:nvSpPr>
        <p:spPr>
          <a:xfrm>
            <a:off x="30239" y="679789"/>
            <a:ext cx="2489759" cy="738664"/>
          </a:xfrm>
          <a:prstGeom prst="rect">
            <a:avLst/>
          </a:prstGeom>
          <a:noFill/>
        </p:spPr>
        <p:txBody>
          <a:bodyPr wrap="square">
            <a:spAutoFit/>
          </a:bodyPr>
          <a:lstStyle/>
          <a:p>
            <a:pPr algn="ctr"/>
            <a:r>
              <a:rPr lang="en-US" sz="1000" b="1" dirty="0">
                <a:solidFill>
                  <a:srgbClr val="034EA2"/>
                </a:solidFill>
              </a:rPr>
              <a:t>Development of the targeted Educational program for Bachelors in Solar Energy in Uzbekistan</a:t>
            </a:r>
          </a:p>
          <a:p>
            <a:pPr algn="ctr"/>
            <a:endParaRPr lang="en-US" sz="600" b="1" dirty="0">
              <a:solidFill>
                <a:srgbClr val="034EA2"/>
              </a:solidFill>
            </a:endParaRPr>
          </a:p>
          <a:p>
            <a:pPr algn="ctr"/>
            <a:r>
              <a:rPr lang="en-US" sz="600" b="1" dirty="0">
                <a:solidFill>
                  <a:srgbClr val="034EA2"/>
                </a:solidFill>
              </a:rPr>
              <a:t>101128871 — </a:t>
            </a:r>
            <a:r>
              <a:rPr lang="en-US" sz="600" b="1" dirty="0" err="1">
                <a:solidFill>
                  <a:srgbClr val="034EA2"/>
                </a:solidFill>
              </a:rPr>
              <a:t>DEBSEUz</a:t>
            </a:r>
            <a:r>
              <a:rPr lang="en-US" sz="600" b="1" dirty="0">
                <a:solidFill>
                  <a:srgbClr val="034EA2"/>
                </a:solidFill>
              </a:rPr>
              <a:t> — ERASMUS-EDU-2023-CBHE </a:t>
            </a:r>
          </a:p>
        </p:txBody>
      </p:sp>
    </p:spTree>
    <p:extLst>
      <p:ext uri="{BB962C8B-B14F-4D97-AF65-F5344CB8AC3E}">
        <p14:creationId xmlns:p14="http://schemas.microsoft.com/office/powerpoint/2010/main" val="2703001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C0F9E74-9976-E0EF-1FB3-63D36CAD3881}"/>
              </a:ext>
            </a:extLst>
          </p:cNvPr>
          <p:cNvGrpSpPr/>
          <p:nvPr/>
        </p:nvGrpSpPr>
        <p:grpSpPr>
          <a:xfrm>
            <a:off x="-70317" y="9112"/>
            <a:ext cx="2761003" cy="6857766"/>
            <a:chOff x="-70317" y="9112"/>
            <a:chExt cx="2761003" cy="6857766"/>
          </a:xfrm>
        </p:grpSpPr>
        <p:sp>
          <p:nvSpPr>
            <p:cNvPr id="34" name="Rectangle 33">
              <a:extLst>
                <a:ext uri="{FF2B5EF4-FFF2-40B4-BE49-F238E27FC236}">
                  <a16:creationId xmlns:a16="http://schemas.microsoft.com/office/drawing/2014/main" id="{18591FCA-FACF-ABE6-5278-B9738E4CA771}"/>
                </a:ext>
              </a:extLst>
            </p:cNvPr>
            <p:cNvSpPr/>
            <p:nvPr/>
          </p:nvSpPr>
          <p:spPr>
            <a:xfrm>
              <a:off x="0" y="9112"/>
              <a:ext cx="2520000" cy="684888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Rectangle 12">
              <a:extLst>
                <a:ext uri="{FF2B5EF4-FFF2-40B4-BE49-F238E27FC236}">
                  <a16:creationId xmlns:a16="http://schemas.microsoft.com/office/drawing/2014/main" id="{737A4EA4-5B71-CBD7-D551-F0675BA87BB2}"/>
                </a:ext>
              </a:extLst>
            </p:cNvPr>
            <p:cNvSpPr/>
            <p:nvPr/>
          </p:nvSpPr>
          <p:spPr>
            <a:xfrm>
              <a:off x="0" y="6146878"/>
              <a:ext cx="579368" cy="720000"/>
            </a:xfrm>
            <a:custGeom>
              <a:avLst/>
              <a:gdLst>
                <a:gd name="connsiteX0" fmla="*/ 0 w 579368"/>
                <a:gd name="connsiteY0" fmla="*/ 0 h 1121806"/>
                <a:gd name="connsiteX1" fmla="*/ 579368 w 579368"/>
                <a:gd name="connsiteY1" fmla="*/ 0 h 1121806"/>
                <a:gd name="connsiteX2" fmla="*/ 579368 w 579368"/>
                <a:gd name="connsiteY2" fmla="*/ 1121806 h 1121806"/>
                <a:gd name="connsiteX3" fmla="*/ 0 w 579368"/>
                <a:gd name="connsiteY3" fmla="*/ 1121806 h 1121806"/>
                <a:gd name="connsiteX4" fmla="*/ 0 w 579368"/>
                <a:gd name="connsiteY4" fmla="*/ 0 h 1121806"/>
                <a:gd name="connsiteX0" fmla="*/ 0 w 579368"/>
                <a:gd name="connsiteY0" fmla="*/ 0 h 1121806"/>
                <a:gd name="connsiteX1" fmla="*/ 282188 w 579368"/>
                <a:gd name="connsiteY1" fmla="*/ 556260 h 1121806"/>
                <a:gd name="connsiteX2" fmla="*/ 579368 w 579368"/>
                <a:gd name="connsiteY2" fmla="*/ 1121806 h 1121806"/>
                <a:gd name="connsiteX3" fmla="*/ 0 w 579368"/>
                <a:gd name="connsiteY3" fmla="*/ 1121806 h 1121806"/>
                <a:gd name="connsiteX4" fmla="*/ 0 w 579368"/>
                <a:gd name="connsiteY4" fmla="*/ 0 h 112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368" h="1121806">
                  <a:moveTo>
                    <a:pt x="0" y="0"/>
                  </a:moveTo>
                  <a:lnTo>
                    <a:pt x="282188" y="556260"/>
                  </a:lnTo>
                  <a:lnTo>
                    <a:pt x="579368" y="1121806"/>
                  </a:lnTo>
                  <a:lnTo>
                    <a:pt x="0" y="112180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1" name="Rectangle 12">
              <a:extLst>
                <a:ext uri="{FF2B5EF4-FFF2-40B4-BE49-F238E27FC236}">
                  <a16:creationId xmlns:a16="http://schemas.microsoft.com/office/drawing/2014/main" id="{87E45A5D-DDA8-5C9C-29B0-B1E69F06771D}"/>
                </a:ext>
              </a:extLst>
            </p:cNvPr>
            <p:cNvSpPr/>
            <p:nvPr/>
          </p:nvSpPr>
          <p:spPr>
            <a:xfrm rot="6193952" flipV="1">
              <a:off x="-1" y="6158886"/>
              <a:ext cx="579368" cy="720000"/>
            </a:xfrm>
            <a:custGeom>
              <a:avLst/>
              <a:gdLst>
                <a:gd name="connsiteX0" fmla="*/ 0 w 579368"/>
                <a:gd name="connsiteY0" fmla="*/ 0 h 1121806"/>
                <a:gd name="connsiteX1" fmla="*/ 579368 w 579368"/>
                <a:gd name="connsiteY1" fmla="*/ 0 h 1121806"/>
                <a:gd name="connsiteX2" fmla="*/ 579368 w 579368"/>
                <a:gd name="connsiteY2" fmla="*/ 1121806 h 1121806"/>
                <a:gd name="connsiteX3" fmla="*/ 0 w 579368"/>
                <a:gd name="connsiteY3" fmla="*/ 1121806 h 1121806"/>
                <a:gd name="connsiteX4" fmla="*/ 0 w 579368"/>
                <a:gd name="connsiteY4" fmla="*/ 0 h 1121806"/>
                <a:gd name="connsiteX0" fmla="*/ 0 w 579368"/>
                <a:gd name="connsiteY0" fmla="*/ 0 h 1121806"/>
                <a:gd name="connsiteX1" fmla="*/ 282188 w 579368"/>
                <a:gd name="connsiteY1" fmla="*/ 556260 h 1121806"/>
                <a:gd name="connsiteX2" fmla="*/ 579368 w 579368"/>
                <a:gd name="connsiteY2" fmla="*/ 1121806 h 1121806"/>
                <a:gd name="connsiteX3" fmla="*/ 0 w 579368"/>
                <a:gd name="connsiteY3" fmla="*/ 1121806 h 1121806"/>
                <a:gd name="connsiteX4" fmla="*/ 0 w 579368"/>
                <a:gd name="connsiteY4" fmla="*/ 0 h 112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368" h="1121806">
                  <a:moveTo>
                    <a:pt x="0" y="0"/>
                  </a:moveTo>
                  <a:lnTo>
                    <a:pt x="282188" y="556260"/>
                  </a:lnTo>
                  <a:lnTo>
                    <a:pt x="579368" y="1121806"/>
                  </a:lnTo>
                  <a:lnTo>
                    <a:pt x="0" y="1121806"/>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Isosceles Triangle 15">
              <a:extLst>
                <a:ext uri="{FF2B5EF4-FFF2-40B4-BE49-F238E27FC236}">
                  <a16:creationId xmlns:a16="http://schemas.microsoft.com/office/drawing/2014/main" id="{22B5AF93-23F8-C6BB-4FC8-CA6821336FFE}"/>
                </a:ext>
              </a:extLst>
            </p:cNvPr>
            <p:cNvSpPr/>
            <p:nvPr/>
          </p:nvSpPr>
          <p:spPr>
            <a:xfrm rot="5400000">
              <a:off x="2504758" y="5414133"/>
              <a:ext cx="201168" cy="170688"/>
            </a:xfrm>
            <a:prstGeom prst="triangle">
              <a:avLst/>
            </a:prstGeom>
            <a:solidFill>
              <a:schemeClr val="bg1">
                <a:lumMod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9" name="Picture 8">
            <a:extLst>
              <a:ext uri="{FF2B5EF4-FFF2-40B4-BE49-F238E27FC236}">
                <a16:creationId xmlns:a16="http://schemas.microsoft.com/office/drawing/2014/main" id="{C964DF02-D7A2-4BC2-F5D7-AB4B387817D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8171" y="36671"/>
            <a:ext cx="1565593" cy="328454"/>
          </a:xfrm>
          <a:prstGeom prst="rect">
            <a:avLst/>
          </a:prstGeom>
        </p:spPr>
      </p:pic>
      <p:sp>
        <p:nvSpPr>
          <p:cNvPr id="42" name="TextBox 41">
            <a:extLst>
              <a:ext uri="{FF2B5EF4-FFF2-40B4-BE49-F238E27FC236}">
                <a16:creationId xmlns:a16="http://schemas.microsoft.com/office/drawing/2014/main" id="{5AA6A37B-FCD2-59F6-E50E-ED75A88C26DC}"/>
              </a:ext>
            </a:extLst>
          </p:cNvPr>
          <p:cNvSpPr txBox="1"/>
          <p:nvPr/>
        </p:nvSpPr>
        <p:spPr>
          <a:xfrm>
            <a:off x="10159" y="680851"/>
            <a:ext cx="2489759" cy="738664"/>
          </a:xfrm>
          <a:prstGeom prst="rect">
            <a:avLst/>
          </a:prstGeom>
          <a:noFill/>
        </p:spPr>
        <p:txBody>
          <a:bodyPr wrap="square">
            <a:spAutoFit/>
          </a:bodyPr>
          <a:lstStyle/>
          <a:p>
            <a:pPr algn="ctr"/>
            <a:r>
              <a:rPr lang="en-US" sz="1000" b="1" dirty="0">
                <a:solidFill>
                  <a:srgbClr val="034EA2"/>
                </a:solidFill>
              </a:rPr>
              <a:t>Development of the targeted Educational program for Bachelors in Solar Energy in Uzbekistan</a:t>
            </a:r>
          </a:p>
          <a:p>
            <a:pPr algn="ctr"/>
            <a:endParaRPr lang="en-US" sz="600" b="1" dirty="0">
              <a:solidFill>
                <a:srgbClr val="034EA2"/>
              </a:solidFill>
            </a:endParaRPr>
          </a:p>
          <a:p>
            <a:pPr algn="ctr"/>
            <a:r>
              <a:rPr lang="en-US" sz="600" b="1" dirty="0">
                <a:solidFill>
                  <a:srgbClr val="034EA2"/>
                </a:solidFill>
              </a:rPr>
              <a:t>101128871 — </a:t>
            </a:r>
            <a:r>
              <a:rPr lang="en-US" sz="600" b="1" dirty="0" err="1">
                <a:solidFill>
                  <a:srgbClr val="034EA2"/>
                </a:solidFill>
              </a:rPr>
              <a:t>DEBSEUz</a:t>
            </a:r>
            <a:r>
              <a:rPr lang="en-US" sz="600" b="1" dirty="0">
                <a:solidFill>
                  <a:srgbClr val="034EA2"/>
                </a:solidFill>
              </a:rPr>
              <a:t> — ERASMUS-EDU-2023-CBHE </a:t>
            </a:r>
          </a:p>
        </p:txBody>
      </p:sp>
      <p:pic>
        <p:nvPicPr>
          <p:cNvPr id="21" name="Picture 20">
            <a:extLst>
              <a:ext uri="{FF2B5EF4-FFF2-40B4-BE49-F238E27FC236}">
                <a16:creationId xmlns:a16="http://schemas.microsoft.com/office/drawing/2014/main" id="{FB16B60D-19B4-0328-2B9E-DFCE9AD31D43}"/>
              </a:ext>
            </a:extLst>
          </p:cNvPr>
          <p:cNvPicPr>
            <a:picLocks noChangeAspect="1"/>
          </p:cNvPicPr>
          <p:nvPr/>
        </p:nvPicPr>
        <p:blipFill>
          <a:blip r:embed="rId3"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58658" y="4795961"/>
            <a:ext cx="1224329" cy="750817"/>
          </a:xfrm>
          <a:prstGeom prst="rect">
            <a:avLst/>
          </a:prstGeom>
        </p:spPr>
      </p:pic>
      <p:pic>
        <p:nvPicPr>
          <p:cNvPr id="43" name="Рисунок 42">
            <a:extLst>
              <a:ext uri="{FF2B5EF4-FFF2-40B4-BE49-F238E27FC236}">
                <a16:creationId xmlns:a16="http://schemas.microsoft.com/office/drawing/2014/main" id="{B2B506A0-22B9-4005-B9D0-DB7110B8185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15832" y="-57217"/>
            <a:ext cx="853974" cy="480360"/>
          </a:xfrm>
          <a:prstGeom prst="rect">
            <a:avLst/>
          </a:prstGeom>
        </p:spPr>
      </p:pic>
      <p:pic>
        <p:nvPicPr>
          <p:cNvPr id="27" name="Рисунок 34">
            <a:extLst>
              <a:ext uri="{FF2B5EF4-FFF2-40B4-BE49-F238E27FC236}">
                <a16:creationId xmlns:a16="http://schemas.microsoft.com/office/drawing/2014/main" id="{60CF3DE4-FE4C-44FE-8305-9727FDE7A7F7}"/>
              </a:ext>
            </a:extLst>
          </p:cNvPr>
          <p:cNvPicPr>
            <a:picLocks noChangeAspect="1"/>
          </p:cNvPicPr>
          <p:nvPr/>
        </p:nvPicPr>
        <p:blipFill rotWithShape="1">
          <a:blip r:embed="rId5">
            <a:extLst>
              <a:ext uri="{28A0092B-C50C-407E-A947-70E740481C1C}">
                <a14:useLocalDpi xmlns:a14="http://schemas.microsoft.com/office/drawing/2010/main" val="0"/>
              </a:ext>
            </a:extLst>
          </a:blip>
          <a:srcRect l="9697" t="40751" r="58396"/>
          <a:stretch/>
        </p:blipFill>
        <p:spPr>
          <a:xfrm>
            <a:off x="386359" y="1735242"/>
            <a:ext cx="1737360" cy="3547958"/>
          </a:xfrm>
          <a:prstGeom prst="rect">
            <a:avLst/>
          </a:prstGeom>
        </p:spPr>
      </p:pic>
      <p:pic>
        <p:nvPicPr>
          <p:cNvPr id="4" name="Picture 3">
            <a:extLst>
              <a:ext uri="{FF2B5EF4-FFF2-40B4-BE49-F238E27FC236}">
                <a16:creationId xmlns:a16="http://schemas.microsoft.com/office/drawing/2014/main" id="{4A39B585-598C-6406-C354-3744702C3356}"/>
              </a:ext>
            </a:extLst>
          </p:cNvPr>
          <p:cNvPicPr>
            <a:picLocks noChangeAspect="1"/>
          </p:cNvPicPr>
          <p:nvPr/>
        </p:nvPicPr>
        <p:blipFill rotWithShape="1">
          <a:blip r:embed="rId6"/>
          <a:srcRect t="4294" b="23726"/>
          <a:stretch/>
        </p:blipFill>
        <p:spPr>
          <a:xfrm>
            <a:off x="2519998" y="680851"/>
            <a:ext cx="9651682" cy="3907873"/>
          </a:xfrm>
          <a:prstGeom prst="rect">
            <a:avLst/>
          </a:prstGeom>
          <a:ln>
            <a:noFill/>
          </a:ln>
          <a:effectLst>
            <a:softEdge rad="112500"/>
          </a:effectLst>
        </p:spPr>
      </p:pic>
      <p:sp>
        <p:nvSpPr>
          <p:cNvPr id="5" name="TextBox 4">
            <a:extLst>
              <a:ext uri="{FF2B5EF4-FFF2-40B4-BE49-F238E27FC236}">
                <a16:creationId xmlns:a16="http://schemas.microsoft.com/office/drawing/2014/main" id="{955AD852-3868-9F7C-0CE9-1147732411A2}"/>
              </a:ext>
            </a:extLst>
          </p:cNvPr>
          <p:cNvSpPr txBox="1"/>
          <p:nvPr/>
        </p:nvSpPr>
        <p:spPr>
          <a:xfrm>
            <a:off x="2605342" y="4717280"/>
            <a:ext cx="9538487" cy="2123658"/>
          </a:xfrm>
          <a:prstGeom prst="rect">
            <a:avLst/>
          </a:prstGeom>
          <a:noFill/>
        </p:spPr>
        <p:txBody>
          <a:bodyPr wrap="square" rtlCol="0">
            <a:spAutoFit/>
          </a:bodyPr>
          <a:lstStyle/>
          <a:p>
            <a:pPr algn="just"/>
            <a:r>
              <a:rPr lang="en-US" sz="2200" b="0" i="0" dirty="0">
                <a:solidFill>
                  <a:srgbClr val="000000"/>
                </a:solidFill>
                <a:effectLst/>
                <a:latin typeface="Times New Roman" panose="02020603050405020304" pitchFamily="18" charset="0"/>
              </a:rPr>
              <a:t>The history of Andijan state university named after </a:t>
            </a:r>
            <a:r>
              <a:rPr lang="en-US" sz="2200" b="0" i="0" dirty="0" err="1">
                <a:solidFill>
                  <a:srgbClr val="000000"/>
                </a:solidFill>
                <a:effectLst/>
                <a:latin typeface="Times New Roman" panose="02020603050405020304" pitchFamily="18" charset="0"/>
              </a:rPr>
              <a:t>Zahiriddin</a:t>
            </a:r>
            <a:r>
              <a:rPr lang="en-US" sz="2200" b="0" i="0" dirty="0">
                <a:solidFill>
                  <a:srgbClr val="000000"/>
                </a:solidFill>
                <a:effectLst/>
                <a:latin typeface="Times New Roman" panose="02020603050405020304" pitchFamily="18" charset="0"/>
              </a:rPr>
              <a:t> Muhammad Babur began in 1931 initially as the affiliation of Ferghana Pedagogical Institute. In 1939 it became an Institute of Teachers, then from 1953 it was named as Andijan Pedagogical Institute and on December 28 1992 in accordance with the resolution of the President of the Republic of Uzbekistan, Andijan Pedagogical Institute was reorganized as Andijan State University.</a:t>
            </a:r>
            <a:endParaRPr lang="ru-RU" sz="2200" dirty="0"/>
          </a:p>
        </p:txBody>
      </p:sp>
      <p:sp>
        <p:nvSpPr>
          <p:cNvPr id="6" name="TextBox 5">
            <a:extLst>
              <a:ext uri="{FF2B5EF4-FFF2-40B4-BE49-F238E27FC236}">
                <a16:creationId xmlns:a16="http://schemas.microsoft.com/office/drawing/2014/main" id="{6D3952E1-7953-9CCA-FA7A-3F0BFE93D8B5}"/>
              </a:ext>
            </a:extLst>
          </p:cNvPr>
          <p:cNvSpPr txBox="1"/>
          <p:nvPr/>
        </p:nvSpPr>
        <p:spPr>
          <a:xfrm>
            <a:off x="2540318" y="182963"/>
            <a:ext cx="9603511" cy="369332"/>
          </a:xfrm>
          <a:prstGeom prst="rect">
            <a:avLst/>
          </a:prstGeom>
          <a:noFill/>
        </p:spPr>
        <p:txBody>
          <a:bodyPr wrap="square" rtlCol="0">
            <a:spAutoFit/>
          </a:bodyPr>
          <a:lstStyle/>
          <a:p>
            <a:pPr algn="ctr"/>
            <a:r>
              <a:rPr lang="en-US" b="1" dirty="0">
                <a:solidFill>
                  <a:srgbClr val="034EA2"/>
                </a:solidFill>
                <a:latin typeface="Verdana" panose="020B0604030504040204" pitchFamily="34" charset="0"/>
                <a:ea typeface="Verdana" panose="020B0604030504040204" pitchFamily="34" charset="0"/>
              </a:rPr>
              <a:t>HISTORY OF ANDIJAN STATE UNIVERSITY</a:t>
            </a:r>
            <a:endParaRPr lang="ru-RU" b="1" dirty="0">
              <a:solidFill>
                <a:srgbClr val="034EA2"/>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949384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C0F9E74-9976-E0EF-1FB3-63D36CAD3881}"/>
              </a:ext>
            </a:extLst>
          </p:cNvPr>
          <p:cNvGrpSpPr/>
          <p:nvPr/>
        </p:nvGrpSpPr>
        <p:grpSpPr>
          <a:xfrm>
            <a:off x="-70317" y="9112"/>
            <a:ext cx="2761003" cy="6857766"/>
            <a:chOff x="-70317" y="9112"/>
            <a:chExt cx="2761003" cy="6857766"/>
          </a:xfrm>
        </p:grpSpPr>
        <p:sp>
          <p:nvSpPr>
            <p:cNvPr id="34" name="Rectangle 33">
              <a:extLst>
                <a:ext uri="{FF2B5EF4-FFF2-40B4-BE49-F238E27FC236}">
                  <a16:creationId xmlns:a16="http://schemas.microsoft.com/office/drawing/2014/main" id="{18591FCA-FACF-ABE6-5278-B9738E4CA771}"/>
                </a:ext>
              </a:extLst>
            </p:cNvPr>
            <p:cNvSpPr/>
            <p:nvPr/>
          </p:nvSpPr>
          <p:spPr>
            <a:xfrm>
              <a:off x="0" y="9112"/>
              <a:ext cx="2520000" cy="684888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Rectangle 12">
              <a:extLst>
                <a:ext uri="{FF2B5EF4-FFF2-40B4-BE49-F238E27FC236}">
                  <a16:creationId xmlns:a16="http://schemas.microsoft.com/office/drawing/2014/main" id="{737A4EA4-5B71-CBD7-D551-F0675BA87BB2}"/>
                </a:ext>
              </a:extLst>
            </p:cNvPr>
            <p:cNvSpPr/>
            <p:nvPr/>
          </p:nvSpPr>
          <p:spPr>
            <a:xfrm>
              <a:off x="0" y="6146878"/>
              <a:ext cx="579368" cy="720000"/>
            </a:xfrm>
            <a:custGeom>
              <a:avLst/>
              <a:gdLst>
                <a:gd name="connsiteX0" fmla="*/ 0 w 579368"/>
                <a:gd name="connsiteY0" fmla="*/ 0 h 1121806"/>
                <a:gd name="connsiteX1" fmla="*/ 579368 w 579368"/>
                <a:gd name="connsiteY1" fmla="*/ 0 h 1121806"/>
                <a:gd name="connsiteX2" fmla="*/ 579368 w 579368"/>
                <a:gd name="connsiteY2" fmla="*/ 1121806 h 1121806"/>
                <a:gd name="connsiteX3" fmla="*/ 0 w 579368"/>
                <a:gd name="connsiteY3" fmla="*/ 1121806 h 1121806"/>
                <a:gd name="connsiteX4" fmla="*/ 0 w 579368"/>
                <a:gd name="connsiteY4" fmla="*/ 0 h 1121806"/>
                <a:gd name="connsiteX0" fmla="*/ 0 w 579368"/>
                <a:gd name="connsiteY0" fmla="*/ 0 h 1121806"/>
                <a:gd name="connsiteX1" fmla="*/ 282188 w 579368"/>
                <a:gd name="connsiteY1" fmla="*/ 556260 h 1121806"/>
                <a:gd name="connsiteX2" fmla="*/ 579368 w 579368"/>
                <a:gd name="connsiteY2" fmla="*/ 1121806 h 1121806"/>
                <a:gd name="connsiteX3" fmla="*/ 0 w 579368"/>
                <a:gd name="connsiteY3" fmla="*/ 1121806 h 1121806"/>
                <a:gd name="connsiteX4" fmla="*/ 0 w 579368"/>
                <a:gd name="connsiteY4" fmla="*/ 0 h 112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368" h="1121806">
                  <a:moveTo>
                    <a:pt x="0" y="0"/>
                  </a:moveTo>
                  <a:lnTo>
                    <a:pt x="282188" y="556260"/>
                  </a:lnTo>
                  <a:lnTo>
                    <a:pt x="579368" y="1121806"/>
                  </a:lnTo>
                  <a:lnTo>
                    <a:pt x="0" y="112180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1" name="Rectangle 12">
              <a:extLst>
                <a:ext uri="{FF2B5EF4-FFF2-40B4-BE49-F238E27FC236}">
                  <a16:creationId xmlns:a16="http://schemas.microsoft.com/office/drawing/2014/main" id="{87E45A5D-DDA8-5C9C-29B0-B1E69F06771D}"/>
                </a:ext>
              </a:extLst>
            </p:cNvPr>
            <p:cNvSpPr/>
            <p:nvPr/>
          </p:nvSpPr>
          <p:spPr>
            <a:xfrm rot="6193952" flipV="1">
              <a:off x="-1" y="6158886"/>
              <a:ext cx="579368" cy="720000"/>
            </a:xfrm>
            <a:custGeom>
              <a:avLst/>
              <a:gdLst>
                <a:gd name="connsiteX0" fmla="*/ 0 w 579368"/>
                <a:gd name="connsiteY0" fmla="*/ 0 h 1121806"/>
                <a:gd name="connsiteX1" fmla="*/ 579368 w 579368"/>
                <a:gd name="connsiteY1" fmla="*/ 0 h 1121806"/>
                <a:gd name="connsiteX2" fmla="*/ 579368 w 579368"/>
                <a:gd name="connsiteY2" fmla="*/ 1121806 h 1121806"/>
                <a:gd name="connsiteX3" fmla="*/ 0 w 579368"/>
                <a:gd name="connsiteY3" fmla="*/ 1121806 h 1121806"/>
                <a:gd name="connsiteX4" fmla="*/ 0 w 579368"/>
                <a:gd name="connsiteY4" fmla="*/ 0 h 1121806"/>
                <a:gd name="connsiteX0" fmla="*/ 0 w 579368"/>
                <a:gd name="connsiteY0" fmla="*/ 0 h 1121806"/>
                <a:gd name="connsiteX1" fmla="*/ 282188 w 579368"/>
                <a:gd name="connsiteY1" fmla="*/ 556260 h 1121806"/>
                <a:gd name="connsiteX2" fmla="*/ 579368 w 579368"/>
                <a:gd name="connsiteY2" fmla="*/ 1121806 h 1121806"/>
                <a:gd name="connsiteX3" fmla="*/ 0 w 579368"/>
                <a:gd name="connsiteY3" fmla="*/ 1121806 h 1121806"/>
                <a:gd name="connsiteX4" fmla="*/ 0 w 579368"/>
                <a:gd name="connsiteY4" fmla="*/ 0 h 112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368" h="1121806">
                  <a:moveTo>
                    <a:pt x="0" y="0"/>
                  </a:moveTo>
                  <a:lnTo>
                    <a:pt x="282188" y="556260"/>
                  </a:lnTo>
                  <a:lnTo>
                    <a:pt x="579368" y="1121806"/>
                  </a:lnTo>
                  <a:lnTo>
                    <a:pt x="0" y="1121806"/>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Isosceles Triangle 15">
              <a:extLst>
                <a:ext uri="{FF2B5EF4-FFF2-40B4-BE49-F238E27FC236}">
                  <a16:creationId xmlns:a16="http://schemas.microsoft.com/office/drawing/2014/main" id="{22B5AF93-23F8-C6BB-4FC8-CA6821336FFE}"/>
                </a:ext>
              </a:extLst>
            </p:cNvPr>
            <p:cNvSpPr/>
            <p:nvPr/>
          </p:nvSpPr>
          <p:spPr>
            <a:xfrm rot="5400000">
              <a:off x="2504758" y="5414133"/>
              <a:ext cx="201168" cy="170688"/>
            </a:xfrm>
            <a:prstGeom prst="triangle">
              <a:avLst/>
            </a:prstGeom>
            <a:solidFill>
              <a:schemeClr val="bg1">
                <a:lumMod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9" name="Picture 8">
            <a:extLst>
              <a:ext uri="{FF2B5EF4-FFF2-40B4-BE49-F238E27FC236}">
                <a16:creationId xmlns:a16="http://schemas.microsoft.com/office/drawing/2014/main" id="{C964DF02-D7A2-4BC2-F5D7-AB4B387817D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8171" y="36671"/>
            <a:ext cx="1565593" cy="328454"/>
          </a:xfrm>
          <a:prstGeom prst="rect">
            <a:avLst/>
          </a:prstGeom>
        </p:spPr>
      </p:pic>
      <p:sp>
        <p:nvSpPr>
          <p:cNvPr id="42" name="TextBox 41">
            <a:extLst>
              <a:ext uri="{FF2B5EF4-FFF2-40B4-BE49-F238E27FC236}">
                <a16:creationId xmlns:a16="http://schemas.microsoft.com/office/drawing/2014/main" id="{5AA6A37B-FCD2-59F6-E50E-ED75A88C26DC}"/>
              </a:ext>
            </a:extLst>
          </p:cNvPr>
          <p:cNvSpPr txBox="1"/>
          <p:nvPr/>
        </p:nvSpPr>
        <p:spPr>
          <a:xfrm>
            <a:off x="10159" y="680851"/>
            <a:ext cx="2489759" cy="738664"/>
          </a:xfrm>
          <a:prstGeom prst="rect">
            <a:avLst/>
          </a:prstGeom>
          <a:noFill/>
        </p:spPr>
        <p:txBody>
          <a:bodyPr wrap="square">
            <a:spAutoFit/>
          </a:bodyPr>
          <a:lstStyle/>
          <a:p>
            <a:pPr algn="ctr"/>
            <a:r>
              <a:rPr lang="en-US" sz="1000" b="1" dirty="0">
                <a:solidFill>
                  <a:srgbClr val="034EA2"/>
                </a:solidFill>
              </a:rPr>
              <a:t>Development of the targeted Educational program for Bachelors in Solar Energy in Uzbekistan</a:t>
            </a:r>
          </a:p>
          <a:p>
            <a:pPr algn="ctr"/>
            <a:endParaRPr lang="en-US" sz="600" b="1" dirty="0">
              <a:solidFill>
                <a:srgbClr val="034EA2"/>
              </a:solidFill>
            </a:endParaRPr>
          </a:p>
          <a:p>
            <a:pPr algn="ctr"/>
            <a:r>
              <a:rPr lang="en-US" sz="600" b="1" dirty="0">
                <a:solidFill>
                  <a:srgbClr val="034EA2"/>
                </a:solidFill>
              </a:rPr>
              <a:t>101128871 — </a:t>
            </a:r>
            <a:r>
              <a:rPr lang="en-US" sz="600" b="1" dirty="0" err="1">
                <a:solidFill>
                  <a:srgbClr val="034EA2"/>
                </a:solidFill>
              </a:rPr>
              <a:t>DEBSEUz</a:t>
            </a:r>
            <a:r>
              <a:rPr lang="en-US" sz="600" b="1" dirty="0">
                <a:solidFill>
                  <a:srgbClr val="034EA2"/>
                </a:solidFill>
              </a:rPr>
              <a:t> — ERASMUS-EDU-2023-CBHE </a:t>
            </a:r>
          </a:p>
        </p:txBody>
      </p:sp>
      <p:pic>
        <p:nvPicPr>
          <p:cNvPr id="21" name="Picture 20">
            <a:extLst>
              <a:ext uri="{FF2B5EF4-FFF2-40B4-BE49-F238E27FC236}">
                <a16:creationId xmlns:a16="http://schemas.microsoft.com/office/drawing/2014/main" id="{FB16B60D-19B4-0328-2B9E-DFCE9AD31D43}"/>
              </a:ext>
            </a:extLst>
          </p:cNvPr>
          <p:cNvPicPr>
            <a:picLocks noChangeAspect="1"/>
          </p:cNvPicPr>
          <p:nvPr/>
        </p:nvPicPr>
        <p:blipFill>
          <a:blip r:embed="rId3"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58658" y="4795961"/>
            <a:ext cx="1224329" cy="750817"/>
          </a:xfrm>
          <a:prstGeom prst="rect">
            <a:avLst/>
          </a:prstGeom>
        </p:spPr>
      </p:pic>
      <p:pic>
        <p:nvPicPr>
          <p:cNvPr id="43" name="Рисунок 42">
            <a:extLst>
              <a:ext uri="{FF2B5EF4-FFF2-40B4-BE49-F238E27FC236}">
                <a16:creationId xmlns:a16="http://schemas.microsoft.com/office/drawing/2014/main" id="{B2B506A0-22B9-4005-B9D0-DB7110B8185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15832" y="-57217"/>
            <a:ext cx="853974" cy="480360"/>
          </a:xfrm>
          <a:prstGeom prst="rect">
            <a:avLst/>
          </a:prstGeom>
        </p:spPr>
      </p:pic>
      <p:pic>
        <p:nvPicPr>
          <p:cNvPr id="27" name="Рисунок 34">
            <a:extLst>
              <a:ext uri="{FF2B5EF4-FFF2-40B4-BE49-F238E27FC236}">
                <a16:creationId xmlns:a16="http://schemas.microsoft.com/office/drawing/2014/main" id="{60CF3DE4-FE4C-44FE-8305-9727FDE7A7F7}"/>
              </a:ext>
            </a:extLst>
          </p:cNvPr>
          <p:cNvPicPr>
            <a:picLocks noChangeAspect="1"/>
          </p:cNvPicPr>
          <p:nvPr/>
        </p:nvPicPr>
        <p:blipFill rotWithShape="1">
          <a:blip r:embed="rId5">
            <a:extLst>
              <a:ext uri="{28A0092B-C50C-407E-A947-70E740481C1C}">
                <a14:useLocalDpi xmlns:a14="http://schemas.microsoft.com/office/drawing/2010/main" val="0"/>
              </a:ext>
            </a:extLst>
          </a:blip>
          <a:srcRect l="9697" t="40751" r="58396"/>
          <a:stretch/>
        </p:blipFill>
        <p:spPr>
          <a:xfrm>
            <a:off x="386359" y="1735242"/>
            <a:ext cx="1737360" cy="3547958"/>
          </a:xfrm>
          <a:prstGeom prst="rect">
            <a:avLst/>
          </a:prstGeom>
        </p:spPr>
      </p:pic>
      <p:sp>
        <p:nvSpPr>
          <p:cNvPr id="5" name="TextBox 4">
            <a:extLst>
              <a:ext uri="{FF2B5EF4-FFF2-40B4-BE49-F238E27FC236}">
                <a16:creationId xmlns:a16="http://schemas.microsoft.com/office/drawing/2014/main" id="{955AD852-3868-9F7C-0CE9-1147732411A2}"/>
              </a:ext>
            </a:extLst>
          </p:cNvPr>
          <p:cNvSpPr txBox="1"/>
          <p:nvPr/>
        </p:nvSpPr>
        <p:spPr>
          <a:xfrm>
            <a:off x="2499918" y="1050183"/>
            <a:ext cx="9538487" cy="1200329"/>
          </a:xfrm>
          <a:prstGeom prst="rect">
            <a:avLst/>
          </a:prstGeom>
          <a:noFill/>
        </p:spPr>
        <p:txBody>
          <a:bodyPr wrap="square" rtlCol="0">
            <a:spAutoFit/>
          </a:bodyPr>
          <a:lstStyle/>
          <a:p>
            <a:pPr algn="ctr"/>
            <a:r>
              <a:rPr lang="en-US" b="0" i="0" dirty="0">
                <a:solidFill>
                  <a:srgbClr val="000000"/>
                </a:solidFill>
                <a:effectLst/>
                <a:latin typeface="Times New Roman" panose="02020603050405020304" pitchFamily="18" charset="0"/>
              </a:rPr>
              <a:t>Today,</a:t>
            </a:r>
            <a:r>
              <a:rPr lang="en-US" dirty="0">
                <a:solidFill>
                  <a:srgbClr val="000000"/>
                </a:solidFill>
                <a:latin typeface="Times New Roman" panose="02020603050405020304" pitchFamily="18" charset="0"/>
              </a:rPr>
              <a:t> 9 faculties and 30 functioning departments are functioning to teach student in 52 specialties at the university.</a:t>
            </a:r>
          </a:p>
          <a:p>
            <a:pPr algn="just"/>
            <a:r>
              <a:rPr lang="en-US" b="1" dirty="0">
                <a:solidFill>
                  <a:srgbClr val="000000"/>
                </a:solidFill>
                <a:latin typeface="Times New Roman" panose="02020603050405020304" pitchFamily="18" charset="0"/>
              </a:rPr>
              <a:t> 	FACULTIES:</a:t>
            </a:r>
          </a:p>
          <a:p>
            <a:pPr algn="just"/>
            <a:r>
              <a:rPr lang="en-US" dirty="0">
                <a:solidFill>
                  <a:srgbClr val="000000"/>
                </a:solidFill>
                <a:latin typeface="Times New Roman" panose="02020603050405020304" pitchFamily="18" charset="0"/>
              </a:rPr>
              <a:t> </a:t>
            </a:r>
            <a:endParaRPr lang="ru-RU" dirty="0"/>
          </a:p>
        </p:txBody>
      </p:sp>
      <p:sp>
        <p:nvSpPr>
          <p:cNvPr id="6" name="TextBox 5">
            <a:extLst>
              <a:ext uri="{FF2B5EF4-FFF2-40B4-BE49-F238E27FC236}">
                <a16:creationId xmlns:a16="http://schemas.microsoft.com/office/drawing/2014/main" id="{6D3952E1-7953-9CCA-FA7A-3F0BFE93D8B5}"/>
              </a:ext>
            </a:extLst>
          </p:cNvPr>
          <p:cNvSpPr txBox="1"/>
          <p:nvPr/>
        </p:nvSpPr>
        <p:spPr>
          <a:xfrm>
            <a:off x="2548089" y="365125"/>
            <a:ext cx="9603511" cy="369332"/>
          </a:xfrm>
          <a:prstGeom prst="rect">
            <a:avLst/>
          </a:prstGeom>
          <a:noFill/>
        </p:spPr>
        <p:txBody>
          <a:bodyPr wrap="square" rtlCol="0">
            <a:spAutoFit/>
          </a:bodyPr>
          <a:lstStyle/>
          <a:p>
            <a:pPr algn="ctr"/>
            <a:r>
              <a:rPr lang="en-US" b="1" dirty="0">
                <a:solidFill>
                  <a:srgbClr val="034EA2"/>
                </a:solidFill>
                <a:latin typeface="Verdana" panose="020B0604030504040204" pitchFamily="34" charset="0"/>
                <a:ea typeface="Verdana" panose="020B0604030504040204" pitchFamily="34" charset="0"/>
              </a:rPr>
              <a:t>FACULTIES AND DEPARTMENTS OF THE UNIVERSITY</a:t>
            </a:r>
            <a:endParaRPr lang="ru-RU" b="1" dirty="0">
              <a:solidFill>
                <a:srgbClr val="034EA2"/>
              </a:solidFill>
              <a:latin typeface="Verdana" panose="020B0604030504040204" pitchFamily="34" charset="0"/>
              <a:ea typeface="Verdana" panose="020B0604030504040204" pitchFamily="34" charset="0"/>
            </a:endParaRPr>
          </a:p>
        </p:txBody>
      </p:sp>
      <p:pic>
        <p:nvPicPr>
          <p:cNvPr id="11" name="Picture 10">
            <a:extLst>
              <a:ext uri="{FF2B5EF4-FFF2-40B4-BE49-F238E27FC236}">
                <a16:creationId xmlns:a16="http://schemas.microsoft.com/office/drawing/2014/main" id="{70463877-6B71-1D6B-34E8-F2ECF896329D}"/>
              </a:ext>
            </a:extLst>
          </p:cNvPr>
          <p:cNvPicPr>
            <a:picLocks noChangeAspect="1"/>
          </p:cNvPicPr>
          <p:nvPr/>
        </p:nvPicPr>
        <p:blipFill rotWithShape="1">
          <a:blip r:embed="rId6"/>
          <a:srcRect l="396" t="14185" r="6782" b="12057"/>
          <a:stretch/>
        </p:blipFill>
        <p:spPr>
          <a:xfrm>
            <a:off x="2605342" y="1955000"/>
            <a:ext cx="9444299" cy="4203207"/>
          </a:xfrm>
          <a:prstGeom prst="rect">
            <a:avLst/>
          </a:prstGeom>
          <a:ln>
            <a:noFill/>
          </a:ln>
          <a:effectLst>
            <a:softEdge rad="112500"/>
          </a:effectLst>
        </p:spPr>
      </p:pic>
      <p:sp>
        <p:nvSpPr>
          <p:cNvPr id="12" name="TextBox 11">
            <a:extLst>
              <a:ext uri="{FF2B5EF4-FFF2-40B4-BE49-F238E27FC236}">
                <a16:creationId xmlns:a16="http://schemas.microsoft.com/office/drawing/2014/main" id="{0437F3A9-ECEB-655B-7E2B-BBF3D15EC974}"/>
              </a:ext>
            </a:extLst>
          </p:cNvPr>
          <p:cNvSpPr txBox="1"/>
          <p:nvPr/>
        </p:nvSpPr>
        <p:spPr>
          <a:xfrm>
            <a:off x="8460441" y="1604610"/>
            <a:ext cx="3577964" cy="3919022"/>
          </a:xfrm>
          <a:prstGeom prst="rect">
            <a:avLst/>
          </a:prstGeom>
          <a:noFill/>
        </p:spPr>
        <p:txBody>
          <a:bodyPr wrap="square" rtlCol="0">
            <a:spAutoFit/>
          </a:bodyPr>
          <a:lstStyle/>
          <a:p>
            <a:r>
              <a:rPr lang="en-US" b="1" dirty="0">
                <a:latin typeface="RobotoCondensed"/>
              </a:rPr>
              <a:t>Quality of Academic Staff:</a:t>
            </a:r>
          </a:p>
          <a:p>
            <a:endParaRPr lang="en-US" dirty="0">
              <a:latin typeface="RobotoCondensed"/>
            </a:endParaRPr>
          </a:p>
          <a:p>
            <a:pPr>
              <a:lnSpc>
                <a:spcPct val="150000"/>
              </a:lnSpc>
            </a:pPr>
            <a:r>
              <a:rPr lang="en-US" dirty="0">
                <a:latin typeface="RobotoCondensed"/>
              </a:rPr>
              <a:t>Overall number: </a:t>
            </a:r>
            <a:r>
              <a:rPr lang="en-US" b="1" dirty="0">
                <a:latin typeface="RobotoCondensed"/>
              </a:rPr>
              <a:t>740</a:t>
            </a:r>
          </a:p>
          <a:p>
            <a:pPr>
              <a:lnSpc>
                <a:spcPct val="150000"/>
              </a:lnSpc>
            </a:pPr>
            <a:r>
              <a:rPr lang="en-US" dirty="0">
                <a:latin typeface="RobotoCondensed"/>
              </a:rPr>
              <a:t>Number of DSc: </a:t>
            </a:r>
            <a:r>
              <a:rPr lang="en-US" b="1" dirty="0">
                <a:latin typeface="RobotoCondensed"/>
              </a:rPr>
              <a:t>47</a:t>
            </a:r>
          </a:p>
          <a:p>
            <a:pPr>
              <a:lnSpc>
                <a:spcPct val="150000"/>
              </a:lnSpc>
            </a:pPr>
            <a:r>
              <a:rPr lang="en-US" dirty="0">
                <a:latin typeface="RobotoCondensed"/>
              </a:rPr>
              <a:t>Number of PhD: </a:t>
            </a:r>
            <a:r>
              <a:rPr lang="en-US" b="1" dirty="0">
                <a:latin typeface="RobotoCondensed"/>
              </a:rPr>
              <a:t>205</a:t>
            </a:r>
          </a:p>
          <a:p>
            <a:pPr>
              <a:lnSpc>
                <a:spcPct val="150000"/>
              </a:lnSpc>
            </a:pPr>
            <a:r>
              <a:rPr lang="en-US" dirty="0">
                <a:latin typeface="RobotoCondensed"/>
              </a:rPr>
              <a:t>Number of Professors: </a:t>
            </a:r>
            <a:r>
              <a:rPr lang="en-US" b="1" dirty="0">
                <a:latin typeface="RobotoCondensed"/>
              </a:rPr>
              <a:t>42</a:t>
            </a:r>
          </a:p>
          <a:p>
            <a:pPr>
              <a:lnSpc>
                <a:spcPct val="150000"/>
              </a:lnSpc>
            </a:pPr>
            <a:r>
              <a:rPr lang="en-US" dirty="0">
                <a:latin typeface="RobotoCondensed"/>
              </a:rPr>
              <a:t>Number of Associate Prof. </a:t>
            </a:r>
            <a:r>
              <a:rPr lang="en-US" b="1" dirty="0">
                <a:latin typeface="RobotoCondensed"/>
              </a:rPr>
              <a:t>130</a:t>
            </a:r>
          </a:p>
          <a:p>
            <a:pPr>
              <a:lnSpc>
                <a:spcPct val="150000"/>
              </a:lnSpc>
            </a:pPr>
            <a:endParaRPr lang="en-US" b="1" dirty="0">
              <a:latin typeface="RobotoCondensed"/>
            </a:endParaRPr>
          </a:p>
          <a:p>
            <a:pPr>
              <a:lnSpc>
                <a:spcPct val="150000"/>
              </a:lnSpc>
            </a:pPr>
            <a:r>
              <a:rPr lang="en-US" b="1" dirty="0">
                <a:latin typeface="RobotoCondensed"/>
              </a:rPr>
              <a:t>Number of students:</a:t>
            </a:r>
          </a:p>
          <a:p>
            <a:pPr>
              <a:lnSpc>
                <a:spcPct val="150000"/>
              </a:lnSpc>
            </a:pPr>
            <a:r>
              <a:rPr lang="en-US" dirty="0">
                <a:latin typeface="RobotoCondensed"/>
              </a:rPr>
              <a:t>Around 20,000 students</a:t>
            </a:r>
            <a:endParaRPr lang="ru-RU" b="1" dirty="0">
              <a:latin typeface="RobotoCondensed"/>
            </a:endParaRPr>
          </a:p>
        </p:txBody>
      </p:sp>
    </p:spTree>
    <p:extLst>
      <p:ext uri="{BB962C8B-B14F-4D97-AF65-F5344CB8AC3E}">
        <p14:creationId xmlns:p14="http://schemas.microsoft.com/office/powerpoint/2010/main" val="2089331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C0F9E74-9976-E0EF-1FB3-63D36CAD3881}"/>
              </a:ext>
            </a:extLst>
          </p:cNvPr>
          <p:cNvGrpSpPr/>
          <p:nvPr/>
        </p:nvGrpSpPr>
        <p:grpSpPr>
          <a:xfrm>
            <a:off x="-70317" y="9112"/>
            <a:ext cx="2761003" cy="6857766"/>
            <a:chOff x="-70317" y="9112"/>
            <a:chExt cx="2761003" cy="6857766"/>
          </a:xfrm>
        </p:grpSpPr>
        <p:sp>
          <p:nvSpPr>
            <p:cNvPr id="34" name="Rectangle 33">
              <a:extLst>
                <a:ext uri="{FF2B5EF4-FFF2-40B4-BE49-F238E27FC236}">
                  <a16:creationId xmlns:a16="http://schemas.microsoft.com/office/drawing/2014/main" id="{18591FCA-FACF-ABE6-5278-B9738E4CA771}"/>
                </a:ext>
              </a:extLst>
            </p:cNvPr>
            <p:cNvSpPr/>
            <p:nvPr/>
          </p:nvSpPr>
          <p:spPr>
            <a:xfrm>
              <a:off x="0" y="9112"/>
              <a:ext cx="2520000" cy="684888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Rectangle 12">
              <a:extLst>
                <a:ext uri="{FF2B5EF4-FFF2-40B4-BE49-F238E27FC236}">
                  <a16:creationId xmlns:a16="http://schemas.microsoft.com/office/drawing/2014/main" id="{737A4EA4-5B71-CBD7-D551-F0675BA87BB2}"/>
                </a:ext>
              </a:extLst>
            </p:cNvPr>
            <p:cNvSpPr/>
            <p:nvPr/>
          </p:nvSpPr>
          <p:spPr>
            <a:xfrm>
              <a:off x="0" y="6146878"/>
              <a:ext cx="579368" cy="720000"/>
            </a:xfrm>
            <a:custGeom>
              <a:avLst/>
              <a:gdLst>
                <a:gd name="connsiteX0" fmla="*/ 0 w 579368"/>
                <a:gd name="connsiteY0" fmla="*/ 0 h 1121806"/>
                <a:gd name="connsiteX1" fmla="*/ 579368 w 579368"/>
                <a:gd name="connsiteY1" fmla="*/ 0 h 1121806"/>
                <a:gd name="connsiteX2" fmla="*/ 579368 w 579368"/>
                <a:gd name="connsiteY2" fmla="*/ 1121806 h 1121806"/>
                <a:gd name="connsiteX3" fmla="*/ 0 w 579368"/>
                <a:gd name="connsiteY3" fmla="*/ 1121806 h 1121806"/>
                <a:gd name="connsiteX4" fmla="*/ 0 w 579368"/>
                <a:gd name="connsiteY4" fmla="*/ 0 h 1121806"/>
                <a:gd name="connsiteX0" fmla="*/ 0 w 579368"/>
                <a:gd name="connsiteY0" fmla="*/ 0 h 1121806"/>
                <a:gd name="connsiteX1" fmla="*/ 282188 w 579368"/>
                <a:gd name="connsiteY1" fmla="*/ 556260 h 1121806"/>
                <a:gd name="connsiteX2" fmla="*/ 579368 w 579368"/>
                <a:gd name="connsiteY2" fmla="*/ 1121806 h 1121806"/>
                <a:gd name="connsiteX3" fmla="*/ 0 w 579368"/>
                <a:gd name="connsiteY3" fmla="*/ 1121806 h 1121806"/>
                <a:gd name="connsiteX4" fmla="*/ 0 w 579368"/>
                <a:gd name="connsiteY4" fmla="*/ 0 h 112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368" h="1121806">
                  <a:moveTo>
                    <a:pt x="0" y="0"/>
                  </a:moveTo>
                  <a:lnTo>
                    <a:pt x="282188" y="556260"/>
                  </a:lnTo>
                  <a:lnTo>
                    <a:pt x="579368" y="1121806"/>
                  </a:lnTo>
                  <a:lnTo>
                    <a:pt x="0" y="112180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1" name="Rectangle 12">
              <a:extLst>
                <a:ext uri="{FF2B5EF4-FFF2-40B4-BE49-F238E27FC236}">
                  <a16:creationId xmlns:a16="http://schemas.microsoft.com/office/drawing/2014/main" id="{87E45A5D-DDA8-5C9C-29B0-B1E69F06771D}"/>
                </a:ext>
              </a:extLst>
            </p:cNvPr>
            <p:cNvSpPr/>
            <p:nvPr/>
          </p:nvSpPr>
          <p:spPr>
            <a:xfrm rot="6193952" flipV="1">
              <a:off x="-1" y="6158886"/>
              <a:ext cx="579368" cy="720000"/>
            </a:xfrm>
            <a:custGeom>
              <a:avLst/>
              <a:gdLst>
                <a:gd name="connsiteX0" fmla="*/ 0 w 579368"/>
                <a:gd name="connsiteY0" fmla="*/ 0 h 1121806"/>
                <a:gd name="connsiteX1" fmla="*/ 579368 w 579368"/>
                <a:gd name="connsiteY1" fmla="*/ 0 h 1121806"/>
                <a:gd name="connsiteX2" fmla="*/ 579368 w 579368"/>
                <a:gd name="connsiteY2" fmla="*/ 1121806 h 1121806"/>
                <a:gd name="connsiteX3" fmla="*/ 0 w 579368"/>
                <a:gd name="connsiteY3" fmla="*/ 1121806 h 1121806"/>
                <a:gd name="connsiteX4" fmla="*/ 0 w 579368"/>
                <a:gd name="connsiteY4" fmla="*/ 0 h 1121806"/>
                <a:gd name="connsiteX0" fmla="*/ 0 w 579368"/>
                <a:gd name="connsiteY0" fmla="*/ 0 h 1121806"/>
                <a:gd name="connsiteX1" fmla="*/ 282188 w 579368"/>
                <a:gd name="connsiteY1" fmla="*/ 556260 h 1121806"/>
                <a:gd name="connsiteX2" fmla="*/ 579368 w 579368"/>
                <a:gd name="connsiteY2" fmla="*/ 1121806 h 1121806"/>
                <a:gd name="connsiteX3" fmla="*/ 0 w 579368"/>
                <a:gd name="connsiteY3" fmla="*/ 1121806 h 1121806"/>
                <a:gd name="connsiteX4" fmla="*/ 0 w 579368"/>
                <a:gd name="connsiteY4" fmla="*/ 0 h 112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368" h="1121806">
                  <a:moveTo>
                    <a:pt x="0" y="0"/>
                  </a:moveTo>
                  <a:lnTo>
                    <a:pt x="282188" y="556260"/>
                  </a:lnTo>
                  <a:lnTo>
                    <a:pt x="579368" y="1121806"/>
                  </a:lnTo>
                  <a:lnTo>
                    <a:pt x="0" y="1121806"/>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Isosceles Triangle 15">
              <a:extLst>
                <a:ext uri="{FF2B5EF4-FFF2-40B4-BE49-F238E27FC236}">
                  <a16:creationId xmlns:a16="http://schemas.microsoft.com/office/drawing/2014/main" id="{22B5AF93-23F8-C6BB-4FC8-CA6821336FFE}"/>
                </a:ext>
              </a:extLst>
            </p:cNvPr>
            <p:cNvSpPr/>
            <p:nvPr/>
          </p:nvSpPr>
          <p:spPr>
            <a:xfrm rot="5400000">
              <a:off x="2504758" y="5414133"/>
              <a:ext cx="201168" cy="170688"/>
            </a:xfrm>
            <a:prstGeom prst="triangle">
              <a:avLst/>
            </a:prstGeom>
            <a:solidFill>
              <a:schemeClr val="bg1">
                <a:lumMod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9" name="Picture 8">
            <a:extLst>
              <a:ext uri="{FF2B5EF4-FFF2-40B4-BE49-F238E27FC236}">
                <a16:creationId xmlns:a16="http://schemas.microsoft.com/office/drawing/2014/main" id="{C964DF02-D7A2-4BC2-F5D7-AB4B387817D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8172" y="36671"/>
            <a:ext cx="1517466" cy="318357"/>
          </a:xfrm>
          <a:prstGeom prst="rect">
            <a:avLst/>
          </a:prstGeom>
        </p:spPr>
      </p:pic>
      <p:pic>
        <p:nvPicPr>
          <p:cNvPr id="21" name="Picture 20">
            <a:extLst>
              <a:ext uri="{FF2B5EF4-FFF2-40B4-BE49-F238E27FC236}">
                <a16:creationId xmlns:a16="http://schemas.microsoft.com/office/drawing/2014/main" id="{FB16B60D-19B4-0328-2B9E-DFCE9AD31D43}"/>
              </a:ext>
            </a:extLst>
          </p:cNvPr>
          <p:cNvPicPr>
            <a:picLocks noChangeAspect="1"/>
          </p:cNvPicPr>
          <p:nvPr/>
        </p:nvPicPr>
        <p:blipFill>
          <a:blip r:embed="rId3"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79368" y="5046797"/>
            <a:ext cx="1224329" cy="750817"/>
          </a:xfrm>
          <a:prstGeom prst="rect">
            <a:avLst/>
          </a:prstGeom>
        </p:spPr>
      </p:pic>
      <p:pic>
        <p:nvPicPr>
          <p:cNvPr id="35" name="Рисунок 34">
            <a:extLst>
              <a:ext uri="{FF2B5EF4-FFF2-40B4-BE49-F238E27FC236}">
                <a16:creationId xmlns:a16="http://schemas.microsoft.com/office/drawing/2014/main" id="{60CF3DE4-FE4C-44FE-8305-9727FDE7A7F7}"/>
              </a:ext>
            </a:extLst>
          </p:cNvPr>
          <p:cNvPicPr>
            <a:picLocks noChangeAspect="1"/>
          </p:cNvPicPr>
          <p:nvPr/>
        </p:nvPicPr>
        <p:blipFill rotWithShape="1">
          <a:blip r:embed="rId4">
            <a:extLst>
              <a:ext uri="{28A0092B-C50C-407E-A947-70E740481C1C}">
                <a14:useLocalDpi xmlns:a14="http://schemas.microsoft.com/office/drawing/2010/main" val="0"/>
              </a:ext>
            </a:extLst>
          </a:blip>
          <a:srcRect l="9697" t="40751" r="58396"/>
          <a:stretch/>
        </p:blipFill>
        <p:spPr>
          <a:xfrm>
            <a:off x="386359" y="1617007"/>
            <a:ext cx="1737360" cy="3563607"/>
          </a:xfrm>
          <a:prstGeom prst="rect">
            <a:avLst/>
          </a:prstGeom>
        </p:spPr>
      </p:pic>
      <p:pic>
        <p:nvPicPr>
          <p:cNvPr id="43" name="Рисунок 42">
            <a:extLst>
              <a:ext uri="{FF2B5EF4-FFF2-40B4-BE49-F238E27FC236}">
                <a16:creationId xmlns:a16="http://schemas.microsoft.com/office/drawing/2014/main" id="{D4328F4A-2D48-4E02-9D2D-6889DE7C237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15832" y="-57217"/>
            <a:ext cx="853974" cy="480360"/>
          </a:xfrm>
          <a:prstGeom prst="rect">
            <a:avLst/>
          </a:prstGeom>
        </p:spPr>
      </p:pic>
      <p:sp>
        <p:nvSpPr>
          <p:cNvPr id="12" name="TextBox 11">
            <a:extLst>
              <a:ext uri="{FF2B5EF4-FFF2-40B4-BE49-F238E27FC236}">
                <a16:creationId xmlns:a16="http://schemas.microsoft.com/office/drawing/2014/main" id="{5AA6A37B-FCD2-59F6-E50E-ED75A88C26DC}"/>
              </a:ext>
            </a:extLst>
          </p:cNvPr>
          <p:cNvSpPr txBox="1"/>
          <p:nvPr/>
        </p:nvSpPr>
        <p:spPr>
          <a:xfrm>
            <a:off x="10159" y="650743"/>
            <a:ext cx="2489759" cy="738664"/>
          </a:xfrm>
          <a:prstGeom prst="rect">
            <a:avLst/>
          </a:prstGeom>
          <a:noFill/>
        </p:spPr>
        <p:txBody>
          <a:bodyPr wrap="square">
            <a:spAutoFit/>
          </a:bodyPr>
          <a:lstStyle/>
          <a:p>
            <a:pPr algn="ctr"/>
            <a:r>
              <a:rPr lang="en-US" sz="1000" b="1" dirty="0">
                <a:solidFill>
                  <a:srgbClr val="034EA2"/>
                </a:solidFill>
              </a:rPr>
              <a:t>Development of the targeted Educational program for Bachelors in Solar Energy in Uzbekistan</a:t>
            </a:r>
          </a:p>
          <a:p>
            <a:pPr algn="ctr"/>
            <a:endParaRPr lang="en-US" sz="600" b="1" dirty="0">
              <a:solidFill>
                <a:srgbClr val="034EA2"/>
              </a:solidFill>
            </a:endParaRPr>
          </a:p>
          <a:p>
            <a:pPr algn="ctr"/>
            <a:r>
              <a:rPr lang="en-US" sz="600" b="1" dirty="0">
                <a:solidFill>
                  <a:srgbClr val="034EA2"/>
                </a:solidFill>
              </a:rPr>
              <a:t>101128871 — </a:t>
            </a:r>
            <a:r>
              <a:rPr lang="en-US" sz="600" b="1" dirty="0" err="1">
                <a:solidFill>
                  <a:srgbClr val="034EA2"/>
                </a:solidFill>
              </a:rPr>
              <a:t>DEBSEUz</a:t>
            </a:r>
            <a:r>
              <a:rPr lang="en-US" sz="600" b="1" dirty="0">
                <a:solidFill>
                  <a:srgbClr val="034EA2"/>
                </a:solidFill>
              </a:rPr>
              <a:t> — ERASMUS-EDU-2023-CBHE </a:t>
            </a:r>
          </a:p>
        </p:txBody>
      </p:sp>
      <p:sp>
        <p:nvSpPr>
          <p:cNvPr id="3" name="TextBox 2">
            <a:extLst>
              <a:ext uri="{FF2B5EF4-FFF2-40B4-BE49-F238E27FC236}">
                <a16:creationId xmlns:a16="http://schemas.microsoft.com/office/drawing/2014/main" id="{6D3BB418-3096-7BFF-9E19-4137EC6B88B7}"/>
              </a:ext>
            </a:extLst>
          </p:cNvPr>
          <p:cNvSpPr txBox="1"/>
          <p:nvPr/>
        </p:nvSpPr>
        <p:spPr>
          <a:xfrm>
            <a:off x="3099368" y="355028"/>
            <a:ext cx="8930640" cy="369332"/>
          </a:xfrm>
          <a:prstGeom prst="rect">
            <a:avLst/>
          </a:prstGeom>
          <a:noFill/>
        </p:spPr>
        <p:txBody>
          <a:bodyPr wrap="square">
            <a:spAutoFit/>
          </a:bodyPr>
          <a:lstStyle/>
          <a:p>
            <a:pPr algn="ctr"/>
            <a:r>
              <a:rPr lang="en-US" altLang="ru-RU" b="1" dirty="0">
                <a:latin typeface="Times New Roman" panose="02020603050405020304" pitchFamily="18" charset="0"/>
                <a:cs typeface="Times New Roman" panose="02020603050405020304" pitchFamily="18" charset="0"/>
              </a:rPr>
              <a:t>Facilities of the University</a:t>
            </a:r>
            <a:r>
              <a:rPr lang="ru-RU" altLang="ru-RU" dirty="0">
                <a:latin typeface="Times New Roman" panose="02020603050405020304" pitchFamily="18" charset="0"/>
                <a:cs typeface="Times New Roman" panose="02020603050405020304" pitchFamily="18" charset="0"/>
              </a:rPr>
              <a:t>.</a:t>
            </a:r>
            <a:endParaRPr lang="ru-RU" altLang="ru-RU" dirty="0"/>
          </a:p>
        </p:txBody>
      </p:sp>
      <p:graphicFrame>
        <p:nvGraphicFramePr>
          <p:cNvPr id="4" name="Table 3">
            <a:extLst>
              <a:ext uri="{FF2B5EF4-FFF2-40B4-BE49-F238E27FC236}">
                <a16:creationId xmlns:a16="http://schemas.microsoft.com/office/drawing/2014/main" id="{C66EE956-B91A-217C-2A32-72A3AB337604}"/>
              </a:ext>
            </a:extLst>
          </p:cNvPr>
          <p:cNvGraphicFramePr>
            <a:graphicFrameLocks noGrp="1"/>
          </p:cNvGraphicFramePr>
          <p:nvPr>
            <p:extLst>
              <p:ext uri="{D42A27DB-BD31-4B8C-83A1-F6EECF244321}">
                <p14:modId xmlns:p14="http://schemas.microsoft.com/office/powerpoint/2010/main" val="184224095"/>
              </p:ext>
            </p:extLst>
          </p:nvPr>
        </p:nvGraphicFramePr>
        <p:xfrm>
          <a:off x="3216219" y="1095116"/>
          <a:ext cx="8813788" cy="5791313"/>
        </p:xfrm>
        <a:graphic>
          <a:graphicData uri="http://schemas.openxmlformats.org/drawingml/2006/table">
            <a:tbl>
              <a:tblPr firstRow="1" bandRow="1">
                <a:tableStyleId>{5C22544A-7EE6-4342-B048-85BDC9FD1C3A}</a:tableStyleId>
              </a:tblPr>
              <a:tblGrid>
                <a:gridCol w="4411137">
                  <a:extLst>
                    <a:ext uri="{9D8B030D-6E8A-4147-A177-3AD203B41FA5}">
                      <a16:colId xmlns:a16="http://schemas.microsoft.com/office/drawing/2014/main" val="3617794556"/>
                    </a:ext>
                  </a:extLst>
                </a:gridCol>
                <a:gridCol w="1966576">
                  <a:extLst>
                    <a:ext uri="{9D8B030D-6E8A-4147-A177-3AD203B41FA5}">
                      <a16:colId xmlns:a16="http://schemas.microsoft.com/office/drawing/2014/main" val="2871503087"/>
                    </a:ext>
                  </a:extLst>
                </a:gridCol>
                <a:gridCol w="2436075">
                  <a:extLst>
                    <a:ext uri="{9D8B030D-6E8A-4147-A177-3AD203B41FA5}">
                      <a16:colId xmlns:a16="http://schemas.microsoft.com/office/drawing/2014/main" val="3080633564"/>
                    </a:ext>
                  </a:extLst>
                </a:gridCol>
              </a:tblGrid>
              <a:tr h="764424">
                <a:tc>
                  <a:txBody>
                    <a:bodyPr/>
                    <a:lstStyle/>
                    <a:p>
                      <a:pPr algn="ctr"/>
                      <a:r>
                        <a:rPr lang="en-US" sz="2200" dirty="0"/>
                        <a:t>Facilities</a:t>
                      </a:r>
                      <a:endParaRPr lang="ru-RU" sz="2200" dirty="0"/>
                    </a:p>
                  </a:txBody>
                  <a:tcPr/>
                </a:tc>
                <a:tc>
                  <a:txBody>
                    <a:bodyPr/>
                    <a:lstStyle/>
                    <a:p>
                      <a:pPr algn="ctr"/>
                      <a:r>
                        <a:rPr lang="en-US" sz="2200" dirty="0"/>
                        <a:t>Area/Buildings/ Rooms</a:t>
                      </a:r>
                      <a:endParaRPr lang="ru-RU" sz="2200" dirty="0"/>
                    </a:p>
                  </a:txBody>
                  <a:tcPr/>
                </a:tc>
                <a:tc>
                  <a:txBody>
                    <a:bodyPr/>
                    <a:lstStyle/>
                    <a:p>
                      <a:pPr algn="ctr"/>
                      <a:r>
                        <a:rPr lang="en-US" sz="2200" dirty="0"/>
                        <a:t>Capacity</a:t>
                      </a:r>
                      <a:endParaRPr lang="ru-RU" sz="2200" dirty="0"/>
                    </a:p>
                  </a:txBody>
                  <a:tcPr/>
                </a:tc>
                <a:extLst>
                  <a:ext uri="{0D108BD9-81ED-4DB2-BD59-A6C34878D82A}">
                    <a16:rowId xmlns:a16="http://schemas.microsoft.com/office/drawing/2014/main" val="3849174293"/>
                  </a:ext>
                </a:extLst>
              </a:tr>
              <a:tr h="8589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Total area of academic facilities including laboratories</a:t>
                      </a:r>
                      <a:endParaRPr lang="ru-RU" sz="2200" dirty="0"/>
                    </a:p>
                  </a:txBody>
                  <a:tcPr/>
                </a:tc>
                <a:tc>
                  <a:txBody>
                    <a:bodyPr/>
                    <a:lstStyle/>
                    <a:p>
                      <a:r>
                        <a:rPr lang="en-US" sz="2200" dirty="0"/>
                        <a:t>64213 sqm</a:t>
                      </a:r>
                      <a:endParaRPr lang="ru-RU" sz="2200" dirty="0"/>
                    </a:p>
                  </a:txBody>
                  <a:tcPr/>
                </a:tc>
                <a:tc>
                  <a:txBody>
                    <a:bodyPr/>
                    <a:lstStyle/>
                    <a:p>
                      <a:endParaRPr lang="ru-RU" sz="2200" dirty="0"/>
                    </a:p>
                  </a:txBody>
                  <a:tcPr/>
                </a:tc>
                <a:extLst>
                  <a:ext uri="{0D108BD9-81ED-4DB2-BD59-A6C34878D82A}">
                    <a16:rowId xmlns:a16="http://schemas.microsoft.com/office/drawing/2014/main" val="1710381489"/>
                  </a:ext>
                </a:extLst>
              </a:tr>
              <a:tr h="442880">
                <a:tc>
                  <a:txBody>
                    <a:bodyPr/>
                    <a:lstStyle/>
                    <a:p>
                      <a:r>
                        <a:rPr lang="en-US" sz="2200" dirty="0"/>
                        <a:t>Lecture rooms</a:t>
                      </a:r>
                      <a:endParaRPr lang="ru-RU" sz="2200" dirty="0"/>
                    </a:p>
                  </a:txBody>
                  <a:tcPr/>
                </a:tc>
                <a:tc>
                  <a:txBody>
                    <a:bodyPr/>
                    <a:lstStyle/>
                    <a:p>
                      <a:r>
                        <a:rPr lang="en-US" sz="2200" dirty="0"/>
                        <a:t>177</a:t>
                      </a:r>
                      <a:endParaRPr lang="ru-RU" sz="2200" dirty="0"/>
                    </a:p>
                  </a:txBody>
                  <a:tcPr/>
                </a:tc>
                <a:tc>
                  <a:txBody>
                    <a:bodyPr/>
                    <a:lstStyle/>
                    <a:p>
                      <a:r>
                        <a:rPr lang="en-US" sz="2200" dirty="0"/>
                        <a:t>12324 seats</a:t>
                      </a:r>
                      <a:endParaRPr lang="ru-RU" sz="2200" dirty="0"/>
                    </a:p>
                  </a:txBody>
                  <a:tcPr/>
                </a:tc>
                <a:extLst>
                  <a:ext uri="{0D108BD9-81ED-4DB2-BD59-A6C34878D82A}">
                    <a16:rowId xmlns:a16="http://schemas.microsoft.com/office/drawing/2014/main" val="612824120"/>
                  </a:ext>
                </a:extLst>
              </a:tr>
              <a:tr h="442880">
                <a:tc>
                  <a:txBody>
                    <a:bodyPr/>
                    <a:lstStyle/>
                    <a:p>
                      <a:r>
                        <a:rPr lang="en-US" sz="2200" dirty="0"/>
                        <a:t>Computer rooms</a:t>
                      </a:r>
                      <a:endParaRPr lang="ru-RU" sz="2200" dirty="0"/>
                    </a:p>
                  </a:txBody>
                  <a:tcPr/>
                </a:tc>
                <a:tc>
                  <a:txBody>
                    <a:bodyPr/>
                    <a:lstStyle/>
                    <a:p>
                      <a:r>
                        <a:rPr lang="en-US" sz="2200" dirty="0"/>
                        <a:t>16</a:t>
                      </a:r>
                      <a:endParaRPr lang="ru-RU" sz="2200" dirty="0"/>
                    </a:p>
                  </a:txBody>
                  <a:tcPr/>
                </a:tc>
                <a:tc>
                  <a:txBody>
                    <a:bodyPr/>
                    <a:lstStyle/>
                    <a:p>
                      <a:r>
                        <a:rPr lang="en-US" sz="2200" dirty="0"/>
                        <a:t>450 PCs</a:t>
                      </a:r>
                      <a:endParaRPr lang="ru-RU" sz="2200" dirty="0"/>
                    </a:p>
                  </a:txBody>
                  <a:tcPr/>
                </a:tc>
                <a:extLst>
                  <a:ext uri="{0D108BD9-81ED-4DB2-BD59-A6C34878D82A}">
                    <a16:rowId xmlns:a16="http://schemas.microsoft.com/office/drawing/2014/main" val="300493720"/>
                  </a:ext>
                </a:extLst>
              </a:tr>
              <a:tr h="442880">
                <a:tc>
                  <a:txBody>
                    <a:bodyPr/>
                    <a:lstStyle/>
                    <a:p>
                      <a:r>
                        <a:rPr lang="en-US" sz="2200" dirty="0"/>
                        <a:t>Laboratory rooms</a:t>
                      </a:r>
                      <a:endParaRPr lang="ru-RU" sz="2200" dirty="0"/>
                    </a:p>
                  </a:txBody>
                  <a:tcPr/>
                </a:tc>
                <a:tc>
                  <a:txBody>
                    <a:bodyPr/>
                    <a:lstStyle/>
                    <a:p>
                      <a:r>
                        <a:rPr lang="en-US" sz="2200" dirty="0"/>
                        <a:t>56</a:t>
                      </a:r>
                      <a:endParaRPr lang="ru-RU" sz="2200" dirty="0"/>
                    </a:p>
                  </a:txBody>
                  <a:tcPr/>
                </a:tc>
                <a:tc>
                  <a:txBody>
                    <a:bodyPr/>
                    <a:lstStyle/>
                    <a:p>
                      <a:endParaRPr lang="ru-RU" sz="2200" dirty="0"/>
                    </a:p>
                  </a:txBody>
                  <a:tcPr/>
                </a:tc>
                <a:extLst>
                  <a:ext uri="{0D108BD9-81ED-4DB2-BD59-A6C34878D82A}">
                    <a16:rowId xmlns:a16="http://schemas.microsoft.com/office/drawing/2014/main" val="4229126847"/>
                  </a:ext>
                </a:extLst>
              </a:tr>
              <a:tr h="4368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Language learning facilities</a:t>
                      </a:r>
                      <a:endParaRPr lang="ru-RU" sz="2200" dirty="0"/>
                    </a:p>
                  </a:txBody>
                  <a:tcPr/>
                </a:tc>
                <a:tc>
                  <a:txBody>
                    <a:bodyPr/>
                    <a:lstStyle/>
                    <a:p>
                      <a:r>
                        <a:rPr lang="en-US" sz="2200" dirty="0"/>
                        <a:t>8</a:t>
                      </a:r>
                      <a:endParaRPr lang="ru-RU" sz="2200" dirty="0"/>
                    </a:p>
                  </a:txBody>
                  <a:tcPr/>
                </a:tc>
                <a:tc>
                  <a:txBody>
                    <a:bodyPr/>
                    <a:lstStyle/>
                    <a:p>
                      <a:endParaRPr lang="ru-RU" sz="2200" dirty="0"/>
                    </a:p>
                  </a:txBody>
                  <a:tcPr/>
                </a:tc>
                <a:extLst>
                  <a:ext uri="{0D108BD9-81ED-4DB2-BD59-A6C34878D82A}">
                    <a16:rowId xmlns:a16="http://schemas.microsoft.com/office/drawing/2014/main" val="2553928021"/>
                  </a:ext>
                </a:extLst>
              </a:tr>
              <a:tr h="436814">
                <a:tc>
                  <a:txBody>
                    <a:bodyPr/>
                    <a:lstStyle/>
                    <a:p>
                      <a:r>
                        <a:rPr lang="en-US" sz="2200" dirty="0"/>
                        <a:t>Dormitories</a:t>
                      </a:r>
                      <a:endParaRPr lang="ru-RU" sz="2200" dirty="0"/>
                    </a:p>
                  </a:txBody>
                  <a:tcPr/>
                </a:tc>
                <a:tc>
                  <a:txBody>
                    <a:bodyPr/>
                    <a:lstStyle/>
                    <a:p>
                      <a:r>
                        <a:rPr lang="en-US" sz="2200" dirty="0"/>
                        <a:t>4</a:t>
                      </a:r>
                      <a:endParaRPr lang="ru-RU" sz="2200" dirty="0"/>
                    </a:p>
                  </a:txBody>
                  <a:tcPr/>
                </a:tc>
                <a:tc>
                  <a:txBody>
                    <a:bodyPr/>
                    <a:lstStyle/>
                    <a:p>
                      <a:r>
                        <a:rPr lang="en-US" sz="2200" dirty="0"/>
                        <a:t>2832 beds</a:t>
                      </a:r>
                      <a:endParaRPr lang="ru-RU" sz="2200" dirty="0"/>
                    </a:p>
                  </a:txBody>
                  <a:tcPr/>
                </a:tc>
                <a:extLst>
                  <a:ext uri="{0D108BD9-81ED-4DB2-BD59-A6C34878D82A}">
                    <a16:rowId xmlns:a16="http://schemas.microsoft.com/office/drawing/2014/main" val="2539762529"/>
                  </a:ext>
                </a:extLst>
              </a:tr>
              <a:tr h="436814">
                <a:tc>
                  <a:txBody>
                    <a:bodyPr/>
                    <a:lstStyle/>
                    <a:p>
                      <a:r>
                        <a:rPr lang="en-US" sz="2200" dirty="0"/>
                        <a:t>Restaurant/Canteens</a:t>
                      </a:r>
                      <a:endParaRPr lang="ru-RU" sz="2200" dirty="0"/>
                    </a:p>
                  </a:txBody>
                  <a:tcPr/>
                </a:tc>
                <a:tc>
                  <a:txBody>
                    <a:bodyPr/>
                    <a:lstStyle/>
                    <a:p>
                      <a:r>
                        <a:rPr lang="en-US" sz="2200" dirty="0"/>
                        <a:t>4</a:t>
                      </a:r>
                      <a:endParaRPr lang="ru-RU" sz="2200" dirty="0"/>
                    </a:p>
                  </a:txBody>
                  <a:tcPr/>
                </a:tc>
                <a:tc>
                  <a:txBody>
                    <a:bodyPr/>
                    <a:lstStyle/>
                    <a:p>
                      <a:r>
                        <a:rPr lang="en-US" sz="2200" dirty="0"/>
                        <a:t>1050 seats</a:t>
                      </a:r>
                      <a:endParaRPr lang="ru-RU" sz="2200" dirty="0"/>
                    </a:p>
                  </a:txBody>
                  <a:tcPr/>
                </a:tc>
                <a:extLst>
                  <a:ext uri="{0D108BD9-81ED-4DB2-BD59-A6C34878D82A}">
                    <a16:rowId xmlns:a16="http://schemas.microsoft.com/office/drawing/2014/main" val="2893413402"/>
                  </a:ext>
                </a:extLst>
              </a:tr>
              <a:tr h="764424">
                <a:tc>
                  <a:txBody>
                    <a:bodyPr/>
                    <a:lstStyle/>
                    <a:p>
                      <a:r>
                        <a:rPr lang="en-US" sz="2200" dirty="0"/>
                        <a:t>Sport facilities</a:t>
                      </a:r>
                      <a:endParaRPr lang="ru-RU" sz="2200" dirty="0"/>
                    </a:p>
                  </a:txBody>
                  <a:tcPr/>
                </a:tc>
                <a:tc gridSpan="2">
                  <a:txBody>
                    <a:bodyPr/>
                    <a:lstStyle/>
                    <a:p>
                      <a:r>
                        <a:rPr lang="en-US" sz="2200" dirty="0"/>
                        <a:t>5 sports halls and 15 open sports squares. </a:t>
                      </a:r>
                      <a:endParaRPr lang="ru-RU" sz="2200" dirty="0"/>
                    </a:p>
                  </a:txBody>
                  <a:tcPr/>
                </a:tc>
                <a:tc hMerge="1">
                  <a:txBody>
                    <a:bodyPr/>
                    <a:lstStyle/>
                    <a:p>
                      <a:endParaRPr lang="ru-RU" dirty="0"/>
                    </a:p>
                  </a:txBody>
                  <a:tcPr/>
                </a:tc>
                <a:extLst>
                  <a:ext uri="{0D108BD9-81ED-4DB2-BD59-A6C34878D82A}">
                    <a16:rowId xmlns:a16="http://schemas.microsoft.com/office/drawing/2014/main" val="3532644098"/>
                  </a:ext>
                </a:extLst>
              </a:tr>
              <a:tr h="764424">
                <a:tc>
                  <a:txBody>
                    <a:bodyPr/>
                    <a:lstStyle/>
                    <a:p>
                      <a:r>
                        <a:rPr lang="en-US" sz="2200" dirty="0"/>
                        <a:t>Information Resource  Center</a:t>
                      </a:r>
                      <a:endParaRPr lang="ru-RU" sz="2200" dirty="0"/>
                    </a:p>
                  </a:txBody>
                  <a:tcPr/>
                </a:tc>
                <a:tc gridSpan="2">
                  <a:txBody>
                    <a:bodyPr/>
                    <a:lstStyle/>
                    <a:p>
                      <a:r>
                        <a:rPr lang="ru-RU" sz="1800" b="0" i="0" kern="1200" dirty="0">
                          <a:solidFill>
                            <a:schemeClr val="dk1"/>
                          </a:solidFill>
                          <a:effectLst/>
                          <a:latin typeface="+mn-lt"/>
                          <a:ea typeface="+mn-ea"/>
                          <a:cs typeface="+mn-cs"/>
                        </a:rPr>
                        <a:t>4</a:t>
                      </a:r>
                      <a:r>
                        <a:rPr lang="en-US" sz="1800" b="0" i="0" kern="1200" dirty="0">
                          <a:solidFill>
                            <a:schemeClr val="dk1"/>
                          </a:solidFill>
                          <a:effectLst/>
                          <a:latin typeface="+mn-lt"/>
                          <a:ea typeface="+mn-ea"/>
                          <a:cs typeface="+mn-cs"/>
                        </a:rPr>
                        <a:t>50K Paper books, 100K </a:t>
                      </a:r>
                      <a:r>
                        <a:rPr lang="en-US" sz="1800" b="0" i="0" kern="1200">
                          <a:solidFill>
                            <a:schemeClr val="dk1"/>
                          </a:solidFill>
                          <a:effectLst/>
                          <a:latin typeface="+mn-lt"/>
                          <a:ea typeface="+mn-ea"/>
                          <a:cs typeface="+mn-cs"/>
                        </a:rPr>
                        <a:t>Ebooks </a:t>
                      </a:r>
                      <a:endParaRPr lang="ru-RU" sz="2200" dirty="0"/>
                    </a:p>
                  </a:txBody>
                  <a:tcPr/>
                </a:tc>
                <a:tc hMerge="1">
                  <a:txBody>
                    <a:bodyPr/>
                    <a:lstStyle/>
                    <a:p>
                      <a:endParaRPr lang="ru-RU"/>
                    </a:p>
                  </a:txBody>
                  <a:tcPr/>
                </a:tc>
                <a:extLst>
                  <a:ext uri="{0D108BD9-81ED-4DB2-BD59-A6C34878D82A}">
                    <a16:rowId xmlns:a16="http://schemas.microsoft.com/office/drawing/2014/main" val="2011325827"/>
                  </a:ext>
                </a:extLst>
              </a:tr>
            </a:tbl>
          </a:graphicData>
        </a:graphic>
      </p:graphicFrame>
    </p:spTree>
    <p:extLst>
      <p:ext uri="{BB962C8B-B14F-4D97-AF65-F5344CB8AC3E}">
        <p14:creationId xmlns:p14="http://schemas.microsoft.com/office/powerpoint/2010/main" val="2657185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C0F9E74-9976-E0EF-1FB3-63D36CAD3881}"/>
              </a:ext>
            </a:extLst>
          </p:cNvPr>
          <p:cNvGrpSpPr/>
          <p:nvPr/>
        </p:nvGrpSpPr>
        <p:grpSpPr>
          <a:xfrm>
            <a:off x="-70317" y="9112"/>
            <a:ext cx="2761003" cy="6857766"/>
            <a:chOff x="-70317" y="9112"/>
            <a:chExt cx="2761003" cy="6857766"/>
          </a:xfrm>
        </p:grpSpPr>
        <p:sp>
          <p:nvSpPr>
            <p:cNvPr id="34" name="Rectangle 33">
              <a:extLst>
                <a:ext uri="{FF2B5EF4-FFF2-40B4-BE49-F238E27FC236}">
                  <a16:creationId xmlns:a16="http://schemas.microsoft.com/office/drawing/2014/main" id="{18591FCA-FACF-ABE6-5278-B9738E4CA771}"/>
                </a:ext>
              </a:extLst>
            </p:cNvPr>
            <p:cNvSpPr/>
            <p:nvPr/>
          </p:nvSpPr>
          <p:spPr>
            <a:xfrm>
              <a:off x="0" y="9112"/>
              <a:ext cx="2520000" cy="684888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Rectangle 12">
              <a:extLst>
                <a:ext uri="{FF2B5EF4-FFF2-40B4-BE49-F238E27FC236}">
                  <a16:creationId xmlns:a16="http://schemas.microsoft.com/office/drawing/2014/main" id="{737A4EA4-5B71-CBD7-D551-F0675BA87BB2}"/>
                </a:ext>
              </a:extLst>
            </p:cNvPr>
            <p:cNvSpPr/>
            <p:nvPr/>
          </p:nvSpPr>
          <p:spPr>
            <a:xfrm>
              <a:off x="0" y="6146878"/>
              <a:ext cx="579368" cy="720000"/>
            </a:xfrm>
            <a:custGeom>
              <a:avLst/>
              <a:gdLst>
                <a:gd name="connsiteX0" fmla="*/ 0 w 579368"/>
                <a:gd name="connsiteY0" fmla="*/ 0 h 1121806"/>
                <a:gd name="connsiteX1" fmla="*/ 579368 w 579368"/>
                <a:gd name="connsiteY1" fmla="*/ 0 h 1121806"/>
                <a:gd name="connsiteX2" fmla="*/ 579368 w 579368"/>
                <a:gd name="connsiteY2" fmla="*/ 1121806 h 1121806"/>
                <a:gd name="connsiteX3" fmla="*/ 0 w 579368"/>
                <a:gd name="connsiteY3" fmla="*/ 1121806 h 1121806"/>
                <a:gd name="connsiteX4" fmla="*/ 0 w 579368"/>
                <a:gd name="connsiteY4" fmla="*/ 0 h 1121806"/>
                <a:gd name="connsiteX0" fmla="*/ 0 w 579368"/>
                <a:gd name="connsiteY0" fmla="*/ 0 h 1121806"/>
                <a:gd name="connsiteX1" fmla="*/ 282188 w 579368"/>
                <a:gd name="connsiteY1" fmla="*/ 556260 h 1121806"/>
                <a:gd name="connsiteX2" fmla="*/ 579368 w 579368"/>
                <a:gd name="connsiteY2" fmla="*/ 1121806 h 1121806"/>
                <a:gd name="connsiteX3" fmla="*/ 0 w 579368"/>
                <a:gd name="connsiteY3" fmla="*/ 1121806 h 1121806"/>
                <a:gd name="connsiteX4" fmla="*/ 0 w 579368"/>
                <a:gd name="connsiteY4" fmla="*/ 0 h 112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368" h="1121806">
                  <a:moveTo>
                    <a:pt x="0" y="0"/>
                  </a:moveTo>
                  <a:lnTo>
                    <a:pt x="282188" y="556260"/>
                  </a:lnTo>
                  <a:lnTo>
                    <a:pt x="579368" y="1121806"/>
                  </a:lnTo>
                  <a:lnTo>
                    <a:pt x="0" y="112180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1" name="Rectangle 12">
              <a:extLst>
                <a:ext uri="{FF2B5EF4-FFF2-40B4-BE49-F238E27FC236}">
                  <a16:creationId xmlns:a16="http://schemas.microsoft.com/office/drawing/2014/main" id="{87E45A5D-DDA8-5C9C-29B0-B1E69F06771D}"/>
                </a:ext>
              </a:extLst>
            </p:cNvPr>
            <p:cNvSpPr/>
            <p:nvPr/>
          </p:nvSpPr>
          <p:spPr>
            <a:xfrm rot="6193952" flipV="1">
              <a:off x="-1" y="6158886"/>
              <a:ext cx="579368" cy="720000"/>
            </a:xfrm>
            <a:custGeom>
              <a:avLst/>
              <a:gdLst>
                <a:gd name="connsiteX0" fmla="*/ 0 w 579368"/>
                <a:gd name="connsiteY0" fmla="*/ 0 h 1121806"/>
                <a:gd name="connsiteX1" fmla="*/ 579368 w 579368"/>
                <a:gd name="connsiteY1" fmla="*/ 0 h 1121806"/>
                <a:gd name="connsiteX2" fmla="*/ 579368 w 579368"/>
                <a:gd name="connsiteY2" fmla="*/ 1121806 h 1121806"/>
                <a:gd name="connsiteX3" fmla="*/ 0 w 579368"/>
                <a:gd name="connsiteY3" fmla="*/ 1121806 h 1121806"/>
                <a:gd name="connsiteX4" fmla="*/ 0 w 579368"/>
                <a:gd name="connsiteY4" fmla="*/ 0 h 1121806"/>
                <a:gd name="connsiteX0" fmla="*/ 0 w 579368"/>
                <a:gd name="connsiteY0" fmla="*/ 0 h 1121806"/>
                <a:gd name="connsiteX1" fmla="*/ 282188 w 579368"/>
                <a:gd name="connsiteY1" fmla="*/ 556260 h 1121806"/>
                <a:gd name="connsiteX2" fmla="*/ 579368 w 579368"/>
                <a:gd name="connsiteY2" fmla="*/ 1121806 h 1121806"/>
                <a:gd name="connsiteX3" fmla="*/ 0 w 579368"/>
                <a:gd name="connsiteY3" fmla="*/ 1121806 h 1121806"/>
                <a:gd name="connsiteX4" fmla="*/ 0 w 579368"/>
                <a:gd name="connsiteY4" fmla="*/ 0 h 112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368" h="1121806">
                  <a:moveTo>
                    <a:pt x="0" y="0"/>
                  </a:moveTo>
                  <a:lnTo>
                    <a:pt x="282188" y="556260"/>
                  </a:lnTo>
                  <a:lnTo>
                    <a:pt x="579368" y="1121806"/>
                  </a:lnTo>
                  <a:lnTo>
                    <a:pt x="0" y="1121806"/>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Isosceles Triangle 15">
              <a:extLst>
                <a:ext uri="{FF2B5EF4-FFF2-40B4-BE49-F238E27FC236}">
                  <a16:creationId xmlns:a16="http://schemas.microsoft.com/office/drawing/2014/main" id="{22B5AF93-23F8-C6BB-4FC8-CA6821336FFE}"/>
                </a:ext>
              </a:extLst>
            </p:cNvPr>
            <p:cNvSpPr/>
            <p:nvPr/>
          </p:nvSpPr>
          <p:spPr>
            <a:xfrm rot="5400000">
              <a:off x="2504758" y="5414133"/>
              <a:ext cx="201168" cy="170688"/>
            </a:xfrm>
            <a:prstGeom prst="triangle">
              <a:avLst/>
            </a:prstGeom>
            <a:solidFill>
              <a:schemeClr val="bg1">
                <a:lumMod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9" name="Picture 8">
            <a:extLst>
              <a:ext uri="{FF2B5EF4-FFF2-40B4-BE49-F238E27FC236}">
                <a16:creationId xmlns:a16="http://schemas.microsoft.com/office/drawing/2014/main" id="{C964DF02-D7A2-4BC2-F5D7-AB4B387817D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8171" y="36671"/>
            <a:ext cx="1565593" cy="328454"/>
          </a:xfrm>
          <a:prstGeom prst="rect">
            <a:avLst/>
          </a:prstGeom>
        </p:spPr>
      </p:pic>
      <p:sp>
        <p:nvSpPr>
          <p:cNvPr id="42" name="TextBox 41">
            <a:extLst>
              <a:ext uri="{FF2B5EF4-FFF2-40B4-BE49-F238E27FC236}">
                <a16:creationId xmlns:a16="http://schemas.microsoft.com/office/drawing/2014/main" id="{5AA6A37B-FCD2-59F6-E50E-ED75A88C26DC}"/>
              </a:ext>
            </a:extLst>
          </p:cNvPr>
          <p:cNvSpPr txBox="1"/>
          <p:nvPr/>
        </p:nvSpPr>
        <p:spPr>
          <a:xfrm>
            <a:off x="10159" y="680851"/>
            <a:ext cx="2489759" cy="738664"/>
          </a:xfrm>
          <a:prstGeom prst="rect">
            <a:avLst/>
          </a:prstGeom>
          <a:noFill/>
        </p:spPr>
        <p:txBody>
          <a:bodyPr wrap="square">
            <a:spAutoFit/>
          </a:bodyPr>
          <a:lstStyle/>
          <a:p>
            <a:pPr algn="ctr"/>
            <a:r>
              <a:rPr lang="en-US" sz="1000" b="1" dirty="0">
                <a:solidFill>
                  <a:srgbClr val="034EA2"/>
                </a:solidFill>
              </a:rPr>
              <a:t>Development of the targeted Educational program for Bachelors in Solar Energy in Uzbekistan</a:t>
            </a:r>
          </a:p>
          <a:p>
            <a:pPr algn="ctr"/>
            <a:endParaRPr lang="en-US" sz="600" b="1" dirty="0">
              <a:solidFill>
                <a:srgbClr val="034EA2"/>
              </a:solidFill>
            </a:endParaRPr>
          </a:p>
          <a:p>
            <a:pPr algn="ctr"/>
            <a:r>
              <a:rPr lang="en-US" sz="600" b="1" dirty="0">
                <a:solidFill>
                  <a:srgbClr val="034EA2"/>
                </a:solidFill>
              </a:rPr>
              <a:t>101128871 — </a:t>
            </a:r>
            <a:r>
              <a:rPr lang="en-US" sz="600" b="1" dirty="0" err="1">
                <a:solidFill>
                  <a:srgbClr val="034EA2"/>
                </a:solidFill>
              </a:rPr>
              <a:t>DEBSEUz</a:t>
            </a:r>
            <a:r>
              <a:rPr lang="en-US" sz="600" b="1" dirty="0">
                <a:solidFill>
                  <a:srgbClr val="034EA2"/>
                </a:solidFill>
              </a:rPr>
              <a:t> — ERASMUS-EDU-2023-CBHE </a:t>
            </a:r>
          </a:p>
        </p:txBody>
      </p:sp>
      <p:pic>
        <p:nvPicPr>
          <p:cNvPr id="21" name="Picture 20">
            <a:extLst>
              <a:ext uri="{FF2B5EF4-FFF2-40B4-BE49-F238E27FC236}">
                <a16:creationId xmlns:a16="http://schemas.microsoft.com/office/drawing/2014/main" id="{FB16B60D-19B4-0328-2B9E-DFCE9AD31D43}"/>
              </a:ext>
            </a:extLst>
          </p:cNvPr>
          <p:cNvPicPr>
            <a:picLocks noChangeAspect="1"/>
          </p:cNvPicPr>
          <p:nvPr/>
        </p:nvPicPr>
        <p:blipFill>
          <a:blip r:embed="rId3"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58658" y="4795961"/>
            <a:ext cx="1224329" cy="750817"/>
          </a:xfrm>
          <a:prstGeom prst="rect">
            <a:avLst/>
          </a:prstGeom>
        </p:spPr>
      </p:pic>
      <p:pic>
        <p:nvPicPr>
          <p:cNvPr id="43" name="Рисунок 42">
            <a:extLst>
              <a:ext uri="{FF2B5EF4-FFF2-40B4-BE49-F238E27FC236}">
                <a16:creationId xmlns:a16="http://schemas.microsoft.com/office/drawing/2014/main" id="{B2B506A0-22B9-4005-B9D0-DB7110B8185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15832" y="-57217"/>
            <a:ext cx="853974" cy="480360"/>
          </a:xfrm>
          <a:prstGeom prst="rect">
            <a:avLst/>
          </a:prstGeom>
        </p:spPr>
      </p:pic>
      <p:pic>
        <p:nvPicPr>
          <p:cNvPr id="27" name="Рисунок 34">
            <a:extLst>
              <a:ext uri="{FF2B5EF4-FFF2-40B4-BE49-F238E27FC236}">
                <a16:creationId xmlns:a16="http://schemas.microsoft.com/office/drawing/2014/main" id="{60CF3DE4-FE4C-44FE-8305-9727FDE7A7F7}"/>
              </a:ext>
            </a:extLst>
          </p:cNvPr>
          <p:cNvPicPr>
            <a:picLocks noChangeAspect="1"/>
          </p:cNvPicPr>
          <p:nvPr/>
        </p:nvPicPr>
        <p:blipFill rotWithShape="1">
          <a:blip r:embed="rId5">
            <a:extLst>
              <a:ext uri="{28A0092B-C50C-407E-A947-70E740481C1C}">
                <a14:useLocalDpi xmlns:a14="http://schemas.microsoft.com/office/drawing/2010/main" val="0"/>
              </a:ext>
            </a:extLst>
          </a:blip>
          <a:srcRect l="9697" t="40751" r="58396"/>
          <a:stretch/>
        </p:blipFill>
        <p:spPr>
          <a:xfrm>
            <a:off x="386359" y="1735242"/>
            <a:ext cx="1737360" cy="3547958"/>
          </a:xfrm>
          <a:prstGeom prst="rect">
            <a:avLst/>
          </a:prstGeom>
        </p:spPr>
      </p:pic>
      <p:sp>
        <p:nvSpPr>
          <p:cNvPr id="5" name="TextBox 4">
            <a:extLst>
              <a:ext uri="{FF2B5EF4-FFF2-40B4-BE49-F238E27FC236}">
                <a16:creationId xmlns:a16="http://schemas.microsoft.com/office/drawing/2014/main" id="{955AD852-3868-9F7C-0CE9-1147732411A2}"/>
              </a:ext>
            </a:extLst>
          </p:cNvPr>
          <p:cNvSpPr txBox="1"/>
          <p:nvPr/>
        </p:nvSpPr>
        <p:spPr>
          <a:xfrm>
            <a:off x="2469806" y="1083564"/>
            <a:ext cx="9538487" cy="646331"/>
          </a:xfrm>
          <a:prstGeom prst="rect">
            <a:avLst/>
          </a:prstGeom>
          <a:noFill/>
        </p:spPr>
        <p:txBody>
          <a:bodyPr wrap="square" rtlCol="0">
            <a:spAutoFit/>
          </a:bodyPr>
          <a:lstStyle/>
          <a:p>
            <a:pPr indent="355600" algn="just" eaLnBrk="1" hangingPunct="1">
              <a:defRPr/>
            </a:pPr>
            <a:r>
              <a:rPr lang="en-US" sz="1800" dirty="0">
                <a:latin typeface="Verdana" panose="020B0604030504040204" pitchFamily="34" charset="0"/>
                <a:ea typeface="Verdana" panose="020B0604030504040204" pitchFamily="34" charset="0"/>
                <a:cs typeface="Arial" charset="0"/>
              </a:rPr>
              <a:t>Nowadays, ASU has international relations with 17 universities and educational organizations of foreign countries. </a:t>
            </a:r>
          </a:p>
        </p:txBody>
      </p:sp>
      <p:sp>
        <p:nvSpPr>
          <p:cNvPr id="6" name="TextBox 5">
            <a:extLst>
              <a:ext uri="{FF2B5EF4-FFF2-40B4-BE49-F238E27FC236}">
                <a16:creationId xmlns:a16="http://schemas.microsoft.com/office/drawing/2014/main" id="{6D3952E1-7953-9CCA-FA7A-3F0BFE93D8B5}"/>
              </a:ext>
            </a:extLst>
          </p:cNvPr>
          <p:cNvSpPr txBox="1"/>
          <p:nvPr/>
        </p:nvSpPr>
        <p:spPr>
          <a:xfrm>
            <a:off x="2548089" y="365125"/>
            <a:ext cx="9603511" cy="369332"/>
          </a:xfrm>
          <a:prstGeom prst="rect">
            <a:avLst/>
          </a:prstGeom>
          <a:noFill/>
        </p:spPr>
        <p:txBody>
          <a:bodyPr wrap="square" rtlCol="0">
            <a:spAutoFit/>
          </a:bodyPr>
          <a:lstStyle/>
          <a:p>
            <a:pPr algn="ctr"/>
            <a:r>
              <a:rPr lang="en-US" b="1" dirty="0">
                <a:solidFill>
                  <a:srgbClr val="034EA2"/>
                </a:solidFill>
                <a:latin typeface="Verdana" panose="020B0604030504040204" pitchFamily="34" charset="0"/>
                <a:ea typeface="Verdana" panose="020B0604030504040204" pitchFamily="34" charset="0"/>
              </a:rPr>
              <a:t>INTERNATIONAL COOPERATIONS OF THE UNIVERSITY</a:t>
            </a:r>
            <a:endParaRPr lang="ru-RU" b="1" dirty="0">
              <a:solidFill>
                <a:srgbClr val="034EA2"/>
              </a:solidFill>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0437F3A9-ECEB-655B-7E2B-BBF3D15EC974}"/>
              </a:ext>
            </a:extLst>
          </p:cNvPr>
          <p:cNvSpPr txBox="1"/>
          <p:nvPr/>
        </p:nvSpPr>
        <p:spPr>
          <a:xfrm>
            <a:off x="8540885" y="1857982"/>
            <a:ext cx="3492457" cy="369332"/>
          </a:xfrm>
          <a:prstGeom prst="rect">
            <a:avLst/>
          </a:prstGeom>
          <a:noFill/>
        </p:spPr>
        <p:txBody>
          <a:bodyPr wrap="square" rtlCol="0">
            <a:spAutoFit/>
          </a:bodyPr>
          <a:lstStyle/>
          <a:p>
            <a:endParaRPr lang="ru-RU" b="1" dirty="0"/>
          </a:p>
        </p:txBody>
      </p:sp>
      <p:graphicFrame>
        <p:nvGraphicFramePr>
          <p:cNvPr id="2" name="Table 1">
            <a:extLst>
              <a:ext uri="{FF2B5EF4-FFF2-40B4-BE49-F238E27FC236}">
                <a16:creationId xmlns:a16="http://schemas.microsoft.com/office/drawing/2014/main" id="{E0F7D9F0-8C63-52C3-53E1-6076D20E5725}"/>
              </a:ext>
            </a:extLst>
          </p:cNvPr>
          <p:cNvGraphicFramePr>
            <a:graphicFrameLocks noGrp="1"/>
          </p:cNvGraphicFramePr>
          <p:nvPr>
            <p:extLst>
              <p:ext uri="{D42A27DB-BD31-4B8C-83A1-F6EECF244321}">
                <p14:modId xmlns:p14="http://schemas.microsoft.com/office/powerpoint/2010/main" val="1156288993"/>
              </p:ext>
            </p:extLst>
          </p:nvPr>
        </p:nvGraphicFramePr>
        <p:xfrm>
          <a:off x="2747701" y="1945640"/>
          <a:ext cx="8128000" cy="42214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38075188"/>
                    </a:ext>
                  </a:extLst>
                </a:gridCol>
                <a:gridCol w="4064000">
                  <a:extLst>
                    <a:ext uri="{9D8B030D-6E8A-4147-A177-3AD203B41FA5}">
                      <a16:colId xmlns:a16="http://schemas.microsoft.com/office/drawing/2014/main" val="3130097949"/>
                    </a:ext>
                  </a:extLst>
                </a:gridCol>
              </a:tblGrid>
              <a:tr h="370840">
                <a:tc>
                  <a:txBody>
                    <a:bodyPr/>
                    <a:lstStyle/>
                    <a:p>
                      <a:r>
                        <a:rPr lang="en-US" dirty="0"/>
                        <a:t>Partner universities</a:t>
                      </a:r>
                      <a:endParaRPr lang="ru-RU" dirty="0"/>
                    </a:p>
                  </a:txBody>
                  <a:tcPr/>
                </a:tc>
                <a:tc>
                  <a:txBody>
                    <a:bodyPr/>
                    <a:lstStyle/>
                    <a:p>
                      <a:r>
                        <a:rPr lang="en-US" dirty="0"/>
                        <a:t>Sphere of Cooperation</a:t>
                      </a:r>
                      <a:endParaRPr lang="ru-RU" dirty="0"/>
                    </a:p>
                  </a:txBody>
                  <a:tcPr/>
                </a:tc>
                <a:extLst>
                  <a:ext uri="{0D108BD9-81ED-4DB2-BD59-A6C34878D82A}">
                    <a16:rowId xmlns:a16="http://schemas.microsoft.com/office/drawing/2014/main" val="678184849"/>
                  </a:ext>
                </a:extLst>
              </a:tr>
              <a:tr h="370840">
                <a:tc>
                  <a:txBody>
                    <a:bodyPr/>
                    <a:lstStyle/>
                    <a:p>
                      <a:r>
                        <a:rPr lang="en-US" dirty="0"/>
                        <a:t>Riga Technical University</a:t>
                      </a:r>
                      <a:endParaRPr lang="ru-RU" dirty="0"/>
                    </a:p>
                  </a:txBody>
                  <a:tcPr/>
                </a:tc>
                <a:tc>
                  <a:txBody>
                    <a:bodyPr/>
                    <a:lstStyle/>
                    <a:p>
                      <a:r>
                        <a:rPr lang="en-US" dirty="0"/>
                        <a:t>Student mobility, Scientific researches in Natural sciences</a:t>
                      </a:r>
                      <a:endParaRPr lang="ru-RU" dirty="0"/>
                    </a:p>
                  </a:txBody>
                  <a:tcPr/>
                </a:tc>
                <a:extLst>
                  <a:ext uri="{0D108BD9-81ED-4DB2-BD59-A6C34878D82A}">
                    <a16:rowId xmlns:a16="http://schemas.microsoft.com/office/drawing/2014/main" val="468911169"/>
                  </a:ext>
                </a:extLst>
              </a:tr>
              <a:tr h="370840">
                <a:tc>
                  <a:txBody>
                    <a:bodyPr/>
                    <a:lstStyle/>
                    <a:p>
                      <a:r>
                        <a:rPr lang="en-US" dirty="0" err="1"/>
                        <a:t>Ege</a:t>
                      </a:r>
                      <a:r>
                        <a:rPr lang="en-US" dirty="0"/>
                        <a:t> University, Turkey</a:t>
                      </a:r>
                      <a:endParaRPr lang="ru-RU" dirty="0"/>
                    </a:p>
                  </a:txBody>
                  <a:tcPr/>
                </a:tc>
                <a:tc>
                  <a:txBody>
                    <a:bodyPr/>
                    <a:lstStyle/>
                    <a:p>
                      <a:r>
                        <a:rPr lang="en-US" dirty="0"/>
                        <a:t>Teaching and academic supervising BSc/MSc/PhD students in Ecology, Botanica, Biology</a:t>
                      </a:r>
                      <a:endParaRPr lang="ru-RU" dirty="0"/>
                    </a:p>
                  </a:txBody>
                  <a:tcPr/>
                </a:tc>
                <a:extLst>
                  <a:ext uri="{0D108BD9-81ED-4DB2-BD59-A6C34878D82A}">
                    <a16:rowId xmlns:a16="http://schemas.microsoft.com/office/drawing/2014/main" val="4057170479"/>
                  </a:ext>
                </a:extLst>
              </a:tr>
              <a:tr h="370840">
                <a:tc>
                  <a:txBody>
                    <a:bodyPr/>
                    <a:lstStyle/>
                    <a:p>
                      <a:endParaRPr lang="en-US" dirty="0"/>
                    </a:p>
                    <a:p>
                      <a:r>
                        <a:rPr lang="en-US" dirty="0"/>
                        <a:t>Euphrosyne </a:t>
                      </a:r>
                      <a:r>
                        <a:rPr lang="en-US" dirty="0" err="1"/>
                        <a:t>Polotskaya</a:t>
                      </a:r>
                      <a:r>
                        <a:rPr lang="en-US" dirty="0"/>
                        <a:t> State University of </a:t>
                      </a:r>
                      <a:r>
                        <a:rPr lang="en-US" dirty="0" err="1"/>
                        <a:t>Polotsk</a:t>
                      </a:r>
                      <a:r>
                        <a:rPr lang="en-US" dirty="0"/>
                        <a:t>, Republic of Belarus</a:t>
                      </a:r>
                      <a:endParaRPr lang="ru-RU" dirty="0"/>
                    </a:p>
                  </a:txBody>
                  <a:tcPr/>
                </a:tc>
                <a:tc>
                  <a:txBody>
                    <a:bodyPr/>
                    <a:lstStyle/>
                    <a:p>
                      <a:r>
                        <a:rPr lang="en-US" dirty="0"/>
                        <a:t>Staff/MSc student exchange,</a:t>
                      </a:r>
                    </a:p>
                    <a:p>
                      <a:r>
                        <a:rPr lang="en-US" dirty="0"/>
                        <a:t>Curricula development</a:t>
                      </a:r>
                      <a:endParaRPr lang="ru-RU" dirty="0"/>
                    </a:p>
                  </a:txBody>
                  <a:tcPr/>
                </a:tc>
                <a:extLst>
                  <a:ext uri="{0D108BD9-81ED-4DB2-BD59-A6C34878D82A}">
                    <a16:rowId xmlns:a16="http://schemas.microsoft.com/office/drawing/2014/main" val="1368227933"/>
                  </a:ext>
                </a:extLst>
              </a:tr>
              <a:tr h="370840">
                <a:tc>
                  <a:txBody>
                    <a:bodyPr/>
                    <a:lstStyle/>
                    <a:p>
                      <a:r>
                        <a:rPr lang="en-US" dirty="0"/>
                        <a:t>Tomsk State University, Russia</a:t>
                      </a:r>
                      <a:endParaRPr lang="ru-RU" dirty="0"/>
                    </a:p>
                  </a:txBody>
                  <a:tcPr/>
                </a:tc>
                <a:tc>
                  <a:txBody>
                    <a:bodyPr/>
                    <a:lstStyle/>
                    <a:p>
                      <a:r>
                        <a:rPr lang="en-US" dirty="0"/>
                        <a:t>Student exchange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Curricula development</a:t>
                      </a:r>
                      <a:endParaRPr lang="ru-RU" dirty="0"/>
                    </a:p>
                  </a:txBody>
                  <a:tcPr/>
                </a:tc>
                <a:extLst>
                  <a:ext uri="{0D108BD9-81ED-4DB2-BD59-A6C34878D82A}">
                    <a16:rowId xmlns:a16="http://schemas.microsoft.com/office/drawing/2014/main" val="482985235"/>
                  </a:ext>
                </a:extLst>
              </a:tr>
              <a:tr h="370840">
                <a:tc>
                  <a:txBody>
                    <a:bodyPr/>
                    <a:lstStyle/>
                    <a:p>
                      <a:r>
                        <a:rPr lang="en-US" dirty="0"/>
                        <a:t>Indiana University, US</a:t>
                      </a:r>
                      <a:endParaRPr lang="ru-RU" dirty="0"/>
                    </a:p>
                  </a:txBody>
                  <a:tcPr/>
                </a:tc>
                <a:tc>
                  <a:txBody>
                    <a:bodyPr/>
                    <a:lstStyle/>
                    <a:p>
                      <a:r>
                        <a:rPr lang="en-US" dirty="0"/>
                        <a:t>Studying Eurasian history and culture</a:t>
                      </a:r>
                      <a:endParaRPr lang="ru-RU" dirty="0"/>
                    </a:p>
                  </a:txBody>
                  <a:tcPr/>
                </a:tc>
                <a:extLst>
                  <a:ext uri="{0D108BD9-81ED-4DB2-BD59-A6C34878D82A}">
                    <a16:rowId xmlns:a16="http://schemas.microsoft.com/office/drawing/2014/main" val="1066027079"/>
                  </a:ext>
                </a:extLst>
              </a:tr>
              <a:tr h="370840">
                <a:tc>
                  <a:txBody>
                    <a:bodyPr/>
                    <a:lstStyle/>
                    <a:p>
                      <a:r>
                        <a:rPr lang="en-US" dirty="0"/>
                        <a:t>….</a:t>
                      </a:r>
                      <a:endParaRPr lang="ru-RU" dirty="0"/>
                    </a:p>
                  </a:txBody>
                  <a:tcPr/>
                </a:tc>
                <a:tc>
                  <a:txBody>
                    <a:bodyPr/>
                    <a:lstStyle/>
                    <a:p>
                      <a:endParaRPr lang="ru-RU" dirty="0"/>
                    </a:p>
                  </a:txBody>
                  <a:tcPr/>
                </a:tc>
                <a:extLst>
                  <a:ext uri="{0D108BD9-81ED-4DB2-BD59-A6C34878D82A}">
                    <a16:rowId xmlns:a16="http://schemas.microsoft.com/office/drawing/2014/main" val="2673227913"/>
                  </a:ext>
                </a:extLst>
              </a:tr>
            </a:tbl>
          </a:graphicData>
        </a:graphic>
      </p:graphicFrame>
    </p:spTree>
    <p:extLst>
      <p:ext uri="{BB962C8B-B14F-4D97-AF65-F5344CB8AC3E}">
        <p14:creationId xmlns:p14="http://schemas.microsoft.com/office/powerpoint/2010/main" val="3079046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C0F9E74-9976-E0EF-1FB3-63D36CAD3881}"/>
              </a:ext>
            </a:extLst>
          </p:cNvPr>
          <p:cNvGrpSpPr/>
          <p:nvPr/>
        </p:nvGrpSpPr>
        <p:grpSpPr>
          <a:xfrm>
            <a:off x="-70317" y="9112"/>
            <a:ext cx="2761003" cy="6857766"/>
            <a:chOff x="-70317" y="9112"/>
            <a:chExt cx="2761003" cy="6857766"/>
          </a:xfrm>
        </p:grpSpPr>
        <p:sp>
          <p:nvSpPr>
            <p:cNvPr id="34" name="Rectangle 33">
              <a:extLst>
                <a:ext uri="{FF2B5EF4-FFF2-40B4-BE49-F238E27FC236}">
                  <a16:creationId xmlns:a16="http://schemas.microsoft.com/office/drawing/2014/main" id="{18591FCA-FACF-ABE6-5278-B9738E4CA771}"/>
                </a:ext>
              </a:extLst>
            </p:cNvPr>
            <p:cNvSpPr/>
            <p:nvPr/>
          </p:nvSpPr>
          <p:spPr>
            <a:xfrm>
              <a:off x="0" y="9112"/>
              <a:ext cx="2520000" cy="684888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Rectangle 12">
              <a:extLst>
                <a:ext uri="{FF2B5EF4-FFF2-40B4-BE49-F238E27FC236}">
                  <a16:creationId xmlns:a16="http://schemas.microsoft.com/office/drawing/2014/main" id="{737A4EA4-5B71-CBD7-D551-F0675BA87BB2}"/>
                </a:ext>
              </a:extLst>
            </p:cNvPr>
            <p:cNvSpPr/>
            <p:nvPr/>
          </p:nvSpPr>
          <p:spPr>
            <a:xfrm>
              <a:off x="0" y="6146878"/>
              <a:ext cx="579368" cy="720000"/>
            </a:xfrm>
            <a:custGeom>
              <a:avLst/>
              <a:gdLst>
                <a:gd name="connsiteX0" fmla="*/ 0 w 579368"/>
                <a:gd name="connsiteY0" fmla="*/ 0 h 1121806"/>
                <a:gd name="connsiteX1" fmla="*/ 579368 w 579368"/>
                <a:gd name="connsiteY1" fmla="*/ 0 h 1121806"/>
                <a:gd name="connsiteX2" fmla="*/ 579368 w 579368"/>
                <a:gd name="connsiteY2" fmla="*/ 1121806 h 1121806"/>
                <a:gd name="connsiteX3" fmla="*/ 0 w 579368"/>
                <a:gd name="connsiteY3" fmla="*/ 1121806 h 1121806"/>
                <a:gd name="connsiteX4" fmla="*/ 0 w 579368"/>
                <a:gd name="connsiteY4" fmla="*/ 0 h 1121806"/>
                <a:gd name="connsiteX0" fmla="*/ 0 w 579368"/>
                <a:gd name="connsiteY0" fmla="*/ 0 h 1121806"/>
                <a:gd name="connsiteX1" fmla="*/ 282188 w 579368"/>
                <a:gd name="connsiteY1" fmla="*/ 556260 h 1121806"/>
                <a:gd name="connsiteX2" fmla="*/ 579368 w 579368"/>
                <a:gd name="connsiteY2" fmla="*/ 1121806 h 1121806"/>
                <a:gd name="connsiteX3" fmla="*/ 0 w 579368"/>
                <a:gd name="connsiteY3" fmla="*/ 1121806 h 1121806"/>
                <a:gd name="connsiteX4" fmla="*/ 0 w 579368"/>
                <a:gd name="connsiteY4" fmla="*/ 0 h 112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368" h="1121806">
                  <a:moveTo>
                    <a:pt x="0" y="0"/>
                  </a:moveTo>
                  <a:lnTo>
                    <a:pt x="282188" y="556260"/>
                  </a:lnTo>
                  <a:lnTo>
                    <a:pt x="579368" y="1121806"/>
                  </a:lnTo>
                  <a:lnTo>
                    <a:pt x="0" y="112180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1" name="Rectangle 12">
              <a:extLst>
                <a:ext uri="{FF2B5EF4-FFF2-40B4-BE49-F238E27FC236}">
                  <a16:creationId xmlns:a16="http://schemas.microsoft.com/office/drawing/2014/main" id="{87E45A5D-DDA8-5C9C-29B0-B1E69F06771D}"/>
                </a:ext>
              </a:extLst>
            </p:cNvPr>
            <p:cNvSpPr/>
            <p:nvPr/>
          </p:nvSpPr>
          <p:spPr>
            <a:xfrm rot="6193952" flipV="1">
              <a:off x="-1" y="6158886"/>
              <a:ext cx="579368" cy="720000"/>
            </a:xfrm>
            <a:custGeom>
              <a:avLst/>
              <a:gdLst>
                <a:gd name="connsiteX0" fmla="*/ 0 w 579368"/>
                <a:gd name="connsiteY0" fmla="*/ 0 h 1121806"/>
                <a:gd name="connsiteX1" fmla="*/ 579368 w 579368"/>
                <a:gd name="connsiteY1" fmla="*/ 0 h 1121806"/>
                <a:gd name="connsiteX2" fmla="*/ 579368 w 579368"/>
                <a:gd name="connsiteY2" fmla="*/ 1121806 h 1121806"/>
                <a:gd name="connsiteX3" fmla="*/ 0 w 579368"/>
                <a:gd name="connsiteY3" fmla="*/ 1121806 h 1121806"/>
                <a:gd name="connsiteX4" fmla="*/ 0 w 579368"/>
                <a:gd name="connsiteY4" fmla="*/ 0 h 1121806"/>
                <a:gd name="connsiteX0" fmla="*/ 0 w 579368"/>
                <a:gd name="connsiteY0" fmla="*/ 0 h 1121806"/>
                <a:gd name="connsiteX1" fmla="*/ 282188 w 579368"/>
                <a:gd name="connsiteY1" fmla="*/ 556260 h 1121806"/>
                <a:gd name="connsiteX2" fmla="*/ 579368 w 579368"/>
                <a:gd name="connsiteY2" fmla="*/ 1121806 h 1121806"/>
                <a:gd name="connsiteX3" fmla="*/ 0 w 579368"/>
                <a:gd name="connsiteY3" fmla="*/ 1121806 h 1121806"/>
                <a:gd name="connsiteX4" fmla="*/ 0 w 579368"/>
                <a:gd name="connsiteY4" fmla="*/ 0 h 112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368" h="1121806">
                  <a:moveTo>
                    <a:pt x="0" y="0"/>
                  </a:moveTo>
                  <a:lnTo>
                    <a:pt x="282188" y="556260"/>
                  </a:lnTo>
                  <a:lnTo>
                    <a:pt x="579368" y="1121806"/>
                  </a:lnTo>
                  <a:lnTo>
                    <a:pt x="0" y="1121806"/>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Isosceles Triangle 15">
              <a:extLst>
                <a:ext uri="{FF2B5EF4-FFF2-40B4-BE49-F238E27FC236}">
                  <a16:creationId xmlns:a16="http://schemas.microsoft.com/office/drawing/2014/main" id="{22B5AF93-23F8-C6BB-4FC8-CA6821336FFE}"/>
                </a:ext>
              </a:extLst>
            </p:cNvPr>
            <p:cNvSpPr/>
            <p:nvPr/>
          </p:nvSpPr>
          <p:spPr>
            <a:xfrm rot="5400000">
              <a:off x="2504758" y="5414133"/>
              <a:ext cx="201168" cy="170688"/>
            </a:xfrm>
            <a:prstGeom prst="triangle">
              <a:avLst/>
            </a:prstGeom>
            <a:solidFill>
              <a:schemeClr val="bg1">
                <a:lumMod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9" name="Picture 8">
            <a:extLst>
              <a:ext uri="{FF2B5EF4-FFF2-40B4-BE49-F238E27FC236}">
                <a16:creationId xmlns:a16="http://schemas.microsoft.com/office/drawing/2014/main" id="{C964DF02-D7A2-4BC2-F5D7-AB4B387817D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8171" y="36671"/>
            <a:ext cx="1565593" cy="328454"/>
          </a:xfrm>
          <a:prstGeom prst="rect">
            <a:avLst/>
          </a:prstGeom>
        </p:spPr>
      </p:pic>
      <p:sp>
        <p:nvSpPr>
          <p:cNvPr id="42" name="TextBox 41">
            <a:extLst>
              <a:ext uri="{FF2B5EF4-FFF2-40B4-BE49-F238E27FC236}">
                <a16:creationId xmlns:a16="http://schemas.microsoft.com/office/drawing/2014/main" id="{5AA6A37B-FCD2-59F6-E50E-ED75A88C26DC}"/>
              </a:ext>
            </a:extLst>
          </p:cNvPr>
          <p:cNvSpPr txBox="1"/>
          <p:nvPr/>
        </p:nvSpPr>
        <p:spPr>
          <a:xfrm>
            <a:off x="10159" y="680851"/>
            <a:ext cx="2489759" cy="738664"/>
          </a:xfrm>
          <a:prstGeom prst="rect">
            <a:avLst/>
          </a:prstGeom>
          <a:noFill/>
        </p:spPr>
        <p:txBody>
          <a:bodyPr wrap="square">
            <a:spAutoFit/>
          </a:bodyPr>
          <a:lstStyle/>
          <a:p>
            <a:pPr algn="ctr"/>
            <a:r>
              <a:rPr lang="en-US" sz="1000" b="1" dirty="0">
                <a:solidFill>
                  <a:srgbClr val="034EA2"/>
                </a:solidFill>
              </a:rPr>
              <a:t>Development of the targeted Educational program for Bachelors in Solar Energy in Uzbekistan</a:t>
            </a:r>
          </a:p>
          <a:p>
            <a:pPr algn="ctr"/>
            <a:endParaRPr lang="en-US" sz="600" b="1" dirty="0">
              <a:solidFill>
                <a:srgbClr val="034EA2"/>
              </a:solidFill>
            </a:endParaRPr>
          </a:p>
          <a:p>
            <a:pPr algn="ctr"/>
            <a:r>
              <a:rPr lang="en-US" sz="600" b="1" dirty="0">
                <a:solidFill>
                  <a:srgbClr val="034EA2"/>
                </a:solidFill>
              </a:rPr>
              <a:t>101128871 — </a:t>
            </a:r>
            <a:r>
              <a:rPr lang="en-US" sz="600" b="1" dirty="0" err="1">
                <a:solidFill>
                  <a:srgbClr val="034EA2"/>
                </a:solidFill>
              </a:rPr>
              <a:t>DEBSEUz</a:t>
            </a:r>
            <a:r>
              <a:rPr lang="en-US" sz="600" b="1" dirty="0">
                <a:solidFill>
                  <a:srgbClr val="034EA2"/>
                </a:solidFill>
              </a:rPr>
              <a:t> — ERASMUS-EDU-2023-CBHE </a:t>
            </a:r>
          </a:p>
        </p:txBody>
      </p:sp>
      <p:pic>
        <p:nvPicPr>
          <p:cNvPr id="21" name="Picture 20">
            <a:extLst>
              <a:ext uri="{FF2B5EF4-FFF2-40B4-BE49-F238E27FC236}">
                <a16:creationId xmlns:a16="http://schemas.microsoft.com/office/drawing/2014/main" id="{FB16B60D-19B4-0328-2B9E-DFCE9AD31D43}"/>
              </a:ext>
            </a:extLst>
          </p:cNvPr>
          <p:cNvPicPr>
            <a:picLocks noChangeAspect="1"/>
          </p:cNvPicPr>
          <p:nvPr/>
        </p:nvPicPr>
        <p:blipFill>
          <a:blip r:embed="rId3"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58658" y="4795961"/>
            <a:ext cx="1224329" cy="750817"/>
          </a:xfrm>
          <a:prstGeom prst="rect">
            <a:avLst/>
          </a:prstGeom>
        </p:spPr>
      </p:pic>
      <p:pic>
        <p:nvPicPr>
          <p:cNvPr id="43" name="Рисунок 42">
            <a:extLst>
              <a:ext uri="{FF2B5EF4-FFF2-40B4-BE49-F238E27FC236}">
                <a16:creationId xmlns:a16="http://schemas.microsoft.com/office/drawing/2014/main" id="{B2B506A0-22B9-4005-B9D0-DB7110B8185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15832" y="-57217"/>
            <a:ext cx="853974" cy="480360"/>
          </a:xfrm>
          <a:prstGeom prst="rect">
            <a:avLst/>
          </a:prstGeom>
        </p:spPr>
      </p:pic>
      <p:pic>
        <p:nvPicPr>
          <p:cNvPr id="27" name="Рисунок 34">
            <a:extLst>
              <a:ext uri="{FF2B5EF4-FFF2-40B4-BE49-F238E27FC236}">
                <a16:creationId xmlns:a16="http://schemas.microsoft.com/office/drawing/2014/main" id="{60CF3DE4-FE4C-44FE-8305-9727FDE7A7F7}"/>
              </a:ext>
            </a:extLst>
          </p:cNvPr>
          <p:cNvPicPr>
            <a:picLocks noChangeAspect="1"/>
          </p:cNvPicPr>
          <p:nvPr/>
        </p:nvPicPr>
        <p:blipFill rotWithShape="1">
          <a:blip r:embed="rId5">
            <a:extLst>
              <a:ext uri="{28A0092B-C50C-407E-A947-70E740481C1C}">
                <a14:useLocalDpi xmlns:a14="http://schemas.microsoft.com/office/drawing/2010/main" val="0"/>
              </a:ext>
            </a:extLst>
          </a:blip>
          <a:srcRect l="9697" t="40751" r="58396"/>
          <a:stretch/>
        </p:blipFill>
        <p:spPr>
          <a:xfrm>
            <a:off x="386359" y="1735242"/>
            <a:ext cx="1737360" cy="3547958"/>
          </a:xfrm>
          <a:prstGeom prst="rect">
            <a:avLst/>
          </a:prstGeom>
        </p:spPr>
      </p:pic>
      <p:sp>
        <p:nvSpPr>
          <p:cNvPr id="5" name="TextBox 4">
            <a:extLst>
              <a:ext uri="{FF2B5EF4-FFF2-40B4-BE49-F238E27FC236}">
                <a16:creationId xmlns:a16="http://schemas.microsoft.com/office/drawing/2014/main" id="{955AD852-3868-9F7C-0CE9-1147732411A2}"/>
              </a:ext>
            </a:extLst>
          </p:cNvPr>
          <p:cNvSpPr txBox="1"/>
          <p:nvPr/>
        </p:nvSpPr>
        <p:spPr>
          <a:xfrm>
            <a:off x="2469806" y="586564"/>
            <a:ext cx="9538487" cy="646331"/>
          </a:xfrm>
          <a:prstGeom prst="rect">
            <a:avLst/>
          </a:prstGeom>
          <a:noFill/>
        </p:spPr>
        <p:txBody>
          <a:bodyPr wrap="square" rtlCol="0">
            <a:spAutoFit/>
          </a:bodyPr>
          <a:lstStyle/>
          <a:p>
            <a:pPr indent="355600" algn="just" eaLnBrk="1" hangingPunct="1">
              <a:defRPr/>
            </a:pPr>
            <a:r>
              <a:rPr lang="en-US" sz="1800" dirty="0">
                <a:latin typeface="Verdana" panose="020B0604030504040204" pitchFamily="34" charset="0"/>
                <a:ea typeface="Verdana" panose="020B0604030504040204" pitchFamily="34" charset="0"/>
                <a:cs typeface="Arial" charset="0"/>
              </a:rPr>
              <a:t>Nowadays, ASU has rich experience </a:t>
            </a:r>
            <a:r>
              <a:rPr lang="en-US" dirty="0">
                <a:latin typeface="Verdana" panose="020B0604030504040204" pitchFamily="34" charset="0"/>
                <a:ea typeface="Verdana" panose="020B0604030504040204" pitchFamily="34" charset="0"/>
                <a:cs typeface="Arial" charset="0"/>
              </a:rPr>
              <a:t>of </a:t>
            </a:r>
            <a:r>
              <a:rPr lang="en-US" sz="1800" dirty="0">
                <a:latin typeface="Verdana" panose="020B0604030504040204" pitchFamily="34" charset="0"/>
                <a:ea typeface="Verdana" panose="020B0604030504040204" pitchFamily="34" charset="0"/>
                <a:cs typeface="Arial" charset="0"/>
              </a:rPr>
              <a:t>participating in international projects, including ERASMUS</a:t>
            </a:r>
            <a:r>
              <a:rPr lang="en-US" sz="1800" baseline="30000" dirty="0">
                <a:latin typeface="Verdana" panose="020B0604030504040204" pitchFamily="34" charset="0"/>
                <a:ea typeface="Verdana" panose="020B0604030504040204" pitchFamily="34" charset="0"/>
                <a:cs typeface="Arial" charset="0"/>
              </a:rPr>
              <a:t>+ </a:t>
            </a:r>
            <a:r>
              <a:rPr lang="en-US" sz="1800" dirty="0">
                <a:latin typeface="Verdana" panose="020B0604030504040204" pitchFamily="34" charset="0"/>
                <a:ea typeface="Verdana" panose="020B0604030504040204" pitchFamily="34" charset="0"/>
                <a:cs typeface="Arial" charset="0"/>
              </a:rPr>
              <a:t>projects.</a:t>
            </a:r>
          </a:p>
        </p:txBody>
      </p:sp>
      <p:sp>
        <p:nvSpPr>
          <p:cNvPr id="6" name="TextBox 5">
            <a:extLst>
              <a:ext uri="{FF2B5EF4-FFF2-40B4-BE49-F238E27FC236}">
                <a16:creationId xmlns:a16="http://schemas.microsoft.com/office/drawing/2014/main" id="{6D3952E1-7953-9CCA-FA7A-3F0BFE93D8B5}"/>
              </a:ext>
            </a:extLst>
          </p:cNvPr>
          <p:cNvSpPr txBox="1"/>
          <p:nvPr/>
        </p:nvSpPr>
        <p:spPr>
          <a:xfrm>
            <a:off x="2469806" y="238477"/>
            <a:ext cx="9603511" cy="369332"/>
          </a:xfrm>
          <a:prstGeom prst="rect">
            <a:avLst/>
          </a:prstGeom>
          <a:noFill/>
        </p:spPr>
        <p:txBody>
          <a:bodyPr wrap="square" rtlCol="0">
            <a:spAutoFit/>
          </a:bodyPr>
          <a:lstStyle/>
          <a:p>
            <a:pPr algn="ctr"/>
            <a:r>
              <a:rPr lang="en-US" b="1" dirty="0">
                <a:solidFill>
                  <a:srgbClr val="034EA2"/>
                </a:solidFill>
                <a:latin typeface="Verdana" panose="020B0604030504040204" pitchFamily="34" charset="0"/>
                <a:ea typeface="Verdana" panose="020B0604030504040204" pitchFamily="34" charset="0"/>
              </a:rPr>
              <a:t>PARTICIPATION OF THE UNIVERSITY IN INTERNATIONAL PROJECTS</a:t>
            </a:r>
            <a:endParaRPr lang="ru-RU" b="1" dirty="0">
              <a:solidFill>
                <a:srgbClr val="034EA2"/>
              </a:solidFill>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0437F3A9-ECEB-655B-7E2B-BBF3D15EC974}"/>
              </a:ext>
            </a:extLst>
          </p:cNvPr>
          <p:cNvSpPr txBox="1"/>
          <p:nvPr/>
        </p:nvSpPr>
        <p:spPr>
          <a:xfrm>
            <a:off x="8540885" y="1857982"/>
            <a:ext cx="3492457" cy="369332"/>
          </a:xfrm>
          <a:prstGeom prst="rect">
            <a:avLst/>
          </a:prstGeom>
          <a:noFill/>
        </p:spPr>
        <p:txBody>
          <a:bodyPr wrap="square" rtlCol="0">
            <a:spAutoFit/>
          </a:bodyPr>
          <a:lstStyle/>
          <a:p>
            <a:endParaRPr lang="ru-RU" b="1" dirty="0"/>
          </a:p>
        </p:txBody>
      </p:sp>
      <p:graphicFrame>
        <p:nvGraphicFramePr>
          <p:cNvPr id="2" name="Table 1">
            <a:extLst>
              <a:ext uri="{FF2B5EF4-FFF2-40B4-BE49-F238E27FC236}">
                <a16:creationId xmlns:a16="http://schemas.microsoft.com/office/drawing/2014/main" id="{E0F7D9F0-8C63-52C3-53E1-6076D20E5725}"/>
              </a:ext>
            </a:extLst>
          </p:cNvPr>
          <p:cNvGraphicFramePr>
            <a:graphicFrameLocks noGrp="1"/>
          </p:cNvGraphicFramePr>
          <p:nvPr>
            <p:extLst>
              <p:ext uri="{D42A27DB-BD31-4B8C-83A1-F6EECF244321}">
                <p14:modId xmlns:p14="http://schemas.microsoft.com/office/powerpoint/2010/main" val="4142914283"/>
              </p:ext>
            </p:extLst>
          </p:nvPr>
        </p:nvGraphicFramePr>
        <p:xfrm>
          <a:off x="2690686" y="1288397"/>
          <a:ext cx="8818486" cy="5491480"/>
        </p:xfrm>
        <a:graphic>
          <a:graphicData uri="http://schemas.openxmlformats.org/drawingml/2006/table">
            <a:tbl>
              <a:tblPr firstRow="1" bandRow="1">
                <a:tableStyleId>{5C22544A-7EE6-4342-B048-85BDC9FD1C3A}</a:tableStyleId>
              </a:tblPr>
              <a:tblGrid>
                <a:gridCol w="2506978">
                  <a:extLst>
                    <a:ext uri="{9D8B030D-6E8A-4147-A177-3AD203B41FA5}">
                      <a16:colId xmlns:a16="http://schemas.microsoft.com/office/drawing/2014/main" val="238075188"/>
                    </a:ext>
                  </a:extLst>
                </a:gridCol>
                <a:gridCol w="6311508">
                  <a:extLst>
                    <a:ext uri="{9D8B030D-6E8A-4147-A177-3AD203B41FA5}">
                      <a16:colId xmlns:a16="http://schemas.microsoft.com/office/drawing/2014/main" val="3130097949"/>
                    </a:ext>
                  </a:extLst>
                </a:gridCol>
              </a:tblGrid>
              <a:tr h="370840">
                <a:tc>
                  <a:txBody>
                    <a:bodyPr/>
                    <a:lstStyle/>
                    <a:p>
                      <a:r>
                        <a:rPr lang="en-US" dirty="0"/>
                        <a:t>Project name</a:t>
                      </a:r>
                      <a:endParaRPr lang="ru-RU" dirty="0"/>
                    </a:p>
                  </a:txBody>
                  <a:tcPr/>
                </a:tc>
                <a:tc>
                  <a:txBody>
                    <a:bodyPr/>
                    <a:lstStyle/>
                    <a:p>
                      <a:r>
                        <a:rPr lang="en-US" dirty="0"/>
                        <a:t>Purpose of the project</a:t>
                      </a:r>
                      <a:endParaRPr lang="ru-RU" dirty="0"/>
                    </a:p>
                  </a:txBody>
                  <a:tcPr/>
                </a:tc>
                <a:extLst>
                  <a:ext uri="{0D108BD9-81ED-4DB2-BD59-A6C34878D82A}">
                    <a16:rowId xmlns:a16="http://schemas.microsoft.com/office/drawing/2014/main" val="678184849"/>
                  </a:ext>
                </a:extLst>
              </a:tr>
              <a:tr h="370840">
                <a:tc>
                  <a:txBody>
                    <a:bodyPr/>
                    <a:lstStyle/>
                    <a:p>
                      <a:r>
                        <a:rPr lang="en-US" dirty="0"/>
                        <a:t>TEMPUS:  </a:t>
                      </a:r>
                      <a:r>
                        <a:rPr lang="en-US" dirty="0" err="1"/>
                        <a:t>TuCAHEA</a:t>
                      </a:r>
                      <a:endParaRPr lang="en-US" dirty="0"/>
                    </a:p>
                    <a:p>
                      <a:r>
                        <a:rPr lang="en-US" dirty="0"/>
                        <a:t>2012-2015</a:t>
                      </a:r>
                      <a:endParaRPr lang="ru-RU" dirty="0"/>
                    </a:p>
                  </a:txBody>
                  <a:tcPr/>
                </a:tc>
                <a:tc>
                  <a:txBody>
                    <a:bodyPr/>
                    <a:lstStyle/>
                    <a:p>
                      <a:r>
                        <a:rPr lang="en-US" dirty="0"/>
                        <a:t>Structural adaptation and improvement of the quality of education of Central HEIs. ASU as a Partner University. Local Coordinator: Ass. Prof. </a:t>
                      </a:r>
                      <a:r>
                        <a:rPr lang="en-US" dirty="0" err="1"/>
                        <a:t>D.Nurmatov</a:t>
                      </a:r>
                      <a:endParaRPr lang="ru-RU" dirty="0"/>
                    </a:p>
                  </a:txBody>
                  <a:tcPr/>
                </a:tc>
                <a:extLst>
                  <a:ext uri="{0D108BD9-81ED-4DB2-BD59-A6C34878D82A}">
                    <a16:rowId xmlns:a16="http://schemas.microsoft.com/office/drawing/2014/main" val="4689111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Erasmus+: IQAT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2015-2017</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Improving capacity to implement an institutional system of quality and typology assurance using the principles of the Bologna process. ASU as a Partner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Local Coordinator: Ass. Prof. D. </a:t>
                      </a:r>
                      <a:r>
                        <a:rPr lang="en-US" dirty="0" err="1"/>
                        <a:t>Nurmatov</a:t>
                      </a:r>
                      <a:endParaRPr lang="ru-RU" dirty="0"/>
                    </a:p>
                  </a:txBody>
                  <a:tcPr/>
                </a:tc>
                <a:extLst>
                  <a:ext uri="{0D108BD9-81ED-4DB2-BD59-A6C34878D82A}">
                    <a16:rowId xmlns:a16="http://schemas.microsoft.com/office/drawing/2014/main" val="40571704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Erasmus+: RENES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2016-2019</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Development of Master’s Program in Renewable energy sources and sustainable environment.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ASU as a Partner University. National Coordinator: Prof. </a:t>
                      </a:r>
                      <a:r>
                        <a:rPr lang="en-US" dirty="0" err="1"/>
                        <a:t>Aliev</a:t>
                      </a:r>
                      <a:r>
                        <a:rPr lang="en-US" dirty="0"/>
                        <a:t> R.</a:t>
                      </a:r>
                      <a:endParaRPr lang="ru-RU" dirty="0"/>
                    </a:p>
                  </a:txBody>
                  <a:tcPr/>
                </a:tc>
                <a:extLst>
                  <a:ext uri="{0D108BD9-81ED-4DB2-BD59-A6C34878D82A}">
                    <a16:rowId xmlns:a16="http://schemas.microsoft.com/office/drawing/2014/main" val="1368227933"/>
                  </a:ext>
                </a:extLst>
              </a:tr>
              <a:tr h="370840">
                <a:tc>
                  <a:txBody>
                    <a:bodyPr/>
                    <a:lstStyle/>
                    <a:p>
                      <a:r>
                        <a:rPr lang="en-US" dirty="0"/>
                        <a:t>Erasmus+: </a:t>
                      </a:r>
                      <a:r>
                        <a:rPr lang="en-US" dirty="0" err="1"/>
                        <a:t>ECAMPUz</a:t>
                      </a:r>
                      <a:endParaRPr lang="en-US" dirty="0"/>
                    </a:p>
                    <a:p>
                      <a:r>
                        <a:rPr lang="en-US" dirty="0"/>
                        <a:t>2023-2025</a:t>
                      </a:r>
                      <a:endParaRPr lang="ru-RU" dirty="0"/>
                    </a:p>
                  </a:txBody>
                  <a:tcPr/>
                </a:tc>
                <a:tc>
                  <a:txBody>
                    <a:bodyPr/>
                    <a:lstStyle/>
                    <a:p>
                      <a:r>
                        <a:rPr lang="en-US" dirty="0"/>
                        <a:t>Training professionals and implementing standardized international practices in the area of food science and sustainable food production in Uzbekistan. ASU as a partner university.</a:t>
                      </a:r>
                    </a:p>
                    <a:p>
                      <a:r>
                        <a:rPr lang="en-US" dirty="0"/>
                        <a:t> Local Coordinator: Ass. Prof. D. </a:t>
                      </a:r>
                      <a:r>
                        <a:rPr lang="en-US" dirty="0" err="1"/>
                        <a:t>Nurmatov</a:t>
                      </a:r>
                      <a:endParaRPr lang="ru-RU" dirty="0"/>
                    </a:p>
                  </a:txBody>
                  <a:tcPr/>
                </a:tc>
                <a:extLst>
                  <a:ext uri="{0D108BD9-81ED-4DB2-BD59-A6C34878D82A}">
                    <a16:rowId xmlns:a16="http://schemas.microsoft.com/office/drawing/2014/main" val="482985235"/>
                  </a:ext>
                </a:extLst>
              </a:tr>
              <a:tr h="370840">
                <a:tc>
                  <a:txBody>
                    <a:bodyPr/>
                    <a:lstStyle/>
                    <a:p>
                      <a:r>
                        <a:rPr lang="en-US" dirty="0"/>
                        <a:t>Erasmus+: </a:t>
                      </a:r>
                      <a:r>
                        <a:rPr lang="en-US" dirty="0" err="1"/>
                        <a:t>DEBSEUz</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Development of the targeted Educational program for Bachelors in Solar Energy in Uzbekistan. ASU as a Partner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Local Coordinator: Prof. </a:t>
                      </a:r>
                      <a:r>
                        <a:rPr lang="en-US" dirty="0" err="1"/>
                        <a:t>Aliev</a:t>
                      </a:r>
                      <a:r>
                        <a:rPr lang="en-US" dirty="0"/>
                        <a:t> R.</a:t>
                      </a:r>
                      <a:endParaRPr lang="ru-RU" dirty="0"/>
                    </a:p>
                  </a:txBody>
                  <a:tcPr/>
                </a:tc>
                <a:extLst>
                  <a:ext uri="{0D108BD9-81ED-4DB2-BD59-A6C34878D82A}">
                    <a16:rowId xmlns:a16="http://schemas.microsoft.com/office/drawing/2014/main" val="1066027079"/>
                  </a:ext>
                </a:extLst>
              </a:tr>
            </a:tbl>
          </a:graphicData>
        </a:graphic>
      </p:graphicFrame>
    </p:spTree>
    <p:extLst>
      <p:ext uri="{BB962C8B-B14F-4D97-AF65-F5344CB8AC3E}">
        <p14:creationId xmlns:p14="http://schemas.microsoft.com/office/powerpoint/2010/main" val="1312018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C0F9E74-9976-E0EF-1FB3-63D36CAD3881}"/>
              </a:ext>
            </a:extLst>
          </p:cNvPr>
          <p:cNvGrpSpPr/>
          <p:nvPr/>
        </p:nvGrpSpPr>
        <p:grpSpPr>
          <a:xfrm>
            <a:off x="-70317" y="9112"/>
            <a:ext cx="2761003" cy="6857766"/>
            <a:chOff x="-70317" y="9112"/>
            <a:chExt cx="2761003" cy="6857766"/>
          </a:xfrm>
        </p:grpSpPr>
        <p:sp>
          <p:nvSpPr>
            <p:cNvPr id="34" name="Rectangle 33">
              <a:extLst>
                <a:ext uri="{FF2B5EF4-FFF2-40B4-BE49-F238E27FC236}">
                  <a16:creationId xmlns:a16="http://schemas.microsoft.com/office/drawing/2014/main" id="{18591FCA-FACF-ABE6-5278-B9738E4CA771}"/>
                </a:ext>
              </a:extLst>
            </p:cNvPr>
            <p:cNvSpPr/>
            <p:nvPr/>
          </p:nvSpPr>
          <p:spPr>
            <a:xfrm>
              <a:off x="0" y="9112"/>
              <a:ext cx="2520000" cy="684888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Rectangle 12">
              <a:extLst>
                <a:ext uri="{FF2B5EF4-FFF2-40B4-BE49-F238E27FC236}">
                  <a16:creationId xmlns:a16="http://schemas.microsoft.com/office/drawing/2014/main" id="{737A4EA4-5B71-CBD7-D551-F0675BA87BB2}"/>
                </a:ext>
              </a:extLst>
            </p:cNvPr>
            <p:cNvSpPr/>
            <p:nvPr/>
          </p:nvSpPr>
          <p:spPr>
            <a:xfrm>
              <a:off x="0" y="6146878"/>
              <a:ext cx="579368" cy="720000"/>
            </a:xfrm>
            <a:custGeom>
              <a:avLst/>
              <a:gdLst>
                <a:gd name="connsiteX0" fmla="*/ 0 w 579368"/>
                <a:gd name="connsiteY0" fmla="*/ 0 h 1121806"/>
                <a:gd name="connsiteX1" fmla="*/ 579368 w 579368"/>
                <a:gd name="connsiteY1" fmla="*/ 0 h 1121806"/>
                <a:gd name="connsiteX2" fmla="*/ 579368 w 579368"/>
                <a:gd name="connsiteY2" fmla="*/ 1121806 h 1121806"/>
                <a:gd name="connsiteX3" fmla="*/ 0 w 579368"/>
                <a:gd name="connsiteY3" fmla="*/ 1121806 h 1121806"/>
                <a:gd name="connsiteX4" fmla="*/ 0 w 579368"/>
                <a:gd name="connsiteY4" fmla="*/ 0 h 1121806"/>
                <a:gd name="connsiteX0" fmla="*/ 0 w 579368"/>
                <a:gd name="connsiteY0" fmla="*/ 0 h 1121806"/>
                <a:gd name="connsiteX1" fmla="*/ 282188 w 579368"/>
                <a:gd name="connsiteY1" fmla="*/ 556260 h 1121806"/>
                <a:gd name="connsiteX2" fmla="*/ 579368 w 579368"/>
                <a:gd name="connsiteY2" fmla="*/ 1121806 h 1121806"/>
                <a:gd name="connsiteX3" fmla="*/ 0 w 579368"/>
                <a:gd name="connsiteY3" fmla="*/ 1121806 h 1121806"/>
                <a:gd name="connsiteX4" fmla="*/ 0 w 579368"/>
                <a:gd name="connsiteY4" fmla="*/ 0 h 112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368" h="1121806">
                  <a:moveTo>
                    <a:pt x="0" y="0"/>
                  </a:moveTo>
                  <a:lnTo>
                    <a:pt x="282188" y="556260"/>
                  </a:lnTo>
                  <a:lnTo>
                    <a:pt x="579368" y="1121806"/>
                  </a:lnTo>
                  <a:lnTo>
                    <a:pt x="0" y="112180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1" name="Rectangle 12">
              <a:extLst>
                <a:ext uri="{FF2B5EF4-FFF2-40B4-BE49-F238E27FC236}">
                  <a16:creationId xmlns:a16="http://schemas.microsoft.com/office/drawing/2014/main" id="{87E45A5D-DDA8-5C9C-29B0-B1E69F06771D}"/>
                </a:ext>
              </a:extLst>
            </p:cNvPr>
            <p:cNvSpPr/>
            <p:nvPr/>
          </p:nvSpPr>
          <p:spPr>
            <a:xfrm rot="6193952" flipV="1">
              <a:off x="-1" y="6158886"/>
              <a:ext cx="579368" cy="720000"/>
            </a:xfrm>
            <a:custGeom>
              <a:avLst/>
              <a:gdLst>
                <a:gd name="connsiteX0" fmla="*/ 0 w 579368"/>
                <a:gd name="connsiteY0" fmla="*/ 0 h 1121806"/>
                <a:gd name="connsiteX1" fmla="*/ 579368 w 579368"/>
                <a:gd name="connsiteY1" fmla="*/ 0 h 1121806"/>
                <a:gd name="connsiteX2" fmla="*/ 579368 w 579368"/>
                <a:gd name="connsiteY2" fmla="*/ 1121806 h 1121806"/>
                <a:gd name="connsiteX3" fmla="*/ 0 w 579368"/>
                <a:gd name="connsiteY3" fmla="*/ 1121806 h 1121806"/>
                <a:gd name="connsiteX4" fmla="*/ 0 w 579368"/>
                <a:gd name="connsiteY4" fmla="*/ 0 h 1121806"/>
                <a:gd name="connsiteX0" fmla="*/ 0 w 579368"/>
                <a:gd name="connsiteY0" fmla="*/ 0 h 1121806"/>
                <a:gd name="connsiteX1" fmla="*/ 282188 w 579368"/>
                <a:gd name="connsiteY1" fmla="*/ 556260 h 1121806"/>
                <a:gd name="connsiteX2" fmla="*/ 579368 w 579368"/>
                <a:gd name="connsiteY2" fmla="*/ 1121806 h 1121806"/>
                <a:gd name="connsiteX3" fmla="*/ 0 w 579368"/>
                <a:gd name="connsiteY3" fmla="*/ 1121806 h 1121806"/>
                <a:gd name="connsiteX4" fmla="*/ 0 w 579368"/>
                <a:gd name="connsiteY4" fmla="*/ 0 h 112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368" h="1121806">
                  <a:moveTo>
                    <a:pt x="0" y="0"/>
                  </a:moveTo>
                  <a:lnTo>
                    <a:pt x="282188" y="556260"/>
                  </a:lnTo>
                  <a:lnTo>
                    <a:pt x="579368" y="1121806"/>
                  </a:lnTo>
                  <a:lnTo>
                    <a:pt x="0" y="1121806"/>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Isosceles Triangle 15">
              <a:extLst>
                <a:ext uri="{FF2B5EF4-FFF2-40B4-BE49-F238E27FC236}">
                  <a16:creationId xmlns:a16="http://schemas.microsoft.com/office/drawing/2014/main" id="{22B5AF93-23F8-C6BB-4FC8-CA6821336FFE}"/>
                </a:ext>
              </a:extLst>
            </p:cNvPr>
            <p:cNvSpPr/>
            <p:nvPr/>
          </p:nvSpPr>
          <p:spPr>
            <a:xfrm rot="5400000">
              <a:off x="2504758" y="5414133"/>
              <a:ext cx="201168" cy="170688"/>
            </a:xfrm>
            <a:prstGeom prst="triangle">
              <a:avLst/>
            </a:prstGeom>
            <a:solidFill>
              <a:schemeClr val="bg1">
                <a:lumMod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9" name="Picture 8">
            <a:extLst>
              <a:ext uri="{FF2B5EF4-FFF2-40B4-BE49-F238E27FC236}">
                <a16:creationId xmlns:a16="http://schemas.microsoft.com/office/drawing/2014/main" id="{C964DF02-D7A2-4BC2-F5D7-AB4B387817D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8171" y="36671"/>
            <a:ext cx="1565593" cy="328454"/>
          </a:xfrm>
          <a:prstGeom prst="rect">
            <a:avLst/>
          </a:prstGeom>
        </p:spPr>
      </p:pic>
      <p:sp>
        <p:nvSpPr>
          <p:cNvPr id="42" name="TextBox 41">
            <a:extLst>
              <a:ext uri="{FF2B5EF4-FFF2-40B4-BE49-F238E27FC236}">
                <a16:creationId xmlns:a16="http://schemas.microsoft.com/office/drawing/2014/main" id="{5AA6A37B-FCD2-59F6-E50E-ED75A88C26DC}"/>
              </a:ext>
            </a:extLst>
          </p:cNvPr>
          <p:cNvSpPr txBox="1"/>
          <p:nvPr/>
        </p:nvSpPr>
        <p:spPr>
          <a:xfrm>
            <a:off x="10159" y="680851"/>
            <a:ext cx="2489759" cy="738664"/>
          </a:xfrm>
          <a:prstGeom prst="rect">
            <a:avLst/>
          </a:prstGeom>
          <a:noFill/>
        </p:spPr>
        <p:txBody>
          <a:bodyPr wrap="square">
            <a:spAutoFit/>
          </a:bodyPr>
          <a:lstStyle/>
          <a:p>
            <a:pPr algn="ctr"/>
            <a:r>
              <a:rPr lang="en-US" sz="1000" b="1" dirty="0">
                <a:solidFill>
                  <a:srgbClr val="034EA2"/>
                </a:solidFill>
              </a:rPr>
              <a:t>Development of the targeted Educational program for Bachelors in Solar Energy in Uzbekistan</a:t>
            </a:r>
          </a:p>
          <a:p>
            <a:pPr algn="ctr"/>
            <a:endParaRPr lang="en-US" sz="600" b="1" dirty="0">
              <a:solidFill>
                <a:srgbClr val="034EA2"/>
              </a:solidFill>
            </a:endParaRPr>
          </a:p>
          <a:p>
            <a:pPr algn="ctr"/>
            <a:r>
              <a:rPr lang="en-US" sz="600" b="1" dirty="0">
                <a:solidFill>
                  <a:srgbClr val="034EA2"/>
                </a:solidFill>
              </a:rPr>
              <a:t>101128871 — </a:t>
            </a:r>
            <a:r>
              <a:rPr lang="en-US" sz="600" b="1" dirty="0" err="1">
                <a:solidFill>
                  <a:srgbClr val="034EA2"/>
                </a:solidFill>
              </a:rPr>
              <a:t>DEBSEUz</a:t>
            </a:r>
            <a:r>
              <a:rPr lang="en-US" sz="600" b="1" dirty="0">
                <a:solidFill>
                  <a:srgbClr val="034EA2"/>
                </a:solidFill>
              </a:rPr>
              <a:t> — ERASMUS-EDU-2023-CBHE </a:t>
            </a:r>
          </a:p>
        </p:txBody>
      </p:sp>
      <p:pic>
        <p:nvPicPr>
          <p:cNvPr id="21" name="Picture 20">
            <a:extLst>
              <a:ext uri="{FF2B5EF4-FFF2-40B4-BE49-F238E27FC236}">
                <a16:creationId xmlns:a16="http://schemas.microsoft.com/office/drawing/2014/main" id="{FB16B60D-19B4-0328-2B9E-DFCE9AD31D43}"/>
              </a:ext>
            </a:extLst>
          </p:cNvPr>
          <p:cNvPicPr>
            <a:picLocks noChangeAspect="1"/>
          </p:cNvPicPr>
          <p:nvPr/>
        </p:nvPicPr>
        <p:blipFill>
          <a:blip r:embed="rId3"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58658" y="4795961"/>
            <a:ext cx="1224329" cy="750817"/>
          </a:xfrm>
          <a:prstGeom prst="rect">
            <a:avLst/>
          </a:prstGeom>
        </p:spPr>
      </p:pic>
      <p:pic>
        <p:nvPicPr>
          <p:cNvPr id="43" name="Рисунок 42">
            <a:extLst>
              <a:ext uri="{FF2B5EF4-FFF2-40B4-BE49-F238E27FC236}">
                <a16:creationId xmlns:a16="http://schemas.microsoft.com/office/drawing/2014/main" id="{B2B506A0-22B9-4005-B9D0-DB7110B8185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15832" y="-57217"/>
            <a:ext cx="853974" cy="480360"/>
          </a:xfrm>
          <a:prstGeom prst="rect">
            <a:avLst/>
          </a:prstGeom>
        </p:spPr>
      </p:pic>
      <p:pic>
        <p:nvPicPr>
          <p:cNvPr id="27" name="Рисунок 34">
            <a:extLst>
              <a:ext uri="{FF2B5EF4-FFF2-40B4-BE49-F238E27FC236}">
                <a16:creationId xmlns:a16="http://schemas.microsoft.com/office/drawing/2014/main" id="{60CF3DE4-FE4C-44FE-8305-9727FDE7A7F7}"/>
              </a:ext>
            </a:extLst>
          </p:cNvPr>
          <p:cNvPicPr>
            <a:picLocks noChangeAspect="1"/>
          </p:cNvPicPr>
          <p:nvPr/>
        </p:nvPicPr>
        <p:blipFill rotWithShape="1">
          <a:blip r:embed="rId5">
            <a:extLst>
              <a:ext uri="{28A0092B-C50C-407E-A947-70E740481C1C}">
                <a14:useLocalDpi xmlns:a14="http://schemas.microsoft.com/office/drawing/2010/main" val="0"/>
              </a:ext>
            </a:extLst>
          </a:blip>
          <a:srcRect l="9697" t="40751" r="58396"/>
          <a:stretch/>
        </p:blipFill>
        <p:spPr>
          <a:xfrm>
            <a:off x="386359" y="1735242"/>
            <a:ext cx="1737360" cy="3547958"/>
          </a:xfrm>
          <a:prstGeom prst="rect">
            <a:avLst/>
          </a:prstGeom>
        </p:spPr>
      </p:pic>
      <p:sp>
        <p:nvSpPr>
          <p:cNvPr id="5" name="TextBox 4">
            <a:extLst>
              <a:ext uri="{FF2B5EF4-FFF2-40B4-BE49-F238E27FC236}">
                <a16:creationId xmlns:a16="http://schemas.microsoft.com/office/drawing/2014/main" id="{955AD852-3868-9F7C-0CE9-1147732411A2}"/>
              </a:ext>
            </a:extLst>
          </p:cNvPr>
          <p:cNvSpPr txBox="1"/>
          <p:nvPr/>
        </p:nvSpPr>
        <p:spPr>
          <a:xfrm>
            <a:off x="2605342" y="758242"/>
            <a:ext cx="9078023" cy="923330"/>
          </a:xfrm>
          <a:prstGeom prst="rect">
            <a:avLst/>
          </a:prstGeom>
          <a:noFill/>
        </p:spPr>
        <p:txBody>
          <a:bodyPr wrap="square" rtlCol="0">
            <a:spAutoFit/>
          </a:bodyPr>
          <a:lstStyle/>
          <a:p>
            <a:pPr indent="355600" algn="just" eaLnBrk="1" hangingPunct="1">
              <a:defRPr/>
            </a:pPr>
            <a:r>
              <a:rPr lang="en-US" sz="1800" b="1" dirty="0">
                <a:latin typeface="Verdana" panose="020B0604030504040204" pitchFamily="34" charset="0"/>
                <a:ea typeface="Verdana" panose="020B0604030504040204" pitchFamily="34" charset="0"/>
                <a:cs typeface="Arial" charset="0"/>
              </a:rPr>
              <a:t>RESLAB </a:t>
            </a:r>
            <a:r>
              <a:rPr lang="en-US" sz="1800" dirty="0">
                <a:latin typeface="Verdana" panose="020B0604030504040204" pitchFamily="34" charset="0"/>
                <a:ea typeface="Verdana" panose="020B0604030504040204" pitchFamily="34" charset="0"/>
                <a:cs typeface="Arial" charset="0"/>
              </a:rPr>
              <a:t>is the one of the leading research laboratories at the university. </a:t>
            </a:r>
          </a:p>
          <a:p>
            <a:pPr indent="355600" algn="just" eaLnBrk="1" hangingPunct="1">
              <a:defRPr/>
            </a:pPr>
            <a:r>
              <a:rPr lang="en-US" sz="1800" dirty="0">
                <a:latin typeface="Verdana" panose="020B0604030504040204" pitchFamily="34" charset="0"/>
                <a:ea typeface="Verdana" panose="020B0604030504040204" pitchFamily="34" charset="0"/>
                <a:cs typeface="Arial" charset="0"/>
              </a:rPr>
              <a:t>It was organized by Professor </a:t>
            </a:r>
            <a:r>
              <a:rPr lang="en-US" sz="1800" dirty="0" err="1">
                <a:latin typeface="Verdana" panose="020B0604030504040204" pitchFamily="34" charset="0"/>
                <a:ea typeface="Verdana" panose="020B0604030504040204" pitchFamily="34" charset="0"/>
                <a:cs typeface="Arial" charset="0"/>
              </a:rPr>
              <a:t>Aliev</a:t>
            </a:r>
            <a:r>
              <a:rPr lang="en-US" sz="1800" dirty="0">
                <a:latin typeface="Verdana" panose="020B0604030504040204" pitchFamily="34" charset="0"/>
                <a:ea typeface="Verdana" panose="020B0604030504040204" pitchFamily="34" charset="0"/>
                <a:cs typeface="Arial" charset="0"/>
              </a:rPr>
              <a:t> </a:t>
            </a:r>
            <a:r>
              <a:rPr lang="en-US" sz="1800" dirty="0" err="1">
                <a:latin typeface="Verdana" panose="020B0604030504040204" pitchFamily="34" charset="0"/>
                <a:ea typeface="Verdana" panose="020B0604030504040204" pitchFamily="34" charset="0"/>
                <a:cs typeface="Arial" charset="0"/>
              </a:rPr>
              <a:t>Rayimjon</a:t>
            </a:r>
            <a:r>
              <a:rPr lang="en-US" dirty="0">
                <a:latin typeface="Verdana" panose="020B0604030504040204" pitchFamily="34" charset="0"/>
                <a:ea typeface="Verdana" panose="020B0604030504040204" pitchFamily="34" charset="0"/>
                <a:cs typeface="Arial" charset="0"/>
              </a:rPr>
              <a:t> and currently it unified:</a:t>
            </a:r>
          </a:p>
          <a:p>
            <a:pPr indent="355600" algn="just" eaLnBrk="1" hangingPunct="1">
              <a:defRPr/>
            </a:pPr>
            <a:r>
              <a:rPr lang="en-US" dirty="0">
                <a:latin typeface="Verdana" panose="020B0604030504040204" pitchFamily="34" charset="0"/>
                <a:ea typeface="Verdana" panose="020B0604030504040204" pitchFamily="34" charset="0"/>
                <a:cs typeface="Arial" charset="0"/>
              </a:rPr>
              <a:t>1 DSc student, 4 </a:t>
            </a:r>
            <a:r>
              <a:rPr lang="en-US" dirty="0" err="1">
                <a:latin typeface="Verdana" panose="020B0604030504040204" pitchFamily="34" charset="0"/>
                <a:ea typeface="Verdana" panose="020B0604030504040204" pitchFamily="34" charset="0"/>
                <a:cs typeface="Arial" charset="0"/>
              </a:rPr>
              <a:t>Ph.D</a:t>
            </a:r>
            <a:r>
              <a:rPr lang="en-US" dirty="0">
                <a:latin typeface="Verdana" panose="020B0604030504040204" pitchFamily="34" charset="0"/>
                <a:ea typeface="Verdana" panose="020B0604030504040204" pitchFamily="34" charset="0"/>
                <a:cs typeface="Arial" charset="0"/>
              </a:rPr>
              <a:t> </a:t>
            </a:r>
            <a:r>
              <a:rPr lang="en-US" dirty="0" err="1">
                <a:latin typeface="Verdana" panose="020B0604030504040204" pitchFamily="34" charset="0"/>
                <a:ea typeface="Verdana" panose="020B0604030504040204" pitchFamily="34" charset="0"/>
                <a:cs typeface="Arial" charset="0"/>
              </a:rPr>
              <a:t>graduatees</a:t>
            </a:r>
            <a:r>
              <a:rPr lang="en-US" dirty="0">
                <a:latin typeface="Verdana" panose="020B0604030504040204" pitchFamily="34" charset="0"/>
                <a:ea typeface="Verdana" panose="020B0604030504040204" pitchFamily="34" charset="0"/>
                <a:cs typeface="Arial" charset="0"/>
              </a:rPr>
              <a:t>, 11 </a:t>
            </a:r>
            <a:r>
              <a:rPr lang="en-US" dirty="0" err="1">
                <a:latin typeface="Verdana" panose="020B0604030504040204" pitchFamily="34" charset="0"/>
                <a:ea typeface="Verdana" panose="020B0604030504040204" pitchFamily="34" charset="0"/>
                <a:cs typeface="Arial" charset="0"/>
              </a:rPr>
              <a:t>Ph.D</a:t>
            </a:r>
            <a:r>
              <a:rPr lang="en-US" dirty="0">
                <a:latin typeface="Verdana" panose="020B0604030504040204" pitchFamily="34" charset="0"/>
                <a:ea typeface="Verdana" panose="020B0604030504040204" pitchFamily="34" charset="0"/>
                <a:cs typeface="Arial" charset="0"/>
              </a:rPr>
              <a:t> students,  5 MSc students</a:t>
            </a:r>
            <a:endParaRPr lang="en-US" sz="1800" dirty="0">
              <a:latin typeface="Verdana" panose="020B0604030504040204" pitchFamily="34" charset="0"/>
              <a:ea typeface="Verdana" panose="020B0604030504040204" pitchFamily="34" charset="0"/>
              <a:cs typeface="Arial" charset="0"/>
            </a:endParaRPr>
          </a:p>
        </p:txBody>
      </p:sp>
      <p:sp>
        <p:nvSpPr>
          <p:cNvPr id="6" name="TextBox 5">
            <a:extLst>
              <a:ext uri="{FF2B5EF4-FFF2-40B4-BE49-F238E27FC236}">
                <a16:creationId xmlns:a16="http://schemas.microsoft.com/office/drawing/2014/main" id="{6D3952E1-7953-9CCA-FA7A-3F0BFE93D8B5}"/>
              </a:ext>
            </a:extLst>
          </p:cNvPr>
          <p:cNvSpPr txBox="1"/>
          <p:nvPr/>
        </p:nvSpPr>
        <p:spPr>
          <a:xfrm>
            <a:off x="2469806" y="238477"/>
            <a:ext cx="9603511" cy="369332"/>
          </a:xfrm>
          <a:prstGeom prst="rect">
            <a:avLst/>
          </a:prstGeom>
          <a:noFill/>
        </p:spPr>
        <p:txBody>
          <a:bodyPr wrap="square" rtlCol="0">
            <a:spAutoFit/>
          </a:bodyPr>
          <a:lstStyle/>
          <a:p>
            <a:pPr algn="ctr"/>
            <a:r>
              <a:rPr lang="en-US" b="1" dirty="0">
                <a:solidFill>
                  <a:srgbClr val="034EA2"/>
                </a:solidFill>
                <a:latin typeface="Verdana" panose="020B0604030504040204" pitchFamily="34" charset="0"/>
                <a:ea typeface="Verdana" panose="020B0604030504040204" pitchFamily="34" charset="0"/>
              </a:rPr>
              <a:t>Laboratory of Renewable Energy Sources (RESLAB)</a:t>
            </a:r>
            <a:endParaRPr lang="ru-RU" b="1" dirty="0">
              <a:solidFill>
                <a:srgbClr val="034EA2"/>
              </a:solidFill>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0437F3A9-ECEB-655B-7E2B-BBF3D15EC974}"/>
              </a:ext>
            </a:extLst>
          </p:cNvPr>
          <p:cNvSpPr txBox="1"/>
          <p:nvPr/>
        </p:nvSpPr>
        <p:spPr>
          <a:xfrm>
            <a:off x="8540885" y="1857982"/>
            <a:ext cx="3492457" cy="369332"/>
          </a:xfrm>
          <a:prstGeom prst="rect">
            <a:avLst/>
          </a:prstGeom>
          <a:noFill/>
        </p:spPr>
        <p:txBody>
          <a:bodyPr wrap="square" rtlCol="0">
            <a:spAutoFit/>
          </a:bodyPr>
          <a:lstStyle/>
          <a:p>
            <a:endParaRPr lang="ru-RU" b="1" dirty="0"/>
          </a:p>
        </p:txBody>
      </p:sp>
      <p:pic>
        <p:nvPicPr>
          <p:cNvPr id="4" name="Picture 3">
            <a:extLst>
              <a:ext uri="{FF2B5EF4-FFF2-40B4-BE49-F238E27FC236}">
                <a16:creationId xmlns:a16="http://schemas.microsoft.com/office/drawing/2014/main" id="{E01EF948-B677-3E7B-3855-973C3D551F3F}"/>
              </a:ext>
            </a:extLst>
          </p:cNvPr>
          <p:cNvPicPr>
            <a:picLocks noChangeAspect="1"/>
          </p:cNvPicPr>
          <p:nvPr/>
        </p:nvPicPr>
        <p:blipFill>
          <a:blip r:embed="rId6"/>
          <a:stretch>
            <a:fillRect/>
          </a:stretch>
        </p:blipFill>
        <p:spPr>
          <a:xfrm>
            <a:off x="3438840" y="1857982"/>
            <a:ext cx="6548925" cy="3023762"/>
          </a:xfrm>
          <a:prstGeom prst="rect">
            <a:avLst/>
          </a:prstGeom>
        </p:spPr>
      </p:pic>
      <p:sp>
        <p:nvSpPr>
          <p:cNvPr id="8" name="TextBox 7">
            <a:extLst>
              <a:ext uri="{FF2B5EF4-FFF2-40B4-BE49-F238E27FC236}">
                <a16:creationId xmlns:a16="http://schemas.microsoft.com/office/drawing/2014/main" id="{E2D478B2-ED25-AB83-06A1-F0E617542E0E}"/>
              </a:ext>
            </a:extLst>
          </p:cNvPr>
          <p:cNvSpPr txBox="1"/>
          <p:nvPr/>
        </p:nvSpPr>
        <p:spPr>
          <a:xfrm>
            <a:off x="3438840" y="4933472"/>
            <a:ext cx="7854973" cy="1569660"/>
          </a:xfrm>
          <a:prstGeom prst="rect">
            <a:avLst/>
          </a:prstGeom>
          <a:noFill/>
        </p:spPr>
        <p:txBody>
          <a:bodyPr wrap="square" rtlCol="0">
            <a:spAutoFit/>
          </a:bodyPr>
          <a:lstStyle/>
          <a:p>
            <a:r>
              <a:rPr lang="en-US" sz="1600" b="1" dirty="0"/>
              <a:t>Research areas of the laboratory:</a:t>
            </a:r>
          </a:p>
          <a:p>
            <a:pPr marL="285750" indent="-285750">
              <a:buFont typeface="Arial" panose="020B0604020202020204" pitchFamily="34" charset="0"/>
              <a:buChar char="•"/>
            </a:pPr>
            <a:r>
              <a:rPr lang="en-US" sz="1600" dirty="0"/>
              <a:t>Solar Energy sources;</a:t>
            </a:r>
          </a:p>
          <a:p>
            <a:pPr marL="285750" indent="-285750">
              <a:buFont typeface="Arial" panose="020B0604020202020204" pitchFamily="34" charset="0"/>
              <a:buChar char="•"/>
            </a:pPr>
            <a:r>
              <a:rPr lang="en-US" sz="1600" dirty="0"/>
              <a:t>Wind Energy Sources;</a:t>
            </a:r>
          </a:p>
          <a:p>
            <a:pPr marL="285750" indent="-285750">
              <a:buFont typeface="Arial" panose="020B0604020202020204" pitchFamily="34" charset="0"/>
              <a:buChar char="•"/>
            </a:pPr>
            <a:r>
              <a:rPr lang="en-US" sz="1600" dirty="0"/>
              <a:t>Mini and Micro Hydro Energy Sources;</a:t>
            </a:r>
          </a:p>
          <a:p>
            <a:pPr marL="285750" indent="-285750">
              <a:buFont typeface="Arial" panose="020B0604020202020204" pitchFamily="34" charset="0"/>
              <a:buChar char="•"/>
            </a:pPr>
            <a:r>
              <a:rPr lang="en-US" sz="1600" dirty="0"/>
              <a:t>Thermal Energy Sources;</a:t>
            </a:r>
          </a:p>
          <a:p>
            <a:pPr marL="285750" indent="-285750">
              <a:buFont typeface="Arial" panose="020B0604020202020204" pitchFamily="34" charset="0"/>
              <a:buChar char="•"/>
            </a:pPr>
            <a:r>
              <a:rPr lang="en-US" sz="1600" dirty="0"/>
              <a:t>Energy Forecasting. </a:t>
            </a:r>
            <a:endParaRPr lang="ru-RU" sz="1600" dirty="0"/>
          </a:p>
        </p:txBody>
      </p:sp>
    </p:spTree>
    <p:extLst>
      <p:ext uri="{BB962C8B-B14F-4D97-AF65-F5344CB8AC3E}">
        <p14:creationId xmlns:p14="http://schemas.microsoft.com/office/powerpoint/2010/main" val="1324362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C0F9E74-9976-E0EF-1FB3-63D36CAD3881}"/>
              </a:ext>
            </a:extLst>
          </p:cNvPr>
          <p:cNvGrpSpPr/>
          <p:nvPr/>
        </p:nvGrpSpPr>
        <p:grpSpPr>
          <a:xfrm>
            <a:off x="-70317" y="9112"/>
            <a:ext cx="2761003" cy="6857766"/>
            <a:chOff x="-70317" y="9112"/>
            <a:chExt cx="2761003" cy="6857766"/>
          </a:xfrm>
        </p:grpSpPr>
        <p:sp>
          <p:nvSpPr>
            <p:cNvPr id="34" name="Rectangle 33">
              <a:extLst>
                <a:ext uri="{FF2B5EF4-FFF2-40B4-BE49-F238E27FC236}">
                  <a16:creationId xmlns:a16="http://schemas.microsoft.com/office/drawing/2014/main" id="{18591FCA-FACF-ABE6-5278-B9738E4CA771}"/>
                </a:ext>
              </a:extLst>
            </p:cNvPr>
            <p:cNvSpPr/>
            <p:nvPr/>
          </p:nvSpPr>
          <p:spPr>
            <a:xfrm>
              <a:off x="0" y="9112"/>
              <a:ext cx="2520000" cy="684888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Rectangle 12">
              <a:extLst>
                <a:ext uri="{FF2B5EF4-FFF2-40B4-BE49-F238E27FC236}">
                  <a16:creationId xmlns:a16="http://schemas.microsoft.com/office/drawing/2014/main" id="{737A4EA4-5B71-CBD7-D551-F0675BA87BB2}"/>
                </a:ext>
              </a:extLst>
            </p:cNvPr>
            <p:cNvSpPr/>
            <p:nvPr/>
          </p:nvSpPr>
          <p:spPr>
            <a:xfrm>
              <a:off x="0" y="6146878"/>
              <a:ext cx="579368" cy="720000"/>
            </a:xfrm>
            <a:custGeom>
              <a:avLst/>
              <a:gdLst>
                <a:gd name="connsiteX0" fmla="*/ 0 w 579368"/>
                <a:gd name="connsiteY0" fmla="*/ 0 h 1121806"/>
                <a:gd name="connsiteX1" fmla="*/ 579368 w 579368"/>
                <a:gd name="connsiteY1" fmla="*/ 0 h 1121806"/>
                <a:gd name="connsiteX2" fmla="*/ 579368 w 579368"/>
                <a:gd name="connsiteY2" fmla="*/ 1121806 h 1121806"/>
                <a:gd name="connsiteX3" fmla="*/ 0 w 579368"/>
                <a:gd name="connsiteY3" fmla="*/ 1121806 h 1121806"/>
                <a:gd name="connsiteX4" fmla="*/ 0 w 579368"/>
                <a:gd name="connsiteY4" fmla="*/ 0 h 1121806"/>
                <a:gd name="connsiteX0" fmla="*/ 0 w 579368"/>
                <a:gd name="connsiteY0" fmla="*/ 0 h 1121806"/>
                <a:gd name="connsiteX1" fmla="*/ 282188 w 579368"/>
                <a:gd name="connsiteY1" fmla="*/ 556260 h 1121806"/>
                <a:gd name="connsiteX2" fmla="*/ 579368 w 579368"/>
                <a:gd name="connsiteY2" fmla="*/ 1121806 h 1121806"/>
                <a:gd name="connsiteX3" fmla="*/ 0 w 579368"/>
                <a:gd name="connsiteY3" fmla="*/ 1121806 h 1121806"/>
                <a:gd name="connsiteX4" fmla="*/ 0 w 579368"/>
                <a:gd name="connsiteY4" fmla="*/ 0 h 112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368" h="1121806">
                  <a:moveTo>
                    <a:pt x="0" y="0"/>
                  </a:moveTo>
                  <a:lnTo>
                    <a:pt x="282188" y="556260"/>
                  </a:lnTo>
                  <a:lnTo>
                    <a:pt x="579368" y="1121806"/>
                  </a:lnTo>
                  <a:lnTo>
                    <a:pt x="0" y="112180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1" name="Rectangle 12">
              <a:extLst>
                <a:ext uri="{FF2B5EF4-FFF2-40B4-BE49-F238E27FC236}">
                  <a16:creationId xmlns:a16="http://schemas.microsoft.com/office/drawing/2014/main" id="{87E45A5D-DDA8-5C9C-29B0-B1E69F06771D}"/>
                </a:ext>
              </a:extLst>
            </p:cNvPr>
            <p:cNvSpPr/>
            <p:nvPr/>
          </p:nvSpPr>
          <p:spPr>
            <a:xfrm rot="6193952" flipV="1">
              <a:off x="-1" y="6158886"/>
              <a:ext cx="579368" cy="720000"/>
            </a:xfrm>
            <a:custGeom>
              <a:avLst/>
              <a:gdLst>
                <a:gd name="connsiteX0" fmla="*/ 0 w 579368"/>
                <a:gd name="connsiteY0" fmla="*/ 0 h 1121806"/>
                <a:gd name="connsiteX1" fmla="*/ 579368 w 579368"/>
                <a:gd name="connsiteY1" fmla="*/ 0 h 1121806"/>
                <a:gd name="connsiteX2" fmla="*/ 579368 w 579368"/>
                <a:gd name="connsiteY2" fmla="*/ 1121806 h 1121806"/>
                <a:gd name="connsiteX3" fmla="*/ 0 w 579368"/>
                <a:gd name="connsiteY3" fmla="*/ 1121806 h 1121806"/>
                <a:gd name="connsiteX4" fmla="*/ 0 w 579368"/>
                <a:gd name="connsiteY4" fmla="*/ 0 h 1121806"/>
                <a:gd name="connsiteX0" fmla="*/ 0 w 579368"/>
                <a:gd name="connsiteY0" fmla="*/ 0 h 1121806"/>
                <a:gd name="connsiteX1" fmla="*/ 282188 w 579368"/>
                <a:gd name="connsiteY1" fmla="*/ 556260 h 1121806"/>
                <a:gd name="connsiteX2" fmla="*/ 579368 w 579368"/>
                <a:gd name="connsiteY2" fmla="*/ 1121806 h 1121806"/>
                <a:gd name="connsiteX3" fmla="*/ 0 w 579368"/>
                <a:gd name="connsiteY3" fmla="*/ 1121806 h 1121806"/>
                <a:gd name="connsiteX4" fmla="*/ 0 w 579368"/>
                <a:gd name="connsiteY4" fmla="*/ 0 h 112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368" h="1121806">
                  <a:moveTo>
                    <a:pt x="0" y="0"/>
                  </a:moveTo>
                  <a:lnTo>
                    <a:pt x="282188" y="556260"/>
                  </a:lnTo>
                  <a:lnTo>
                    <a:pt x="579368" y="1121806"/>
                  </a:lnTo>
                  <a:lnTo>
                    <a:pt x="0" y="1121806"/>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Isosceles Triangle 15">
              <a:extLst>
                <a:ext uri="{FF2B5EF4-FFF2-40B4-BE49-F238E27FC236}">
                  <a16:creationId xmlns:a16="http://schemas.microsoft.com/office/drawing/2014/main" id="{22B5AF93-23F8-C6BB-4FC8-CA6821336FFE}"/>
                </a:ext>
              </a:extLst>
            </p:cNvPr>
            <p:cNvSpPr/>
            <p:nvPr/>
          </p:nvSpPr>
          <p:spPr>
            <a:xfrm rot="5400000">
              <a:off x="2504758" y="5414133"/>
              <a:ext cx="201168" cy="170688"/>
            </a:xfrm>
            <a:prstGeom prst="triangle">
              <a:avLst/>
            </a:prstGeom>
            <a:solidFill>
              <a:schemeClr val="bg1">
                <a:lumMod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9" name="Picture 8">
            <a:extLst>
              <a:ext uri="{FF2B5EF4-FFF2-40B4-BE49-F238E27FC236}">
                <a16:creationId xmlns:a16="http://schemas.microsoft.com/office/drawing/2014/main" id="{C964DF02-D7A2-4BC2-F5D7-AB4B387817D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8171" y="36671"/>
            <a:ext cx="1565593" cy="328454"/>
          </a:xfrm>
          <a:prstGeom prst="rect">
            <a:avLst/>
          </a:prstGeom>
        </p:spPr>
      </p:pic>
      <p:sp>
        <p:nvSpPr>
          <p:cNvPr id="42" name="TextBox 41">
            <a:extLst>
              <a:ext uri="{FF2B5EF4-FFF2-40B4-BE49-F238E27FC236}">
                <a16:creationId xmlns:a16="http://schemas.microsoft.com/office/drawing/2014/main" id="{5AA6A37B-FCD2-59F6-E50E-ED75A88C26DC}"/>
              </a:ext>
            </a:extLst>
          </p:cNvPr>
          <p:cNvSpPr txBox="1"/>
          <p:nvPr/>
        </p:nvSpPr>
        <p:spPr>
          <a:xfrm>
            <a:off x="10159" y="680851"/>
            <a:ext cx="2489759" cy="738664"/>
          </a:xfrm>
          <a:prstGeom prst="rect">
            <a:avLst/>
          </a:prstGeom>
          <a:noFill/>
        </p:spPr>
        <p:txBody>
          <a:bodyPr wrap="square">
            <a:spAutoFit/>
          </a:bodyPr>
          <a:lstStyle/>
          <a:p>
            <a:pPr algn="ctr"/>
            <a:r>
              <a:rPr lang="en-US" sz="1000" b="1" dirty="0">
                <a:solidFill>
                  <a:srgbClr val="034EA2"/>
                </a:solidFill>
              </a:rPr>
              <a:t>Development of the targeted Educational program for Bachelors in Solar Energy in Uzbekistan</a:t>
            </a:r>
          </a:p>
          <a:p>
            <a:pPr algn="ctr"/>
            <a:endParaRPr lang="en-US" sz="600" b="1" dirty="0">
              <a:solidFill>
                <a:srgbClr val="034EA2"/>
              </a:solidFill>
            </a:endParaRPr>
          </a:p>
          <a:p>
            <a:pPr algn="ctr"/>
            <a:r>
              <a:rPr lang="en-US" sz="600" b="1" dirty="0">
                <a:solidFill>
                  <a:srgbClr val="034EA2"/>
                </a:solidFill>
              </a:rPr>
              <a:t>101128871 — </a:t>
            </a:r>
            <a:r>
              <a:rPr lang="en-US" sz="600" b="1" dirty="0" err="1">
                <a:solidFill>
                  <a:srgbClr val="034EA2"/>
                </a:solidFill>
              </a:rPr>
              <a:t>DEBSEUz</a:t>
            </a:r>
            <a:r>
              <a:rPr lang="en-US" sz="600" b="1" dirty="0">
                <a:solidFill>
                  <a:srgbClr val="034EA2"/>
                </a:solidFill>
              </a:rPr>
              <a:t> — ERASMUS-EDU-2023-CBHE </a:t>
            </a:r>
          </a:p>
        </p:txBody>
      </p:sp>
      <p:pic>
        <p:nvPicPr>
          <p:cNvPr id="21" name="Picture 20">
            <a:extLst>
              <a:ext uri="{FF2B5EF4-FFF2-40B4-BE49-F238E27FC236}">
                <a16:creationId xmlns:a16="http://schemas.microsoft.com/office/drawing/2014/main" id="{FB16B60D-19B4-0328-2B9E-DFCE9AD31D43}"/>
              </a:ext>
            </a:extLst>
          </p:cNvPr>
          <p:cNvPicPr>
            <a:picLocks noChangeAspect="1"/>
          </p:cNvPicPr>
          <p:nvPr/>
        </p:nvPicPr>
        <p:blipFill>
          <a:blip r:embed="rId3"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58658" y="4795961"/>
            <a:ext cx="1224329" cy="750817"/>
          </a:xfrm>
          <a:prstGeom prst="rect">
            <a:avLst/>
          </a:prstGeom>
        </p:spPr>
      </p:pic>
      <p:pic>
        <p:nvPicPr>
          <p:cNvPr id="43" name="Рисунок 42">
            <a:extLst>
              <a:ext uri="{FF2B5EF4-FFF2-40B4-BE49-F238E27FC236}">
                <a16:creationId xmlns:a16="http://schemas.microsoft.com/office/drawing/2014/main" id="{B2B506A0-22B9-4005-B9D0-DB7110B8185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15832" y="-57217"/>
            <a:ext cx="853974" cy="480360"/>
          </a:xfrm>
          <a:prstGeom prst="rect">
            <a:avLst/>
          </a:prstGeom>
        </p:spPr>
      </p:pic>
      <p:pic>
        <p:nvPicPr>
          <p:cNvPr id="27" name="Рисунок 34">
            <a:extLst>
              <a:ext uri="{FF2B5EF4-FFF2-40B4-BE49-F238E27FC236}">
                <a16:creationId xmlns:a16="http://schemas.microsoft.com/office/drawing/2014/main" id="{60CF3DE4-FE4C-44FE-8305-9727FDE7A7F7}"/>
              </a:ext>
            </a:extLst>
          </p:cNvPr>
          <p:cNvPicPr>
            <a:picLocks noChangeAspect="1"/>
          </p:cNvPicPr>
          <p:nvPr/>
        </p:nvPicPr>
        <p:blipFill rotWithShape="1">
          <a:blip r:embed="rId5">
            <a:extLst>
              <a:ext uri="{28A0092B-C50C-407E-A947-70E740481C1C}">
                <a14:useLocalDpi xmlns:a14="http://schemas.microsoft.com/office/drawing/2010/main" val="0"/>
              </a:ext>
            </a:extLst>
          </a:blip>
          <a:srcRect l="9697" t="40751" r="58396"/>
          <a:stretch/>
        </p:blipFill>
        <p:spPr>
          <a:xfrm>
            <a:off x="386359" y="1735242"/>
            <a:ext cx="1737360" cy="3547958"/>
          </a:xfrm>
          <a:prstGeom prst="rect">
            <a:avLst/>
          </a:prstGeom>
        </p:spPr>
      </p:pic>
      <p:sp>
        <p:nvSpPr>
          <p:cNvPr id="5" name="TextBox 4">
            <a:extLst>
              <a:ext uri="{FF2B5EF4-FFF2-40B4-BE49-F238E27FC236}">
                <a16:creationId xmlns:a16="http://schemas.microsoft.com/office/drawing/2014/main" id="{955AD852-3868-9F7C-0CE9-1147732411A2}"/>
              </a:ext>
            </a:extLst>
          </p:cNvPr>
          <p:cNvSpPr txBox="1"/>
          <p:nvPr/>
        </p:nvSpPr>
        <p:spPr>
          <a:xfrm>
            <a:off x="2886278" y="907392"/>
            <a:ext cx="8919364" cy="646331"/>
          </a:xfrm>
          <a:prstGeom prst="rect">
            <a:avLst/>
          </a:prstGeom>
          <a:noFill/>
        </p:spPr>
        <p:txBody>
          <a:bodyPr wrap="square" rtlCol="0">
            <a:spAutoFit/>
          </a:bodyPr>
          <a:lstStyle/>
          <a:p>
            <a:pPr indent="355600" algn="just" eaLnBrk="1" hangingPunct="1">
              <a:defRPr/>
            </a:pPr>
            <a:r>
              <a:rPr lang="en-US" sz="1800" b="1" dirty="0">
                <a:latin typeface="Verdana" panose="020B0604030504040204" pitchFamily="34" charset="0"/>
                <a:ea typeface="Verdana" panose="020B0604030504040204" pitchFamily="34" charset="0"/>
                <a:cs typeface="Arial" charset="0"/>
              </a:rPr>
              <a:t>RESLAB </a:t>
            </a:r>
            <a:r>
              <a:rPr lang="en-US" dirty="0">
                <a:latin typeface="Verdana" panose="020B0604030504040204" pitchFamily="34" charset="0"/>
                <a:ea typeface="Verdana" panose="020B0604030504040204" pitchFamily="34" charset="0"/>
                <a:cs typeface="Arial" charset="0"/>
              </a:rPr>
              <a:t>has excellent facilities to study frontier problems in solar, thermal and wind energy sphere.   </a:t>
            </a:r>
            <a:endParaRPr lang="en-US" sz="1800" dirty="0">
              <a:latin typeface="Verdana" panose="020B0604030504040204" pitchFamily="34" charset="0"/>
              <a:ea typeface="Verdana" panose="020B0604030504040204" pitchFamily="34" charset="0"/>
              <a:cs typeface="Arial" charset="0"/>
            </a:endParaRPr>
          </a:p>
        </p:txBody>
      </p:sp>
      <p:sp>
        <p:nvSpPr>
          <p:cNvPr id="6" name="TextBox 5">
            <a:extLst>
              <a:ext uri="{FF2B5EF4-FFF2-40B4-BE49-F238E27FC236}">
                <a16:creationId xmlns:a16="http://schemas.microsoft.com/office/drawing/2014/main" id="{6D3952E1-7953-9CCA-FA7A-3F0BFE93D8B5}"/>
              </a:ext>
            </a:extLst>
          </p:cNvPr>
          <p:cNvSpPr txBox="1"/>
          <p:nvPr/>
        </p:nvSpPr>
        <p:spPr>
          <a:xfrm>
            <a:off x="2469806" y="238477"/>
            <a:ext cx="9603511" cy="369332"/>
          </a:xfrm>
          <a:prstGeom prst="rect">
            <a:avLst/>
          </a:prstGeom>
          <a:noFill/>
        </p:spPr>
        <p:txBody>
          <a:bodyPr wrap="square" rtlCol="0">
            <a:spAutoFit/>
          </a:bodyPr>
          <a:lstStyle/>
          <a:p>
            <a:pPr algn="ctr"/>
            <a:r>
              <a:rPr lang="en-US" b="1" dirty="0">
                <a:solidFill>
                  <a:srgbClr val="034EA2"/>
                </a:solidFill>
                <a:latin typeface="Verdana" panose="020B0604030504040204" pitchFamily="34" charset="0"/>
                <a:ea typeface="Verdana" panose="020B0604030504040204" pitchFamily="34" charset="0"/>
              </a:rPr>
              <a:t>Facilities and activities at RESLAB</a:t>
            </a:r>
            <a:endParaRPr lang="ru-RU" b="1" dirty="0">
              <a:solidFill>
                <a:srgbClr val="034EA2"/>
              </a:solidFill>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0437F3A9-ECEB-655B-7E2B-BBF3D15EC974}"/>
              </a:ext>
            </a:extLst>
          </p:cNvPr>
          <p:cNvSpPr txBox="1"/>
          <p:nvPr/>
        </p:nvSpPr>
        <p:spPr>
          <a:xfrm>
            <a:off x="8540885" y="1857982"/>
            <a:ext cx="3492457" cy="369332"/>
          </a:xfrm>
          <a:prstGeom prst="rect">
            <a:avLst/>
          </a:prstGeom>
          <a:noFill/>
        </p:spPr>
        <p:txBody>
          <a:bodyPr wrap="square" rtlCol="0">
            <a:spAutoFit/>
          </a:bodyPr>
          <a:lstStyle/>
          <a:p>
            <a:endParaRPr lang="ru-RU" b="1" dirty="0"/>
          </a:p>
        </p:txBody>
      </p:sp>
      <p:pic>
        <p:nvPicPr>
          <p:cNvPr id="2" name="Рисунок 2">
            <a:extLst>
              <a:ext uri="{FF2B5EF4-FFF2-40B4-BE49-F238E27FC236}">
                <a16:creationId xmlns:a16="http://schemas.microsoft.com/office/drawing/2014/main" id="{C1B58A71-6D67-5B91-2667-D2EEDA2C5E0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320" t="22059" r="6577" b="12852"/>
          <a:stretch/>
        </p:blipFill>
        <p:spPr bwMode="auto">
          <a:xfrm>
            <a:off x="2794929" y="1805828"/>
            <a:ext cx="4364628" cy="1748913"/>
          </a:xfrm>
          <a:prstGeom prst="rect">
            <a:avLst/>
          </a:prstGeom>
          <a:noFill/>
          <a:ln>
            <a:noFill/>
          </a:ln>
        </p:spPr>
      </p:pic>
      <p:pic>
        <p:nvPicPr>
          <p:cNvPr id="3" name="Рисунок 6">
            <a:extLst>
              <a:ext uri="{FF2B5EF4-FFF2-40B4-BE49-F238E27FC236}">
                <a16:creationId xmlns:a16="http://schemas.microsoft.com/office/drawing/2014/main" id="{377546AD-C6C9-AD32-331A-CAAE1D31921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7314895" y="1765046"/>
            <a:ext cx="1768867" cy="1850431"/>
          </a:xfrm>
          <a:prstGeom prst="rect">
            <a:avLst/>
          </a:prstGeom>
          <a:noFill/>
          <a:ln>
            <a:noFill/>
          </a:ln>
        </p:spPr>
      </p:pic>
      <p:sp>
        <p:nvSpPr>
          <p:cNvPr id="7" name="TextBox 6">
            <a:extLst>
              <a:ext uri="{FF2B5EF4-FFF2-40B4-BE49-F238E27FC236}">
                <a16:creationId xmlns:a16="http://schemas.microsoft.com/office/drawing/2014/main" id="{303C263C-35CB-5E5B-7F46-64DC8290F3E9}"/>
              </a:ext>
            </a:extLst>
          </p:cNvPr>
          <p:cNvSpPr txBox="1"/>
          <p:nvPr/>
        </p:nvSpPr>
        <p:spPr>
          <a:xfrm>
            <a:off x="9374658" y="1776644"/>
            <a:ext cx="2658684" cy="2031325"/>
          </a:xfrm>
          <a:prstGeom prst="rect">
            <a:avLst/>
          </a:prstGeom>
          <a:noFill/>
        </p:spPr>
        <p:txBody>
          <a:bodyPr wrap="square" rtlCol="0">
            <a:spAutoFit/>
          </a:bodyPr>
          <a:lstStyle/>
          <a:p>
            <a:r>
              <a:rPr lang="en-US" dirty="0"/>
              <a:t>2 types of solar panels systems with 2x3kW output connected to battery system. Single and multi- crystalline solar panels, installed in 2021 Jan.</a:t>
            </a:r>
            <a:endParaRPr lang="ru-RU" dirty="0"/>
          </a:p>
        </p:txBody>
      </p:sp>
      <p:pic>
        <p:nvPicPr>
          <p:cNvPr id="10" name="Рисунок 8">
            <a:extLst>
              <a:ext uri="{FF2B5EF4-FFF2-40B4-BE49-F238E27FC236}">
                <a16:creationId xmlns:a16="http://schemas.microsoft.com/office/drawing/2014/main" id="{C9AC5099-0267-BEF6-196A-1FF1334061FC}"/>
              </a:ext>
            </a:extLst>
          </p:cNvPr>
          <p:cNvPicPr>
            <a:picLocks noChangeAspect="1"/>
          </p:cNvPicPr>
          <p:nvPr/>
        </p:nvPicPr>
        <p:blipFill>
          <a:blip r:embed="rId8" cstate="print">
            <a:extLst>
              <a:ext uri="{28A0092B-C50C-407E-A947-70E740481C1C}">
                <a14:useLocalDpi xmlns:a14="http://schemas.microsoft.com/office/drawing/2010/main" val="0"/>
              </a:ext>
            </a:extLst>
          </a:blip>
          <a:srcRect t="3938"/>
          <a:stretch>
            <a:fillRect/>
          </a:stretch>
        </p:blipFill>
        <p:spPr bwMode="auto">
          <a:xfrm>
            <a:off x="9672002" y="4080510"/>
            <a:ext cx="1669415" cy="2405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74F52EE6-A88E-8AA4-6624-CB2AD83CA55B}"/>
              </a:ext>
            </a:extLst>
          </p:cNvPr>
          <p:cNvSpPr txBox="1"/>
          <p:nvPr/>
        </p:nvSpPr>
        <p:spPr>
          <a:xfrm>
            <a:off x="3365770" y="4455268"/>
            <a:ext cx="5909951" cy="2031325"/>
          </a:xfrm>
          <a:prstGeom prst="rect">
            <a:avLst/>
          </a:prstGeom>
          <a:noFill/>
        </p:spPr>
        <p:txBody>
          <a:bodyPr wrap="square" rtlCol="0">
            <a:spAutoFit/>
          </a:bodyPr>
          <a:lstStyle/>
          <a:p>
            <a:r>
              <a:rPr lang="en-US" sz="1800" dirty="0">
                <a:effectLst/>
                <a:latin typeface="Times New Roman" panose="02020603050405020304" pitchFamily="18" charset="0"/>
                <a:ea typeface="Calibri" panose="020F0502020204030204" pitchFamily="34" charset="0"/>
              </a:rPr>
              <a:t>Sinton Instruments WCT-120 Lifetime tester system in set.</a:t>
            </a:r>
          </a:p>
          <a:p>
            <a:r>
              <a:rPr lang="en-US" dirty="0">
                <a:latin typeface="Times New Roman" panose="02020603050405020304" pitchFamily="18" charset="0"/>
              </a:rPr>
              <a:t>The equipment allows to study life time of charged particles in silicon.</a:t>
            </a:r>
          </a:p>
          <a:p>
            <a:r>
              <a:rPr lang="en-US" sz="1800" b="1" dirty="0">
                <a:effectLst/>
                <a:latin typeface="Times New Roman" panose="02020603050405020304" pitchFamily="18" charset="0"/>
                <a:ea typeface="Calibri" panose="020F0502020204030204" pitchFamily="34" charset="0"/>
              </a:rPr>
              <a:t>Sinton Instruments Suns</a:t>
            </a:r>
            <a:r>
              <a:rPr lang="ru-RU" sz="1800" b="1" dirty="0">
                <a:effectLst/>
                <a:latin typeface="Times New Roman" panose="02020603050405020304" pitchFamily="18" charset="0"/>
                <a:ea typeface="Calibri" panose="020F0502020204030204" pitchFamily="34" charset="0"/>
              </a:rPr>
              <a:t>-</a:t>
            </a:r>
            <a:r>
              <a:rPr lang="en-US" sz="1800" b="1" dirty="0" err="1">
                <a:effectLst/>
                <a:latin typeface="Times New Roman" panose="02020603050405020304" pitchFamily="18" charset="0"/>
                <a:ea typeface="Calibri" panose="020F0502020204030204" pitchFamily="34" charset="0"/>
              </a:rPr>
              <a:t>Voc</a:t>
            </a:r>
            <a:r>
              <a:rPr lang="ru-RU" sz="1800" b="1" dirty="0">
                <a:effectLst/>
                <a:latin typeface="Times New Roman" panose="02020603050405020304" pitchFamily="18" charset="0"/>
                <a:ea typeface="Calibri" panose="020F0502020204030204" pitchFamily="34" charset="0"/>
              </a:rPr>
              <a:t>.</a:t>
            </a:r>
            <a:r>
              <a:rPr lang="en-US" sz="1800" b="1" dirty="0">
                <a:effectLst/>
                <a:latin typeface="Times New Roman" panose="02020603050405020304" pitchFamily="18" charset="0"/>
                <a:ea typeface="Calibri" panose="020F0502020204030204" pitchFamily="34" charset="0"/>
              </a:rPr>
              <a:t> </a:t>
            </a:r>
            <a:endParaRPr lang="ru-RU" b="1" dirty="0"/>
          </a:p>
          <a:p>
            <a:r>
              <a:rPr lang="en-US" dirty="0">
                <a:latin typeface="Times New Roman" panose="02020603050405020304" pitchFamily="18" charset="0"/>
                <a:cs typeface="Times New Roman" panose="02020603050405020304" pitchFamily="18" charset="0"/>
              </a:rPr>
              <a:t>The device allows to study the power, life time, volt-ampere characteristics and other parameters of various silicon-based solar cells</a:t>
            </a:r>
            <a:r>
              <a:rPr lang="en-US" dirty="0"/>
              <a:t>.</a:t>
            </a:r>
            <a:endParaRPr lang="ru-RU" dirty="0"/>
          </a:p>
        </p:txBody>
      </p:sp>
    </p:spTree>
    <p:extLst>
      <p:ext uri="{BB962C8B-B14F-4D97-AF65-F5344CB8AC3E}">
        <p14:creationId xmlns:p14="http://schemas.microsoft.com/office/powerpoint/2010/main" val="336017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C0F9E74-9976-E0EF-1FB3-63D36CAD3881}"/>
              </a:ext>
            </a:extLst>
          </p:cNvPr>
          <p:cNvGrpSpPr/>
          <p:nvPr/>
        </p:nvGrpSpPr>
        <p:grpSpPr>
          <a:xfrm>
            <a:off x="-70317" y="9112"/>
            <a:ext cx="2761003" cy="6857766"/>
            <a:chOff x="-70317" y="9112"/>
            <a:chExt cx="2761003" cy="6857766"/>
          </a:xfrm>
        </p:grpSpPr>
        <p:sp>
          <p:nvSpPr>
            <p:cNvPr id="34" name="Rectangle 33">
              <a:extLst>
                <a:ext uri="{FF2B5EF4-FFF2-40B4-BE49-F238E27FC236}">
                  <a16:creationId xmlns:a16="http://schemas.microsoft.com/office/drawing/2014/main" id="{18591FCA-FACF-ABE6-5278-B9738E4CA771}"/>
                </a:ext>
              </a:extLst>
            </p:cNvPr>
            <p:cNvSpPr/>
            <p:nvPr/>
          </p:nvSpPr>
          <p:spPr>
            <a:xfrm>
              <a:off x="0" y="9112"/>
              <a:ext cx="2520000" cy="684888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Rectangle 12">
              <a:extLst>
                <a:ext uri="{FF2B5EF4-FFF2-40B4-BE49-F238E27FC236}">
                  <a16:creationId xmlns:a16="http://schemas.microsoft.com/office/drawing/2014/main" id="{737A4EA4-5B71-CBD7-D551-F0675BA87BB2}"/>
                </a:ext>
              </a:extLst>
            </p:cNvPr>
            <p:cNvSpPr/>
            <p:nvPr/>
          </p:nvSpPr>
          <p:spPr>
            <a:xfrm>
              <a:off x="0" y="6146878"/>
              <a:ext cx="579368" cy="720000"/>
            </a:xfrm>
            <a:custGeom>
              <a:avLst/>
              <a:gdLst>
                <a:gd name="connsiteX0" fmla="*/ 0 w 579368"/>
                <a:gd name="connsiteY0" fmla="*/ 0 h 1121806"/>
                <a:gd name="connsiteX1" fmla="*/ 579368 w 579368"/>
                <a:gd name="connsiteY1" fmla="*/ 0 h 1121806"/>
                <a:gd name="connsiteX2" fmla="*/ 579368 w 579368"/>
                <a:gd name="connsiteY2" fmla="*/ 1121806 h 1121806"/>
                <a:gd name="connsiteX3" fmla="*/ 0 w 579368"/>
                <a:gd name="connsiteY3" fmla="*/ 1121806 h 1121806"/>
                <a:gd name="connsiteX4" fmla="*/ 0 w 579368"/>
                <a:gd name="connsiteY4" fmla="*/ 0 h 1121806"/>
                <a:gd name="connsiteX0" fmla="*/ 0 w 579368"/>
                <a:gd name="connsiteY0" fmla="*/ 0 h 1121806"/>
                <a:gd name="connsiteX1" fmla="*/ 282188 w 579368"/>
                <a:gd name="connsiteY1" fmla="*/ 556260 h 1121806"/>
                <a:gd name="connsiteX2" fmla="*/ 579368 w 579368"/>
                <a:gd name="connsiteY2" fmla="*/ 1121806 h 1121806"/>
                <a:gd name="connsiteX3" fmla="*/ 0 w 579368"/>
                <a:gd name="connsiteY3" fmla="*/ 1121806 h 1121806"/>
                <a:gd name="connsiteX4" fmla="*/ 0 w 579368"/>
                <a:gd name="connsiteY4" fmla="*/ 0 h 112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368" h="1121806">
                  <a:moveTo>
                    <a:pt x="0" y="0"/>
                  </a:moveTo>
                  <a:lnTo>
                    <a:pt x="282188" y="556260"/>
                  </a:lnTo>
                  <a:lnTo>
                    <a:pt x="579368" y="1121806"/>
                  </a:lnTo>
                  <a:lnTo>
                    <a:pt x="0" y="112180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1" name="Rectangle 12">
              <a:extLst>
                <a:ext uri="{FF2B5EF4-FFF2-40B4-BE49-F238E27FC236}">
                  <a16:creationId xmlns:a16="http://schemas.microsoft.com/office/drawing/2014/main" id="{87E45A5D-DDA8-5C9C-29B0-B1E69F06771D}"/>
                </a:ext>
              </a:extLst>
            </p:cNvPr>
            <p:cNvSpPr/>
            <p:nvPr/>
          </p:nvSpPr>
          <p:spPr>
            <a:xfrm rot="6193952" flipV="1">
              <a:off x="-1" y="6158886"/>
              <a:ext cx="579368" cy="720000"/>
            </a:xfrm>
            <a:custGeom>
              <a:avLst/>
              <a:gdLst>
                <a:gd name="connsiteX0" fmla="*/ 0 w 579368"/>
                <a:gd name="connsiteY0" fmla="*/ 0 h 1121806"/>
                <a:gd name="connsiteX1" fmla="*/ 579368 w 579368"/>
                <a:gd name="connsiteY1" fmla="*/ 0 h 1121806"/>
                <a:gd name="connsiteX2" fmla="*/ 579368 w 579368"/>
                <a:gd name="connsiteY2" fmla="*/ 1121806 h 1121806"/>
                <a:gd name="connsiteX3" fmla="*/ 0 w 579368"/>
                <a:gd name="connsiteY3" fmla="*/ 1121806 h 1121806"/>
                <a:gd name="connsiteX4" fmla="*/ 0 w 579368"/>
                <a:gd name="connsiteY4" fmla="*/ 0 h 1121806"/>
                <a:gd name="connsiteX0" fmla="*/ 0 w 579368"/>
                <a:gd name="connsiteY0" fmla="*/ 0 h 1121806"/>
                <a:gd name="connsiteX1" fmla="*/ 282188 w 579368"/>
                <a:gd name="connsiteY1" fmla="*/ 556260 h 1121806"/>
                <a:gd name="connsiteX2" fmla="*/ 579368 w 579368"/>
                <a:gd name="connsiteY2" fmla="*/ 1121806 h 1121806"/>
                <a:gd name="connsiteX3" fmla="*/ 0 w 579368"/>
                <a:gd name="connsiteY3" fmla="*/ 1121806 h 1121806"/>
                <a:gd name="connsiteX4" fmla="*/ 0 w 579368"/>
                <a:gd name="connsiteY4" fmla="*/ 0 h 112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368" h="1121806">
                  <a:moveTo>
                    <a:pt x="0" y="0"/>
                  </a:moveTo>
                  <a:lnTo>
                    <a:pt x="282188" y="556260"/>
                  </a:lnTo>
                  <a:lnTo>
                    <a:pt x="579368" y="1121806"/>
                  </a:lnTo>
                  <a:lnTo>
                    <a:pt x="0" y="1121806"/>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Isosceles Triangle 15">
              <a:extLst>
                <a:ext uri="{FF2B5EF4-FFF2-40B4-BE49-F238E27FC236}">
                  <a16:creationId xmlns:a16="http://schemas.microsoft.com/office/drawing/2014/main" id="{22B5AF93-23F8-C6BB-4FC8-CA6821336FFE}"/>
                </a:ext>
              </a:extLst>
            </p:cNvPr>
            <p:cNvSpPr/>
            <p:nvPr/>
          </p:nvSpPr>
          <p:spPr>
            <a:xfrm rot="5400000">
              <a:off x="2504758" y="5414133"/>
              <a:ext cx="201168" cy="170688"/>
            </a:xfrm>
            <a:prstGeom prst="triangle">
              <a:avLst/>
            </a:prstGeom>
            <a:solidFill>
              <a:schemeClr val="bg1">
                <a:lumMod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9" name="Picture 8">
            <a:extLst>
              <a:ext uri="{FF2B5EF4-FFF2-40B4-BE49-F238E27FC236}">
                <a16:creationId xmlns:a16="http://schemas.microsoft.com/office/drawing/2014/main" id="{C964DF02-D7A2-4BC2-F5D7-AB4B387817D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8171" y="36671"/>
            <a:ext cx="1565593" cy="328454"/>
          </a:xfrm>
          <a:prstGeom prst="rect">
            <a:avLst/>
          </a:prstGeom>
        </p:spPr>
      </p:pic>
      <p:sp>
        <p:nvSpPr>
          <p:cNvPr id="42" name="TextBox 41">
            <a:extLst>
              <a:ext uri="{FF2B5EF4-FFF2-40B4-BE49-F238E27FC236}">
                <a16:creationId xmlns:a16="http://schemas.microsoft.com/office/drawing/2014/main" id="{5AA6A37B-FCD2-59F6-E50E-ED75A88C26DC}"/>
              </a:ext>
            </a:extLst>
          </p:cNvPr>
          <p:cNvSpPr txBox="1"/>
          <p:nvPr/>
        </p:nvSpPr>
        <p:spPr>
          <a:xfrm>
            <a:off x="10159" y="680851"/>
            <a:ext cx="2489759" cy="738664"/>
          </a:xfrm>
          <a:prstGeom prst="rect">
            <a:avLst/>
          </a:prstGeom>
          <a:noFill/>
        </p:spPr>
        <p:txBody>
          <a:bodyPr wrap="square">
            <a:spAutoFit/>
          </a:bodyPr>
          <a:lstStyle/>
          <a:p>
            <a:pPr algn="ctr"/>
            <a:r>
              <a:rPr lang="en-US" sz="1000" b="1" dirty="0">
                <a:solidFill>
                  <a:srgbClr val="034EA2"/>
                </a:solidFill>
              </a:rPr>
              <a:t>Development of the targeted Educational program for Bachelors in Solar Energy in Uzbekistan</a:t>
            </a:r>
          </a:p>
          <a:p>
            <a:pPr algn="ctr"/>
            <a:endParaRPr lang="en-US" sz="600" b="1" dirty="0">
              <a:solidFill>
                <a:srgbClr val="034EA2"/>
              </a:solidFill>
            </a:endParaRPr>
          </a:p>
          <a:p>
            <a:pPr algn="ctr"/>
            <a:r>
              <a:rPr lang="en-US" sz="600" b="1" dirty="0">
                <a:solidFill>
                  <a:srgbClr val="034EA2"/>
                </a:solidFill>
              </a:rPr>
              <a:t>101128871 — </a:t>
            </a:r>
            <a:r>
              <a:rPr lang="en-US" sz="600" b="1" dirty="0" err="1">
                <a:solidFill>
                  <a:srgbClr val="034EA2"/>
                </a:solidFill>
              </a:rPr>
              <a:t>DEBSEUz</a:t>
            </a:r>
            <a:r>
              <a:rPr lang="en-US" sz="600" b="1" dirty="0">
                <a:solidFill>
                  <a:srgbClr val="034EA2"/>
                </a:solidFill>
              </a:rPr>
              <a:t> — ERASMUS-EDU-2023-CBHE </a:t>
            </a:r>
          </a:p>
        </p:txBody>
      </p:sp>
      <p:pic>
        <p:nvPicPr>
          <p:cNvPr id="21" name="Picture 20">
            <a:extLst>
              <a:ext uri="{FF2B5EF4-FFF2-40B4-BE49-F238E27FC236}">
                <a16:creationId xmlns:a16="http://schemas.microsoft.com/office/drawing/2014/main" id="{FB16B60D-19B4-0328-2B9E-DFCE9AD31D43}"/>
              </a:ext>
            </a:extLst>
          </p:cNvPr>
          <p:cNvPicPr>
            <a:picLocks noChangeAspect="1"/>
          </p:cNvPicPr>
          <p:nvPr/>
        </p:nvPicPr>
        <p:blipFill>
          <a:blip r:embed="rId3"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58658" y="4795961"/>
            <a:ext cx="1224329" cy="750817"/>
          </a:xfrm>
          <a:prstGeom prst="rect">
            <a:avLst/>
          </a:prstGeom>
        </p:spPr>
      </p:pic>
      <p:pic>
        <p:nvPicPr>
          <p:cNvPr id="43" name="Рисунок 42">
            <a:extLst>
              <a:ext uri="{FF2B5EF4-FFF2-40B4-BE49-F238E27FC236}">
                <a16:creationId xmlns:a16="http://schemas.microsoft.com/office/drawing/2014/main" id="{B2B506A0-22B9-4005-B9D0-DB7110B8185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15832" y="-57217"/>
            <a:ext cx="853974" cy="480360"/>
          </a:xfrm>
          <a:prstGeom prst="rect">
            <a:avLst/>
          </a:prstGeom>
        </p:spPr>
      </p:pic>
      <p:pic>
        <p:nvPicPr>
          <p:cNvPr id="27" name="Рисунок 34">
            <a:extLst>
              <a:ext uri="{FF2B5EF4-FFF2-40B4-BE49-F238E27FC236}">
                <a16:creationId xmlns:a16="http://schemas.microsoft.com/office/drawing/2014/main" id="{60CF3DE4-FE4C-44FE-8305-9727FDE7A7F7}"/>
              </a:ext>
            </a:extLst>
          </p:cNvPr>
          <p:cNvPicPr>
            <a:picLocks noChangeAspect="1"/>
          </p:cNvPicPr>
          <p:nvPr/>
        </p:nvPicPr>
        <p:blipFill rotWithShape="1">
          <a:blip r:embed="rId5">
            <a:extLst>
              <a:ext uri="{28A0092B-C50C-407E-A947-70E740481C1C}">
                <a14:useLocalDpi xmlns:a14="http://schemas.microsoft.com/office/drawing/2010/main" val="0"/>
              </a:ext>
            </a:extLst>
          </a:blip>
          <a:srcRect l="9697" t="40751" r="58396"/>
          <a:stretch/>
        </p:blipFill>
        <p:spPr>
          <a:xfrm>
            <a:off x="386359" y="1735242"/>
            <a:ext cx="1737360" cy="3547958"/>
          </a:xfrm>
          <a:prstGeom prst="rect">
            <a:avLst/>
          </a:prstGeom>
        </p:spPr>
      </p:pic>
      <p:sp>
        <p:nvSpPr>
          <p:cNvPr id="5" name="TextBox 4">
            <a:extLst>
              <a:ext uri="{FF2B5EF4-FFF2-40B4-BE49-F238E27FC236}">
                <a16:creationId xmlns:a16="http://schemas.microsoft.com/office/drawing/2014/main" id="{955AD852-3868-9F7C-0CE9-1147732411A2}"/>
              </a:ext>
            </a:extLst>
          </p:cNvPr>
          <p:cNvSpPr txBox="1"/>
          <p:nvPr/>
        </p:nvSpPr>
        <p:spPr>
          <a:xfrm>
            <a:off x="2929308" y="741255"/>
            <a:ext cx="8919364" cy="369332"/>
          </a:xfrm>
          <a:prstGeom prst="rect">
            <a:avLst/>
          </a:prstGeom>
          <a:noFill/>
        </p:spPr>
        <p:txBody>
          <a:bodyPr wrap="square" rtlCol="0">
            <a:spAutoFit/>
          </a:bodyPr>
          <a:lstStyle/>
          <a:p>
            <a:pPr indent="355600" algn="just" eaLnBrk="1" hangingPunct="1">
              <a:defRPr/>
            </a:pPr>
            <a:r>
              <a:rPr lang="en-US" sz="1800" dirty="0">
                <a:latin typeface="Verdana" panose="020B0604030504040204" pitchFamily="34" charset="0"/>
                <a:ea typeface="Verdana" panose="020B0604030504040204" pitchFamily="34" charset="0"/>
                <a:cs typeface="Arial" charset="0"/>
              </a:rPr>
              <a:t>Deep investigating solar energy issues is the main focus of the </a:t>
            </a:r>
            <a:r>
              <a:rPr lang="en-US" sz="1800" b="1" dirty="0">
                <a:latin typeface="Verdana" panose="020B0604030504040204" pitchFamily="34" charset="0"/>
                <a:ea typeface="Verdana" panose="020B0604030504040204" pitchFamily="34" charset="0"/>
                <a:cs typeface="Arial" charset="0"/>
              </a:rPr>
              <a:t>RESLAB</a:t>
            </a:r>
          </a:p>
        </p:txBody>
      </p:sp>
      <p:sp>
        <p:nvSpPr>
          <p:cNvPr id="6" name="TextBox 5">
            <a:extLst>
              <a:ext uri="{FF2B5EF4-FFF2-40B4-BE49-F238E27FC236}">
                <a16:creationId xmlns:a16="http://schemas.microsoft.com/office/drawing/2014/main" id="{6D3952E1-7953-9CCA-FA7A-3F0BFE93D8B5}"/>
              </a:ext>
            </a:extLst>
          </p:cNvPr>
          <p:cNvSpPr txBox="1"/>
          <p:nvPr/>
        </p:nvSpPr>
        <p:spPr>
          <a:xfrm>
            <a:off x="2469806" y="238477"/>
            <a:ext cx="9603511" cy="369332"/>
          </a:xfrm>
          <a:prstGeom prst="rect">
            <a:avLst/>
          </a:prstGeom>
          <a:noFill/>
        </p:spPr>
        <p:txBody>
          <a:bodyPr wrap="square" rtlCol="0">
            <a:spAutoFit/>
          </a:bodyPr>
          <a:lstStyle/>
          <a:p>
            <a:pPr algn="ctr"/>
            <a:r>
              <a:rPr lang="en-US" b="1" dirty="0">
                <a:solidFill>
                  <a:srgbClr val="034EA2"/>
                </a:solidFill>
                <a:latin typeface="Verdana" panose="020B0604030504040204" pitchFamily="34" charset="0"/>
                <a:ea typeface="Verdana" panose="020B0604030504040204" pitchFamily="34" charset="0"/>
              </a:rPr>
              <a:t>Facilities and activities at RESLAB</a:t>
            </a:r>
            <a:endParaRPr lang="ru-RU" b="1" dirty="0">
              <a:solidFill>
                <a:srgbClr val="034EA2"/>
              </a:solidFill>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0437F3A9-ECEB-655B-7E2B-BBF3D15EC974}"/>
              </a:ext>
            </a:extLst>
          </p:cNvPr>
          <p:cNvSpPr txBox="1"/>
          <p:nvPr/>
        </p:nvSpPr>
        <p:spPr>
          <a:xfrm>
            <a:off x="8540885" y="1857982"/>
            <a:ext cx="3492457" cy="369332"/>
          </a:xfrm>
          <a:prstGeom prst="rect">
            <a:avLst/>
          </a:prstGeom>
          <a:noFill/>
        </p:spPr>
        <p:txBody>
          <a:bodyPr wrap="square" rtlCol="0">
            <a:spAutoFit/>
          </a:bodyPr>
          <a:lstStyle/>
          <a:p>
            <a:endParaRPr lang="ru-RU" b="1" dirty="0"/>
          </a:p>
        </p:txBody>
      </p:sp>
      <p:sp>
        <p:nvSpPr>
          <p:cNvPr id="7" name="TextBox 6">
            <a:extLst>
              <a:ext uri="{FF2B5EF4-FFF2-40B4-BE49-F238E27FC236}">
                <a16:creationId xmlns:a16="http://schemas.microsoft.com/office/drawing/2014/main" id="{303C263C-35CB-5E5B-7F46-64DC8290F3E9}"/>
              </a:ext>
            </a:extLst>
          </p:cNvPr>
          <p:cNvSpPr txBox="1"/>
          <p:nvPr/>
        </p:nvSpPr>
        <p:spPr>
          <a:xfrm>
            <a:off x="3045576" y="1853306"/>
            <a:ext cx="3561412" cy="2031325"/>
          </a:xfrm>
          <a:prstGeom prst="rect">
            <a:avLst/>
          </a:prstGeom>
          <a:noFill/>
        </p:spPr>
        <p:txBody>
          <a:bodyPr wrap="square" rtlCol="0">
            <a:spAutoFit/>
          </a:bodyPr>
          <a:lstStyle/>
          <a:p>
            <a:r>
              <a:rPr lang="en-US" dirty="0"/>
              <a:t>EDIBON-SCADA.  This device allows to investigate solar panels under various solar irradiance levels connecting solar panels in parallel and series and determining their characteristics according to 31 parameters</a:t>
            </a:r>
            <a:endParaRPr lang="ru-RU" dirty="0"/>
          </a:p>
        </p:txBody>
      </p:sp>
      <p:sp>
        <p:nvSpPr>
          <p:cNvPr id="11" name="TextBox 10">
            <a:extLst>
              <a:ext uri="{FF2B5EF4-FFF2-40B4-BE49-F238E27FC236}">
                <a16:creationId xmlns:a16="http://schemas.microsoft.com/office/drawing/2014/main" id="{74F52EE6-A88E-8AA4-6624-CB2AD83CA55B}"/>
              </a:ext>
            </a:extLst>
          </p:cNvPr>
          <p:cNvSpPr txBox="1"/>
          <p:nvPr/>
        </p:nvSpPr>
        <p:spPr>
          <a:xfrm>
            <a:off x="7143301" y="4473280"/>
            <a:ext cx="4208740" cy="1754326"/>
          </a:xfrm>
          <a:prstGeom prst="rect">
            <a:avLst/>
          </a:prstGeom>
          <a:noFill/>
        </p:spPr>
        <p:txBody>
          <a:bodyPr wrap="square" rtlCol="0">
            <a:spAutoFit/>
          </a:bodyPr>
          <a:lstStyle/>
          <a:p>
            <a:r>
              <a:rPr lang="en-US" sz="1800" b="1" dirty="0" err="1">
                <a:effectLst/>
                <a:latin typeface="Times New Roman" panose="02020603050405020304" pitchFamily="18" charset="0"/>
                <a:ea typeface="Calibri" panose="020F0502020204030204" pitchFamily="34" charset="0"/>
              </a:rPr>
              <a:t>Zolix</a:t>
            </a:r>
            <a:r>
              <a:rPr lang="en-US" sz="1800" b="1" dirty="0">
                <a:effectLst/>
                <a:latin typeface="Times New Roman" panose="02020603050405020304" pitchFamily="18" charset="0"/>
                <a:ea typeface="Calibri" panose="020F0502020204030204" pitchFamily="34" charset="0"/>
              </a:rPr>
              <a:t> Instruments SCS10-Exp.</a:t>
            </a:r>
          </a:p>
          <a:p>
            <a:endParaRPr lang="en-US" dirty="0">
              <a:latin typeface="Times New Roman" panose="02020603050405020304" pitchFamily="18" charset="0"/>
            </a:endParaRPr>
          </a:p>
          <a:p>
            <a:r>
              <a:rPr lang="en-US" dirty="0">
                <a:latin typeface="Times New Roman" panose="02020603050405020304" pitchFamily="18" charset="0"/>
              </a:rPr>
              <a:t>A device for measuring the quantum efficiency of various silicon-based solar cells</a:t>
            </a:r>
          </a:p>
          <a:p>
            <a:endParaRPr lang="en-US" dirty="0">
              <a:latin typeface="Times New Roman" panose="02020603050405020304" pitchFamily="18" charset="0"/>
            </a:endParaRPr>
          </a:p>
        </p:txBody>
      </p:sp>
      <p:pic>
        <p:nvPicPr>
          <p:cNvPr id="15" name="Picture 14">
            <a:extLst>
              <a:ext uri="{FF2B5EF4-FFF2-40B4-BE49-F238E27FC236}">
                <a16:creationId xmlns:a16="http://schemas.microsoft.com/office/drawing/2014/main" id="{0FFC1553-C988-BCB3-387B-2D75462D58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3301" y="1322391"/>
            <a:ext cx="3730887" cy="2791733"/>
          </a:xfrm>
          <a:prstGeom prst="rect">
            <a:avLst/>
          </a:prstGeom>
        </p:spPr>
      </p:pic>
      <p:pic>
        <p:nvPicPr>
          <p:cNvPr id="18" name="Picture 17">
            <a:extLst>
              <a:ext uri="{FF2B5EF4-FFF2-40B4-BE49-F238E27FC236}">
                <a16:creationId xmlns:a16="http://schemas.microsoft.com/office/drawing/2014/main" id="{6F99AC3C-A6F1-88DF-EE9C-F4841B9DA393}"/>
              </a:ext>
            </a:extLst>
          </p:cNvPr>
          <p:cNvPicPr>
            <a:picLocks noChangeAspect="1"/>
          </p:cNvPicPr>
          <p:nvPr/>
        </p:nvPicPr>
        <p:blipFill rotWithShape="1">
          <a:blip r:embed="rId7"/>
          <a:srcRect l="6276" t="15160" r="5821" b="18014"/>
          <a:stretch/>
        </p:blipFill>
        <p:spPr>
          <a:xfrm>
            <a:off x="2929308" y="4308239"/>
            <a:ext cx="3726931" cy="2119455"/>
          </a:xfrm>
          <a:prstGeom prst="rect">
            <a:avLst/>
          </a:prstGeom>
        </p:spPr>
      </p:pic>
    </p:spTree>
    <p:extLst>
      <p:ext uri="{BB962C8B-B14F-4D97-AF65-F5344CB8AC3E}">
        <p14:creationId xmlns:p14="http://schemas.microsoft.com/office/powerpoint/2010/main" val="41590674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8657</TotalTime>
  <Words>1042</Words>
  <Application>Microsoft Office PowerPoint</Application>
  <PresentationFormat>Widescreen</PresentationFormat>
  <Paragraphs>145</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RobotoCondensed</vt:lpstr>
      <vt:lpstr>Arial</vt:lpstr>
      <vt:lpstr>Calibri</vt:lpstr>
      <vt:lpstr>Calibri Light</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am glad to assure you that ASU will do its best to implement the project successfully.  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MECHA_UZ</dc:creator>
  <cp:lastModifiedBy>Nosirbek</cp:lastModifiedBy>
  <cp:revision>224</cp:revision>
  <dcterms:created xsi:type="dcterms:W3CDTF">2021-05-17T03:51:10Z</dcterms:created>
  <dcterms:modified xsi:type="dcterms:W3CDTF">2024-01-22T05:18:54Z</dcterms:modified>
</cp:coreProperties>
</file>